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drawings/drawing1.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drawings/drawing2.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Lst>
  <p:notesMasterIdLst>
    <p:notesMasterId r:id="rId75"/>
  </p:notesMasterIdLst>
  <p:handoutMasterIdLst>
    <p:handoutMasterId r:id="rId76"/>
  </p:handoutMasterIdLst>
  <p:sldIdLst>
    <p:sldId id="470" r:id="rId6"/>
    <p:sldId id="484" r:id="rId7"/>
    <p:sldId id="476" r:id="rId8"/>
    <p:sldId id="518" r:id="rId9"/>
    <p:sldId id="597" r:id="rId10"/>
    <p:sldId id="598" r:id="rId11"/>
    <p:sldId id="611" r:id="rId12"/>
    <p:sldId id="612" r:id="rId13"/>
    <p:sldId id="601" r:id="rId14"/>
    <p:sldId id="603" r:id="rId15"/>
    <p:sldId id="604" r:id="rId16"/>
    <p:sldId id="613" r:id="rId17"/>
    <p:sldId id="606" r:id="rId18"/>
    <p:sldId id="519" r:id="rId19"/>
    <p:sldId id="610" r:id="rId20"/>
    <p:sldId id="609" r:id="rId21"/>
    <p:sldId id="586" r:id="rId22"/>
    <p:sldId id="587" r:id="rId23"/>
    <p:sldId id="588" r:id="rId24"/>
    <p:sldId id="589" r:id="rId25"/>
    <p:sldId id="590" r:id="rId26"/>
    <p:sldId id="591" r:id="rId27"/>
    <p:sldId id="592" r:id="rId28"/>
    <p:sldId id="593" r:id="rId29"/>
    <p:sldId id="594" r:id="rId30"/>
    <p:sldId id="595" r:id="rId31"/>
    <p:sldId id="607" r:id="rId32"/>
    <p:sldId id="596" r:id="rId33"/>
    <p:sldId id="608" r:id="rId34"/>
    <p:sldId id="468" r:id="rId35"/>
    <p:sldId id="522" r:id="rId36"/>
    <p:sldId id="523" r:id="rId37"/>
    <p:sldId id="524" r:id="rId38"/>
    <p:sldId id="525" r:id="rId39"/>
    <p:sldId id="526" r:id="rId40"/>
    <p:sldId id="527" r:id="rId41"/>
    <p:sldId id="528" r:id="rId42"/>
    <p:sldId id="529" r:id="rId43"/>
    <p:sldId id="530" r:id="rId44"/>
    <p:sldId id="531" r:id="rId45"/>
    <p:sldId id="532" r:id="rId46"/>
    <p:sldId id="533" r:id="rId47"/>
    <p:sldId id="534" r:id="rId48"/>
    <p:sldId id="535" r:id="rId49"/>
    <p:sldId id="536" r:id="rId50"/>
    <p:sldId id="537" r:id="rId51"/>
    <p:sldId id="538" r:id="rId52"/>
    <p:sldId id="539" r:id="rId53"/>
    <p:sldId id="540" r:id="rId54"/>
    <p:sldId id="541" r:id="rId55"/>
    <p:sldId id="542" r:id="rId56"/>
    <p:sldId id="543" r:id="rId57"/>
    <p:sldId id="544" r:id="rId58"/>
    <p:sldId id="545" r:id="rId59"/>
    <p:sldId id="547" r:id="rId60"/>
    <p:sldId id="548" r:id="rId61"/>
    <p:sldId id="549" r:id="rId62"/>
    <p:sldId id="550" r:id="rId63"/>
    <p:sldId id="551" r:id="rId64"/>
    <p:sldId id="552" r:id="rId65"/>
    <p:sldId id="553" r:id="rId66"/>
    <p:sldId id="554" r:id="rId67"/>
    <p:sldId id="555" r:id="rId68"/>
    <p:sldId id="556" r:id="rId69"/>
    <p:sldId id="557" r:id="rId70"/>
    <p:sldId id="558" r:id="rId71"/>
    <p:sldId id="559" r:id="rId72"/>
    <p:sldId id="560" r:id="rId73"/>
    <p:sldId id="394" r:id="rId74"/>
  </p:sldIdLst>
  <p:sldSz cx="9144000" cy="5143500" type="screen16x9"/>
  <p:notesSz cx="6797675" cy="9872663"/>
  <p:defaultTextStyle>
    <a:defPPr>
      <a:defRPr lang="fr-FR"/>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82A"/>
    <a:srgbClr val="2A6EAF"/>
    <a:srgbClr val="7B5DAF"/>
    <a:srgbClr val="000000"/>
    <a:srgbClr val="B9C0D1"/>
    <a:srgbClr val="AAB0BE"/>
    <a:srgbClr val="E55194"/>
    <a:srgbClr val="324D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38" autoAdjust="0"/>
    <p:restoredTop sz="94374" autoAdjust="0"/>
  </p:normalViewPr>
  <p:slideViewPr>
    <p:cSldViewPr snapToGrid="0" snapToObjects="1">
      <p:cViewPr varScale="1">
        <p:scale>
          <a:sx n="91" d="100"/>
          <a:sy n="91" d="100"/>
        </p:scale>
        <p:origin x="846"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799768053835"/>
          <c:y val="0"/>
          <c:w val="0.87600061600266699"/>
          <c:h val="0.77238638256064096"/>
        </c:manualLayout>
      </c:layout>
      <c:barChart>
        <c:barDir val="col"/>
        <c:grouping val="clustered"/>
        <c:varyColors val="0"/>
        <c:ser>
          <c:idx val="0"/>
          <c:order val="0"/>
          <c:tx>
            <c:strRef>
              <c:f>Feuil1!$B$1</c:f>
              <c:strCache>
                <c:ptCount val="1"/>
                <c:pt idx="0">
                  <c:v>Série 1</c:v>
                </c:pt>
              </c:strCache>
            </c:strRef>
          </c:tx>
          <c:spPr>
            <a:solidFill>
              <a:srgbClr val="172051"/>
            </a:solidFill>
          </c:spPr>
          <c:invertIfNegative val="0"/>
          <c:dPt>
            <c:idx val="1"/>
            <c:invertIfNegative val="0"/>
            <c:bubble3D val="0"/>
            <c:spPr>
              <a:solidFill>
                <a:srgbClr val="0072BB"/>
              </a:solidFill>
            </c:spPr>
            <c:extLst>
              <c:ext xmlns:c16="http://schemas.microsoft.com/office/drawing/2014/chart" uri="{C3380CC4-5D6E-409C-BE32-E72D297353CC}">
                <c16:uniqueId val="{00000001-E9C6-49F9-AF21-87012F94FEF4}"/>
              </c:ext>
            </c:extLst>
          </c:dPt>
          <c:dLbls>
            <c:delete val="1"/>
          </c:dLbls>
          <c:cat>
            <c:strRef>
              <c:f>Feuil1!$A$2:$A$3</c:f>
              <c:strCache>
                <c:ptCount val="2"/>
                <c:pt idx="0">
                  <c:v>FY18</c:v>
                </c:pt>
                <c:pt idx="1">
                  <c:v>FY19</c:v>
                </c:pt>
              </c:strCache>
            </c:strRef>
          </c:cat>
          <c:val>
            <c:numRef>
              <c:f>Feuil1!$B$2:$B$3</c:f>
              <c:numCache>
                <c:formatCode>0</c:formatCode>
                <c:ptCount val="2"/>
                <c:pt idx="0" formatCode="General">
                  <c:v>107</c:v>
                </c:pt>
                <c:pt idx="1">
                  <c:v>165</c:v>
                </c:pt>
              </c:numCache>
            </c:numRef>
          </c:val>
          <c:extLst>
            <c:ext xmlns:c16="http://schemas.microsoft.com/office/drawing/2014/chart" uri="{C3380CC4-5D6E-409C-BE32-E72D297353CC}">
              <c16:uniqueId val="{00000002-E9C6-49F9-AF21-87012F94FEF4}"/>
            </c:ext>
          </c:extLst>
        </c:ser>
        <c:dLbls>
          <c:showLegendKey val="0"/>
          <c:showVal val="1"/>
          <c:showCatName val="0"/>
          <c:showSerName val="0"/>
          <c:showPercent val="0"/>
          <c:showBubbleSize val="0"/>
        </c:dLbls>
        <c:gapWidth val="160"/>
        <c:axId val="-517765616"/>
        <c:axId val="-517764672"/>
      </c:barChart>
      <c:catAx>
        <c:axId val="-517765616"/>
        <c:scaling>
          <c:orientation val="minMax"/>
        </c:scaling>
        <c:delete val="0"/>
        <c:axPos val="b"/>
        <c:numFmt formatCode="General" sourceLinked="0"/>
        <c:majorTickMark val="none"/>
        <c:minorTickMark val="none"/>
        <c:tickLblPos val="nextTo"/>
        <c:txPr>
          <a:bodyPr/>
          <a:lstStyle/>
          <a:p>
            <a:pPr>
              <a:defRPr sz="600" b="0" i="0" baseline="0">
                <a:solidFill>
                  <a:schemeClr val="tx1"/>
                </a:solidFill>
              </a:defRPr>
            </a:pPr>
            <a:endParaRPr lang="en-US"/>
          </a:p>
        </c:txPr>
        <c:crossAx val="-517764672"/>
        <c:crosses val="autoZero"/>
        <c:auto val="0"/>
        <c:lblAlgn val="ctr"/>
        <c:lblOffset val="100"/>
        <c:noMultiLvlLbl val="0"/>
      </c:catAx>
      <c:valAx>
        <c:axId val="-517764672"/>
        <c:scaling>
          <c:orientation val="minMax"/>
          <c:max val="200"/>
          <c:min val="0"/>
        </c:scaling>
        <c:delete val="1"/>
        <c:axPos val="l"/>
        <c:numFmt formatCode="General" sourceLinked="1"/>
        <c:majorTickMark val="out"/>
        <c:minorTickMark val="none"/>
        <c:tickLblPos val="nextTo"/>
        <c:crossAx val="-5177656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27686922779502E-2"/>
          <c:y val="7.2291306483271298E-2"/>
          <c:w val="0.89144808913148699"/>
          <c:h val="0.92770885488783095"/>
        </c:manualLayout>
      </c:layout>
      <c:lineChart>
        <c:grouping val="standard"/>
        <c:varyColors val="0"/>
        <c:ser>
          <c:idx val="1"/>
          <c:order val="0"/>
          <c:tx>
            <c:strRef>
              <c:f>Feuil1!$B$1</c:f>
              <c:strCache>
                <c:ptCount val="1"/>
                <c:pt idx="0">
                  <c:v>EBITDA as % of sales</c:v>
                </c:pt>
              </c:strCache>
            </c:strRef>
          </c:tx>
          <c:spPr>
            <a:ln w="12700">
              <a:solidFill>
                <a:schemeClr val="tx1"/>
              </a:solidFill>
            </a:ln>
          </c:spPr>
          <c:marker>
            <c:spPr>
              <a:solidFill>
                <a:schemeClr val="tx1"/>
              </a:solidFill>
              <a:ln>
                <a:noFill/>
              </a:ln>
            </c:spPr>
          </c:marker>
          <c:dLbls>
            <c:dLbl>
              <c:idx val="0"/>
              <c:layout/>
              <c:tx>
                <c:rich>
                  <a:bodyPr/>
                  <a:lstStyle/>
                  <a:p>
                    <a:r>
                      <a:rPr lang="en-US"/>
                      <a:t>15.6%</a:t>
                    </a:r>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844-462B-A25E-E718A380C38B}"/>
                </c:ext>
              </c:extLst>
            </c:dLbl>
            <c:dLbl>
              <c:idx val="1"/>
              <c:layout/>
              <c:tx>
                <c:rich>
                  <a:bodyPr/>
                  <a:lstStyle/>
                  <a:p>
                    <a:r>
                      <a:rPr lang="en-US"/>
                      <a:t>16.7%</a:t>
                    </a:r>
                    <a:endParaRPr lang="en-US" dirty="0"/>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844-462B-A25E-E718A380C38B}"/>
                </c:ext>
              </c:extLst>
            </c:dLbl>
            <c:dLbl>
              <c:idx val="2"/>
              <c:layout/>
              <c:tx>
                <c:rich>
                  <a:bodyPr/>
                  <a:lstStyle/>
                  <a:p>
                    <a:r>
                      <a:rPr lang="en-US"/>
                      <a:t>29.2%</a:t>
                    </a:r>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844-462B-A25E-E718A380C38B}"/>
                </c:ext>
              </c:extLst>
            </c:dLbl>
            <c:dLbl>
              <c:idx val="3"/>
              <c:layout/>
              <c:tx>
                <c:rich>
                  <a:bodyPr/>
                  <a:lstStyle/>
                  <a:p>
                    <a:r>
                      <a:rPr lang="en-US"/>
                      <a:t>34.3%</a:t>
                    </a:r>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844-462B-A25E-E718A380C38B}"/>
                </c:ext>
              </c:extLst>
            </c:dLbl>
            <c:spPr>
              <a:noFill/>
              <a:ln>
                <a:noFill/>
              </a:ln>
              <a:effectLst/>
            </c:spPr>
            <c:txPr>
              <a:bodyPr vertOverflow="overflow" horzOverflow="overflow" wrap="square" lIns="38100" tIns="19050" rIns="38100" bIns="19050" anchor="ctr">
                <a:spAutoFit/>
              </a:bodyPr>
              <a:lstStyle/>
              <a:p>
                <a:pPr>
                  <a:defRPr sz="900"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Feuil1!$A$2:$A$5</c:f>
              <c:strCache>
                <c:ptCount val="4"/>
                <c:pt idx="0">
                  <c:v>FY'16</c:v>
                </c:pt>
                <c:pt idx="1">
                  <c:v>FY'17</c:v>
                </c:pt>
                <c:pt idx="2">
                  <c:v>FY'18</c:v>
                </c:pt>
                <c:pt idx="3">
                  <c:v>FY'19</c:v>
                </c:pt>
              </c:strCache>
            </c:strRef>
          </c:cat>
          <c:val>
            <c:numRef>
              <c:f>Feuil1!$B$2:$B$5</c:f>
              <c:numCache>
                <c:formatCode>0.0</c:formatCode>
                <c:ptCount val="4"/>
                <c:pt idx="0">
                  <c:v>15.6</c:v>
                </c:pt>
                <c:pt idx="1">
                  <c:v>16.7</c:v>
                </c:pt>
                <c:pt idx="2" formatCode="General">
                  <c:v>29.2</c:v>
                </c:pt>
                <c:pt idx="3" formatCode="General">
                  <c:v>34.299999999999997</c:v>
                </c:pt>
              </c:numCache>
            </c:numRef>
          </c:val>
          <c:smooth val="0"/>
          <c:extLst>
            <c:ext xmlns:c16="http://schemas.microsoft.com/office/drawing/2014/chart" uri="{C3380CC4-5D6E-409C-BE32-E72D297353CC}">
              <c16:uniqueId val="{00000004-9844-462B-A25E-E718A380C38B}"/>
            </c:ext>
          </c:extLst>
        </c:ser>
        <c:dLbls>
          <c:showLegendKey val="0"/>
          <c:showVal val="1"/>
          <c:showCatName val="0"/>
          <c:showSerName val="0"/>
          <c:showPercent val="0"/>
          <c:showBubbleSize val="0"/>
        </c:dLbls>
        <c:marker val="1"/>
        <c:smooth val="0"/>
        <c:axId val="-521395840"/>
        <c:axId val="-521828320"/>
      </c:lineChart>
      <c:catAx>
        <c:axId val="-521395840"/>
        <c:scaling>
          <c:orientation val="minMax"/>
        </c:scaling>
        <c:delete val="1"/>
        <c:axPos val="b"/>
        <c:numFmt formatCode="General" sourceLinked="0"/>
        <c:majorTickMark val="out"/>
        <c:minorTickMark val="none"/>
        <c:tickLblPos val="nextTo"/>
        <c:crossAx val="-521828320"/>
        <c:crosses val="autoZero"/>
        <c:auto val="1"/>
        <c:lblAlgn val="ctr"/>
        <c:lblOffset val="100"/>
        <c:noMultiLvlLbl val="0"/>
      </c:catAx>
      <c:valAx>
        <c:axId val="-521828320"/>
        <c:scaling>
          <c:orientation val="minMax"/>
          <c:max val="60"/>
          <c:min val="0"/>
        </c:scaling>
        <c:delete val="1"/>
        <c:axPos val="l"/>
        <c:numFmt formatCode="0.0" sourceLinked="1"/>
        <c:majorTickMark val="out"/>
        <c:minorTickMark val="none"/>
        <c:tickLblPos val="nextTo"/>
        <c:crossAx val="-521395840"/>
        <c:crosses val="autoZero"/>
        <c:crossBetween val="between"/>
      </c:valAx>
      <c:spPr>
        <a:noFill/>
        <a:ln w="25400">
          <a:noFill/>
        </a:ln>
      </c:spPr>
    </c:plotArea>
    <c:legend>
      <c:legendPos val="l"/>
      <c:legendEntry>
        <c:idx val="0"/>
        <c:txPr>
          <a:bodyPr/>
          <a:lstStyle/>
          <a:p>
            <a:pPr>
              <a:defRPr sz="1000"/>
            </a:pPr>
            <a:endParaRPr lang="en-US"/>
          </a:p>
        </c:txPr>
      </c:legendEntry>
      <c:layout>
        <c:manualLayout>
          <c:xMode val="edge"/>
          <c:yMode val="edge"/>
          <c:x val="3.8793408908188499E-3"/>
          <c:y val="0.28633595632757802"/>
          <c:w val="0.30825242718446599"/>
          <c:h val="0.1542726589560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102612132507899E-2"/>
          <c:y val="2.41346708078083E-2"/>
          <c:w val="0.97179487179487201"/>
          <c:h val="0.76977486929727401"/>
        </c:manualLayout>
      </c:layout>
      <c:barChart>
        <c:barDir val="col"/>
        <c:grouping val="stacked"/>
        <c:varyColors val="0"/>
        <c:ser>
          <c:idx val="0"/>
          <c:order val="0"/>
          <c:tx>
            <c:strRef>
              <c:f>Feuil1!$B$1</c:f>
              <c:strCache>
                <c:ptCount val="1"/>
                <c:pt idx="0">
                  <c:v>Série 1</c:v>
                </c:pt>
              </c:strCache>
            </c:strRef>
          </c:tx>
          <c:invertIfNegative val="0"/>
          <c:dPt>
            <c:idx val="0"/>
            <c:invertIfNegative val="0"/>
            <c:bubble3D val="0"/>
            <c:spPr>
              <a:solidFill>
                <a:srgbClr val="0072BB"/>
              </a:solidFill>
            </c:spPr>
            <c:extLst>
              <c:ext xmlns:c16="http://schemas.microsoft.com/office/drawing/2014/chart" uri="{C3380CC4-5D6E-409C-BE32-E72D297353CC}">
                <c16:uniqueId val="{00000001-F4C2-4230-BAA8-4A96C9400832}"/>
              </c:ext>
            </c:extLst>
          </c:dPt>
          <c:dPt>
            <c:idx val="1"/>
            <c:invertIfNegative val="0"/>
            <c:bubble3D val="0"/>
            <c:spPr>
              <a:noFill/>
              <a:ln>
                <a:noFill/>
              </a:ln>
            </c:spPr>
            <c:extLst>
              <c:ext xmlns:c16="http://schemas.microsoft.com/office/drawing/2014/chart" uri="{C3380CC4-5D6E-409C-BE32-E72D297353CC}">
                <c16:uniqueId val="{00000003-F4C2-4230-BAA8-4A96C9400832}"/>
              </c:ext>
            </c:extLst>
          </c:dPt>
          <c:dPt>
            <c:idx val="2"/>
            <c:invertIfNegative val="0"/>
            <c:bubble3D val="0"/>
            <c:spPr>
              <a:noFill/>
              <a:ln>
                <a:noFill/>
              </a:ln>
            </c:spPr>
            <c:extLst>
              <c:ext xmlns:c16="http://schemas.microsoft.com/office/drawing/2014/chart" uri="{C3380CC4-5D6E-409C-BE32-E72D297353CC}">
                <c16:uniqueId val="{00000005-F4C2-4230-BAA8-4A96C9400832}"/>
              </c:ext>
            </c:extLst>
          </c:dPt>
          <c:dPt>
            <c:idx val="3"/>
            <c:invertIfNegative val="0"/>
            <c:bubble3D val="0"/>
            <c:spPr>
              <a:noFill/>
              <a:ln>
                <a:noFill/>
              </a:ln>
            </c:spPr>
            <c:extLst>
              <c:ext xmlns:c16="http://schemas.microsoft.com/office/drawing/2014/chart" uri="{C3380CC4-5D6E-409C-BE32-E72D297353CC}">
                <c16:uniqueId val="{00000007-F4C2-4230-BAA8-4A96C9400832}"/>
              </c:ext>
            </c:extLst>
          </c:dPt>
          <c:dPt>
            <c:idx val="4"/>
            <c:invertIfNegative val="0"/>
            <c:bubble3D val="0"/>
            <c:spPr>
              <a:noFill/>
              <a:ln>
                <a:noFill/>
              </a:ln>
            </c:spPr>
            <c:extLst>
              <c:ext xmlns:c16="http://schemas.microsoft.com/office/drawing/2014/chart" uri="{C3380CC4-5D6E-409C-BE32-E72D297353CC}">
                <c16:uniqueId val="{00000009-F4C2-4230-BAA8-4A96C9400832}"/>
              </c:ext>
            </c:extLst>
          </c:dPt>
          <c:dPt>
            <c:idx val="5"/>
            <c:invertIfNegative val="0"/>
            <c:bubble3D val="0"/>
            <c:spPr>
              <a:noFill/>
              <a:ln>
                <a:noFill/>
              </a:ln>
            </c:spPr>
            <c:extLst>
              <c:ext xmlns:c16="http://schemas.microsoft.com/office/drawing/2014/chart" uri="{C3380CC4-5D6E-409C-BE32-E72D297353CC}">
                <c16:uniqueId val="{0000000B-F4C2-4230-BAA8-4A96C9400832}"/>
              </c:ext>
            </c:extLst>
          </c:dPt>
          <c:dPt>
            <c:idx val="6"/>
            <c:invertIfNegative val="0"/>
            <c:bubble3D val="0"/>
            <c:spPr>
              <a:noFill/>
              <a:ln>
                <a:noFill/>
              </a:ln>
            </c:spPr>
            <c:extLst>
              <c:ext xmlns:c16="http://schemas.microsoft.com/office/drawing/2014/chart" uri="{C3380CC4-5D6E-409C-BE32-E72D297353CC}">
                <c16:uniqueId val="{0000000D-F4C2-4230-BAA8-4A96C9400832}"/>
              </c:ext>
            </c:extLst>
          </c:dPt>
          <c:dPt>
            <c:idx val="7"/>
            <c:invertIfNegative val="0"/>
            <c:bubble3D val="0"/>
            <c:spPr>
              <a:solidFill>
                <a:srgbClr val="0072BB"/>
              </a:solidFill>
              <a:ln>
                <a:noFill/>
              </a:ln>
            </c:spPr>
            <c:extLst>
              <c:ext xmlns:c16="http://schemas.microsoft.com/office/drawing/2014/chart" uri="{C3380CC4-5D6E-409C-BE32-E72D297353CC}">
                <c16:uniqueId val="{0000000F-F4C2-4230-BAA8-4A96C9400832}"/>
              </c:ext>
            </c:extLst>
          </c:dPt>
          <c:dLbls>
            <c:dLbl>
              <c:idx val="0"/>
              <c:layout>
                <c:manualLayout>
                  <c:x val="1.9226809742390999E-3"/>
                  <c:y val="-0.17585596490885499"/>
                </c:manualLayout>
              </c:layout>
              <c:tx>
                <c:rich>
                  <a:bodyPr/>
                  <a:lstStyle/>
                  <a:p>
                    <a:pPr>
                      <a:defRPr sz="900" b="1">
                        <a:solidFill>
                          <a:schemeClr val="bg1"/>
                        </a:solidFill>
                      </a:defRPr>
                    </a:pPr>
                    <a:r>
                      <a:rPr lang="en-US" sz="900" dirty="0"/>
                      <a:t>120.0</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5.7651714885127998E-2"/>
                      <c:h val="3.8282581281351098E-2"/>
                    </c:manualLayout>
                  </c15:layout>
                </c:ext>
                <c:ext xmlns:c16="http://schemas.microsoft.com/office/drawing/2014/chart" uri="{C3380CC4-5D6E-409C-BE32-E72D297353CC}">
                  <c16:uniqueId val="{00000001-F4C2-4230-BAA8-4A96C9400832}"/>
                </c:ext>
              </c:extLst>
            </c:dLbl>
            <c:dLbl>
              <c:idx val="1"/>
              <c:delete val="1"/>
              <c:extLst>
                <c:ext xmlns:c15="http://schemas.microsoft.com/office/drawing/2012/chart" uri="{CE6537A1-D6FC-4f65-9D91-7224C49458BB}"/>
                <c:ext xmlns:c16="http://schemas.microsoft.com/office/drawing/2014/chart" uri="{C3380CC4-5D6E-409C-BE32-E72D297353CC}">
                  <c16:uniqueId val="{00000003-F4C2-4230-BAA8-4A96C9400832}"/>
                </c:ext>
              </c:extLst>
            </c:dLbl>
            <c:dLbl>
              <c:idx val="2"/>
              <c:delete val="1"/>
              <c:extLst>
                <c:ext xmlns:c15="http://schemas.microsoft.com/office/drawing/2012/chart" uri="{CE6537A1-D6FC-4f65-9D91-7224C49458BB}"/>
                <c:ext xmlns:c16="http://schemas.microsoft.com/office/drawing/2014/chart" uri="{C3380CC4-5D6E-409C-BE32-E72D297353CC}">
                  <c16:uniqueId val="{00000005-F4C2-4230-BAA8-4A96C9400832}"/>
                </c:ext>
              </c:extLst>
            </c:dLbl>
            <c:dLbl>
              <c:idx val="3"/>
              <c:delete val="1"/>
              <c:extLst>
                <c:ext xmlns:c15="http://schemas.microsoft.com/office/drawing/2012/chart" uri="{CE6537A1-D6FC-4f65-9D91-7224C49458BB}"/>
                <c:ext xmlns:c16="http://schemas.microsoft.com/office/drawing/2014/chart" uri="{C3380CC4-5D6E-409C-BE32-E72D297353CC}">
                  <c16:uniqueId val="{00000007-F4C2-4230-BAA8-4A96C9400832}"/>
                </c:ext>
              </c:extLst>
            </c:dLbl>
            <c:dLbl>
              <c:idx val="4"/>
              <c:delete val="1"/>
              <c:extLst>
                <c:ext xmlns:c15="http://schemas.microsoft.com/office/drawing/2012/chart" uri="{CE6537A1-D6FC-4f65-9D91-7224C49458BB}"/>
                <c:ext xmlns:c16="http://schemas.microsoft.com/office/drawing/2014/chart" uri="{C3380CC4-5D6E-409C-BE32-E72D297353CC}">
                  <c16:uniqueId val="{00000009-F4C2-4230-BAA8-4A96C9400832}"/>
                </c:ext>
              </c:extLst>
            </c:dLbl>
            <c:dLbl>
              <c:idx val="5"/>
              <c:delete val="1"/>
              <c:extLst>
                <c:ext xmlns:c15="http://schemas.microsoft.com/office/drawing/2012/chart" uri="{CE6537A1-D6FC-4f65-9D91-7224C49458BB}"/>
                <c:ext xmlns:c16="http://schemas.microsoft.com/office/drawing/2014/chart" uri="{C3380CC4-5D6E-409C-BE32-E72D297353CC}">
                  <c16:uniqueId val="{0000000B-F4C2-4230-BAA8-4A96C9400832}"/>
                </c:ext>
              </c:extLst>
            </c:dLbl>
            <c:dLbl>
              <c:idx val="6"/>
              <c:delete val="1"/>
              <c:extLst>
                <c:ext xmlns:c15="http://schemas.microsoft.com/office/drawing/2012/chart" uri="{CE6537A1-D6FC-4f65-9D91-7224C49458BB}"/>
                <c:ext xmlns:c16="http://schemas.microsoft.com/office/drawing/2014/chart" uri="{C3380CC4-5D6E-409C-BE32-E72D297353CC}">
                  <c16:uniqueId val="{0000000D-F4C2-4230-BAA8-4A96C9400832}"/>
                </c:ext>
              </c:extLst>
            </c:dLbl>
            <c:dLbl>
              <c:idx val="7"/>
              <c:delete val="1"/>
              <c:extLst>
                <c:ext xmlns:c15="http://schemas.microsoft.com/office/drawing/2012/chart" uri="{CE6537A1-D6FC-4f65-9D91-7224C49458BB}"/>
                <c:ext xmlns:c16="http://schemas.microsoft.com/office/drawing/2014/chart" uri="{C3380CC4-5D6E-409C-BE32-E72D297353CC}">
                  <c16:uniqueId val="{0000000F-F4C2-4230-BAA8-4A96C9400832}"/>
                </c:ext>
              </c:extLst>
            </c:dLbl>
            <c:dLbl>
              <c:idx val="8"/>
              <c:layout>
                <c:manualLayout>
                  <c:x val="0"/>
                  <c:y val="-0.11984113971754801"/>
                </c:manualLayout>
              </c:layout>
              <c:tx>
                <c:rich>
                  <a:bodyPr/>
                  <a:lstStyle/>
                  <a:p>
                    <a:pPr>
                      <a:defRPr sz="1000" b="1">
                        <a:solidFill>
                          <a:schemeClr val="bg1"/>
                        </a:solidFill>
                      </a:defRPr>
                    </a:pPr>
                    <a:r>
                      <a:rPr lang="en-US" sz="1000" dirty="0"/>
                      <a:t>120.0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4C2-4230-BAA8-4A96C9400832}"/>
                </c:ext>
              </c:extLst>
            </c:dLbl>
            <c:dLbl>
              <c:idx val="9"/>
              <c:delete val="1"/>
              <c:extLst>
                <c:ext xmlns:c15="http://schemas.microsoft.com/office/drawing/2012/chart" uri="{CE6537A1-D6FC-4f65-9D91-7224C49458BB}"/>
                <c:ext xmlns:c16="http://schemas.microsoft.com/office/drawing/2014/chart" uri="{C3380CC4-5D6E-409C-BE32-E72D297353CC}">
                  <c16:uniqueId val="{00000011-F4C2-4230-BAA8-4A96C9400832}"/>
                </c:ext>
              </c:extLst>
            </c:dLbl>
            <c:dLbl>
              <c:idx val="10"/>
              <c:tx>
                <c:rich>
                  <a:bodyPr/>
                  <a:lstStyle/>
                  <a:p>
                    <a:r>
                      <a:rPr lang="en-US"/>
                      <a:t>120.0</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4C2-4230-BAA8-4A96C9400832}"/>
                </c:ext>
              </c:extLst>
            </c:dLbl>
            <c:dLbl>
              <c:idx val="11"/>
              <c:tx>
                <c:rich>
                  <a:bodyPr/>
                  <a:lstStyle/>
                  <a:p>
                    <a:r>
                      <a:rPr lang="en-US"/>
                      <a:t>109.3</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4C2-4230-BAA8-4A96C9400832}"/>
                </c:ext>
              </c:extLst>
            </c:dLbl>
            <c:spPr>
              <a:noFill/>
              <a:ln>
                <a:noFill/>
              </a:ln>
              <a:effectLst/>
            </c:spPr>
            <c:txPr>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Feuil1!$A$2:$A$9</c:f>
              <c:strCache>
                <c:ptCount val="8"/>
                <c:pt idx="0">
                  <c:v>Cash and cash equivalents 
at 31 March 2018</c:v>
                </c:pt>
                <c:pt idx="1">
                  <c:v>Net cash generated by continuing activities</c:v>
                </c:pt>
                <c:pt idx="2">
                  <c:v>Net cash used in investing in continuing activities</c:v>
                </c:pt>
                <c:pt idx="3">
                  <c:v>2023 OCEANEs (net proceeds)</c:v>
                </c:pt>
                <c:pt idx="4">
                  <c:v>Loan repayment and other financing activities</c:v>
                </c:pt>
                <c:pt idx="5">
                  <c:v>Cash generated by discontinued activities</c:v>
                </c:pt>
                <c:pt idx="6">
                  <c:v>Net impact of Forex fluctuations</c:v>
                </c:pt>
                <c:pt idx="7">
                  <c:v>Cash and cash equivalents 
at 31 March 2019</c:v>
                </c:pt>
              </c:strCache>
            </c:strRef>
          </c:cat>
          <c:val>
            <c:numRef>
              <c:f>Feuil1!$B$2:$B$9</c:f>
              <c:numCache>
                <c:formatCode>0.0</c:formatCode>
                <c:ptCount val="8"/>
                <c:pt idx="0">
                  <c:v>120</c:v>
                </c:pt>
                <c:pt idx="1">
                  <c:v>120</c:v>
                </c:pt>
                <c:pt idx="2">
                  <c:v>58.600000000000009</c:v>
                </c:pt>
                <c:pt idx="3">
                  <c:v>58.600000000000009</c:v>
                </c:pt>
                <c:pt idx="4">
                  <c:v>173.7</c:v>
                </c:pt>
                <c:pt idx="5">
                  <c:v>173.7</c:v>
                </c:pt>
                <c:pt idx="6">
                  <c:v>174.7</c:v>
                </c:pt>
                <c:pt idx="7">
                  <c:v>175.3</c:v>
                </c:pt>
              </c:numCache>
            </c:numRef>
          </c:val>
          <c:extLst>
            <c:ext xmlns:c16="http://schemas.microsoft.com/office/drawing/2014/chart" uri="{C3380CC4-5D6E-409C-BE32-E72D297353CC}">
              <c16:uniqueId val="{00000014-F4C2-4230-BAA8-4A96C9400832}"/>
            </c:ext>
          </c:extLst>
        </c:ser>
        <c:ser>
          <c:idx val="1"/>
          <c:order val="1"/>
          <c:tx>
            <c:strRef>
              <c:f>Feuil1!$C$1</c:f>
              <c:strCache>
                <c:ptCount val="1"/>
                <c:pt idx="0">
                  <c:v>Série 2</c:v>
                </c:pt>
              </c:strCache>
            </c:strRef>
          </c:tx>
          <c:spPr>
            <a:solidFill>
              <a:srgbClr val="172051"/>
            </a:solidFill>
          </c:spPr>
          <c:invertIfNegative val="0"/>
          <c:dPt>
            <c:idx val="5"/>
            <c:invertIfNegative val="0"/>
            <c:bubble3D val="0"/>
            <c:spPr>
              <a:solidFill>
                <a:srgbClr val="324D59"/>
              </a:solidFill>
            </c:spPr>
            <c:extLst>
              <c:ext xmlns:c16="http://schemas.microsoft.com/office/drawing/2014/chart" uri="{C3380CC4-5D6E-409C-BE32-E72D297353CC}">
                <c16:uniqueId val="{00000016-F4C2-4230-BAA8-4A96C9400832}"/>
              </c:ext>
            </c:extLst>
          </c:dPt>
          <c:dPt>
            <c:idx val="6"/>
            <c:invertIfNegative val="0"/>
            <c:bubble3D val="0"/>
            <c:spPr>
              <a:solidFill>
                <a:srgbClr val="324D59"/>
              </a:solidFill>
            </c:spPr>
            <c:extLst>
              <c:ext xmlns:c16="http://schemas.microsoft.com/office/drawing/2014/chart" uri="{C3380CC4-5D6E-409C-BE32-E72D297353CC}">
                <c16:uniqueId val="{00000018-F4C2-4230-BAA8-4A96C9400832}"/>
              </c:ext>
            </c:extLst>
          </c:dPt>
          <c:dLbls>
            <c:dLbl>
              <c:idx val="1"/>
              <c:layout>
                <c:manualLayout>
                  <c:x val="-1.85868002547512E-3"/>
                  <c:y val="-0.13531614649450299"/>
                </c:manualLayout>
              </c:layout>
              <c:tx>
                <c:rich>
                  <a:bodyPr/>
                  <a:lstStyle/>
                  <a:p>
                    <a:r>
                      <a:rPr lang="en-US" sz="1050" dirty="0">
                        <a:solidFill>
                          <a:srgbClr val="324D59"/>
                        </a:solidFill>
                      </a:rPr>
                      <a:t>+59.3</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F4C2-4230-BAA8-4A96C9400832}"/>
                </c:ext>
              </c:extLst>
            </c:dLbl>
            <c:dLbl>
              <c:idx val="2"/>
              <c:layout>
                <c:manualLayout>
                  <c:x val="-1.4634123497953601E-7"/>
                  <c:y val="0.24230423131958101"/>
                </c:manualLayout>
              </c:layout>
              <c:tx>
                <c:rich>
                  <a:bodyPr/>
                  <a:lstStyle/>
                  <a:p>
                    <a:pPr>
                      <a:defRPr sz="900" b="1">
                        <a:solidFill>
                          <a:srgbClr val="324D59"/>
                        </a:solidFill>
                      </a:defRPr>
                    </a:pPr>
                    <a:r>
                      <a:rPr lang="en-US" sz="900" dirty="0">
                        <a:solidFill>
                          <a:srgbClr val="324D59"/>
                        </a:solidFill>
                      </a:rPr>
                      <a:t>(120.7)</a:t>
                    </a:r>
                  </a:p>
                </c:rich>
              </c:tx>
              <c:sp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F4C2-4230-BAA8-4A96C9400832}"/>
                </c:ext>
              </c:extLst>
            </c:dLbl>
            <c:dLbl>
              <c:idx val="3"/>
              <c:layout>
                <c:manualLayout>
                  <c:x val="4.3053591330979401E-4"/>
                  <c:y val="-0.28884620415297202"/>
                </c:manualLayout>
              </c:layout>
              <c:tx>
                <c:rich>
                  <a:bodyPr/>
                  <a:lstStyle/>
                  <a:p>
                    <a:pPr>
                      <a:defRPr sz="900" b="1">
                        <a:solidFill>
                          <a:srgbClr val="324D59"/>
                        </a:solidFill>
                      </a:defRPr>
                    </a:pPr>
                    <a:r>
                      <a:rPr lang="en-US" sz="900" dirty="0">
                        <a:solidFill>
                          <a:srgbClr val="324D59"/>
                        </a:solidFill>
                      </a:rPr>
                      <a:t>+147.6</a:t>
                    </a:r>
                  </a:p>
                </c:rich>
              </c:tx>
              <c:spPr/>
              <c:dLblPos val="ctr"/>
              <c:showLegendKey val="0"/>
              <c:showVal val="1"/>
              <c:showCatName val="0"/>
              <c:showSerName val="0"/>
              <c:showPercent val="0"/>
              <c:showBubbleSize val="0"/>
              <c:extLst>
                <c:ext xmlns:c15="http://schemas.microsoft.com/office/drawing/2012/chart" uri="{CE6537A1-D6FC-4f65-9D91-7224C49458BB}">
                  <c15:layout>
                    <c:manualLayout>
                      <c:w val="6.8505551601090203E-2"/>
                      <c:h val="4.8269341615616697E-2"/>
                    </c:manualLayout>
                  </c15:layout>
                </c:ext>
                <c:ext xmlns:c16="http://schemas.microsoft.com/office/drawing/2014/chart" uri="{C3380CC4-5D6E-409C-BE32-E72D297353CC}">
                  <c16:uniqueId val="{0000001B-F4C2-4230-BAA8-4A96C9400832}"/>
                </c:ext>
              </c:extLst>
            </c:dLbl>
            <c:dLbl>
              <c:idx val="4"/>
              <c:layout>
                <c:manualLayout>
                  <c:x val="-4.30567722933085E-4"/>
                  <c:y val="9.2239262339713302E-2"/>
                </c:manualLayout>
              </c:layout>
              <c:tx>
                <c:rich>
                  <a:bodyPr/>
                  <a:lstStyle/>
                  <a:p>
                    <a:pPr>
                      <a:defRPr sz="900" b="1">
                        <a:solidFill>
                          <a:srgbClr val="324D59"/>
                        </a:solidFill>
                      </a:defRPr>
                    </a:pPr>
                    <a:r>
                      <a:rPr lang="en-US" sz="900" dirty="0">
                        <a:solidFill>
                          <a:srgbClr val="324D59"/>
                        </a:solidFill>
                      </a:rPr>
                      <a:t>(32.5)</a:t>
                    </a:r>
                  </a:p>
                </c:rich>
              </c:tx>
              <c:sp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F4C2-4230-BAA8-4A96C9400832}"/>
                </c:ext>
              </c:extLst>
            </c:dLbl>
            <c:dLbl>
              <c:idx val="5"/>
              <c:layout>
                <c:manualLayout>
                  <c:x val="-1.8585336842401E-3"/>
                  <c:y val="-3.5462959735007502E-2"/>
                </c:manualLayout>
              </c:layout>
              <c:tx>
                <c:rich>
                  <a:bodyPr/>
                  <a:lstStyle/>
                  <a:p>
                    <a:r>
                      <a:rPr lang="en-US" dirty="0"/>
                      <a:t>+1.0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F4C2-4230-BAA8-4A96C9400832}"/>
                </c:ext>
              </c:extLst>
            </c:dLbl>
            <c:dLbl>
              <c:idx val="6"/>
              <c:layout>
                <c:manualLayout>
                  <c:x val="-3.2865314551705502E-3"/>
                  <c:y val="-3.5169647797631001E-2"/>
                </c:manualLayout>
              </c:layout>
              <c:tx>
                <c:rich>
                  <a:bodyPr anchorCtr="0"/>
                  <a:lstStyle/>
                  <a:p>
                    <a:pPr algn="ctr" rtl="0">
                      <a:defRPr lang="en-US" sz="900" b="1" i="0" u="none" strike="noStrike" kern="1200" baseline="0" dirty="0">
                        <a:solidFill>
                          <a:srgbClr val="324D59"/>
                        </a:solidFill>
                        <a:latin typeface="+mn-lt"/>
                        <a:ea typeface="+mn-ea"/>
                        <a:cs typeface="+mn-cs"/>
                      </a:defRPr>
                    </a:pPr>
                    <a:r>
                      <a:rPr lang="en-US" sz="900" b="1" i="0" u="none" strike="noStrike" kern="1200" baseline="0" dirty="0">
                        <a:solidFill>
                          <a:srgbClr val="324D59"/>
                        </a:solidFill>
                        <a:latin typeface="+mn-lt"/>
                        <a:ea typeface="+mn-ea"/>
                        <a:cs typeface="+mn-cs"/>
                      </a:rPr>
                      <a:t>+0.6</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F4C2-4230-BAA8-4A96C9400832}"/>
                </c:ext>
              </c:extLst>
            </c:dLbl>
            <c:dLbl>
              <c:idx val="7"/>
              <c:layout>
                <c:manualLayout>
                  <c:x val="0"/>
                  <c:y val="4.0634324499767303E-2"/>
                </c:manualLayout>
              </c:layout>
              <c:tx>
                <c:rich>
                  <a:bodyPr anchorCtr="0"/>
                  <a:lstStyle/>
                  <a:p>
                    <a:pPr algn="ctr" rtl="0">
                      <a:defRPr lang="en-US" sz="900" b="1" i="0" u="none" strike="noStrike" kern="1200" baseline="0" dirty="0">
                        <a:solidFill>
                          <a:srgbClr val="324D59"/>
                        </a:solidFill>
                        <a:latin typeface="+mn-lt"/>
                        <a:ea typeface="+mn-ea"/>
                        <a:cs typeface="+mn-cs"/>
                      </a:defRPr>
                    </a:pPr>
                    <a:r>
                      <a:rPr lang="en-US" sz="900" b="1" i="0" u="none" strike="noStrike" kern="1200" baseline="0" dirty="0">
                        <a:solidFill>
                          <a:srgbClr val="324D59"/>
                        </a:solidFill>
                        <a:latin typeface="+mn-lt"/>
                        <a:ea typeface="+mn-ea"/>
                        <a:cs typeface="+mn-cs"/>
                      </a:rPr>
                      <a:t>(3.6)</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F4C2-4230-BAA8-4A96C9400832}"/>
                </c:ext>
              </c:extLst>
            </c:dLbl>
            <c:dLbl>
              <c:idx val="8"/>
              <c:layout>
                <c:manualLayout>
                  <c:x val="-3.8461538461538498E-3"/>
                  <c:y val="-2.8607157362661399E-2"/>
                </c:manualLayout>
              </c:layout>
              <c:tx>
                <c:rich>
                  <a:bodyPr/>
                  <a:lstStyle/>
                  <a:p>
                    <a:pPr>
                      <a:defRPr sz="900" b="1">
                        <a:solidFill>
                          <a:srgbClr val="324D59"/>
                        </a:solidFill>
                      </a:defRPr>
                    </a:pPr>
                    <a:r>
                      <a:rPr lang="en-US" sz="900" dirty="0">
                        <a:solidFill>
                          <a:srgbClr val="324D59"/>
                        </a:solidFill>
                      </a:rPr>
                      <a:t>1.3</a:t>
                    </a:r>
                  </a:p>
                </c:rich>
              </c:tx>
              <c:sp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F4C2-4230-BAA8-4A96C9400832}"/>
                </c:ext>
              </c:extLst>
            </c:dLbl>
            <c:dLbl>
              <c:idx val="9"/>
              <c:layout>
                <c:manualLayout>
                  <c:x val="2.5641025641025602E-3"/>
                  <c:y val="3.6705477424217599E-2"/>
                </c:manualLayout>
              </c:layout>
              <c:tx>
                <c:rich>
                  <a:bodyPr/>
                  <a:lstStyle/>
                  <a:p>
                    <a:pPr>
                      <a:defRPr sz="900" b="1">
                        <a:solidFill>
                          <a:srgbClr val="324D59"/>
                        </a:solidFill>
                      </a:defRPr>
                    </a:pPr>
                    <a:r>
                      <a:rPr lang="en-US" sz="900" dirty="0">
                        <a:solidFill>
                          <a:srgbClr val="324D59"/>
                        </a:solidFill>
                      </a:rPr>
                      <a:t>(3.6)</a:t>
                    </a:r>
                  </a:p>
                </c:rich>
              </c:tx>
              <c:sp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F4C2-4230-BAA8-4A96C9400832}"/>
                </c:ext>
              </c:extLst>
            </c:dLbl>
            <c:dLbl>
              <c:idx val="10"/>
              <c:tx>
                <c:rich>
                  <a:bodyPr/>
                  <a:lstStyle/>
                  <a:p>
                    <a:pPr>
                      <a:defRPr sz="900" b="1">
                        <a:solidFill>
                          <a:srgbClr val="324D59"/>
                        </a:solidFill>
                      </a:defRPr>
                    </a:pPr>
                    <a:r>
                      <a:rPr lang="en-US" sz="900">
                        <a:solidFill>
                          <a:srgbClr val="324D59"/>
                        </a:solidFill>
                      </a:rPr>
                      <a:t>(1.3)</a:t>
                    </a:r>
                  </a:p>
                </c:rich>
              </c:tx>
              <c:sp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F4C2-4230-BAA8-4A96C9400832}"/>
                </c:ext>
              </c:extLst>
            </c:dLbl>
            <c:spPr>
              <a:noFill/>
              <a:ln>
                <a:noFill/>
              </a:ln>
              <a:effectLst/>
            </c:spPr>
            <c:txPr>
              <a:bodyPr/>
              <a:lstStyle/>
              <a:p>
                <a:pPr>
                  <a:defRPr sz="900" b="1">
                    <a:solidFill>
                      <a:srgbClr val="324D59"/>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Feuil1!$A$2:$A$9</c:f>
              <c:strCache>
                <c:ptCount val="8"/>
                <c:pt idx="0">
                  <c:v>Cash and cash equivalents 
at 31 March 2018</c:v>
                </c:pt>
                <c:pt idx="1">
                  <c:v>Net cash generated by continuing activities</c:v>
                </c:pt>
                <c:pt idx="2">
                  <c:v>Net cash used in investing in continuing activities</c:v>
                </c:pt>
                <c:pt idx="3">
                  <c:v>2023 OCEANEs (net proceeds)</c:v>
                </c:pt>
                <c:pt idx="4">
                  <c:v>Loan repayment and other financing activities</c:v>
                </c:pt>
                <c:pt idx="5">
                  <c:v>Cash generated by discontinued activities</c:v>
                </c:pt>
                <c:pt idx="6">
                  <c:v>Net impact of Forex fluctuations</c:v>
                </c:pt>
                <c:pt idx="7">
                  <c:v>Cash and cash equivalents 
at 31 March 2019</c:v>
                </c:pt>
              </c:strCache>
            </c:strRef>
          </c:cat>
          <c:val>
            <c:numRef>
              <c:f>Feuil1!$C$2:$C$9</c:f>
              <c:numCache>
                <c:formatCode>0.0</c:formatCode>
                <c:ptCount val="8"/>
                <c:pt idx="1">
                  <c:v>59.3</c:v>
                </c:pt>
                <c:pt idx="2">
                  <c:v>120.7</c:v>
                </c:pt>
                <c:pt idx="3">
                  <c:v>147.6</c:v>
                </c:pt>
                <c:pt idx="4">
                  <c:v>32.5</c:v>
                </c:pt>
                <c:pt idx="5">
                  <c:v>1</c:v>
                </c:pt>
                <c:pt idx="6">
                  <c:v>0.6</c:v>
                </c:pt>
              </c:numCache>
            </c:numRef>
          </c:val>
          <c:extLst>
            <c:ext xmlns:c16="http://schemas.microsoft.com/office/drawing/2014/chart" uri="{C3380CC4-5D6E-409C-BE32-E72D297353CC}">
              <c16:uniqueId val="{00000021-F4C2-4230-BAA8-4A96C9400832}"/>
            </c:ext>
          </c:extLst>
        </c:ser>
        <c:dLbls>
          <c:showLegendKey val="0"/>
          <c:showVal val="1"/>
          <c:showCatName val="0"/>
          <c:showSerName val="0"/>
          <c:showPercent val="0"/>
          <c:showBubbleSize val="0"/>
        </c:dLbls>
        <c:gapWidth val="70"/>
        <c:overlap val="100"/>
        <c:axId val="-524125664"/>
        <c:axId val="-524123344"/>
      </c:barChart>
      <c:catAx>
        <c:axId val="-524125664"/>
        <c:scaling>
          <c:orientation val="minMax"/>
        </c:scaling>
        <c:delete val="0"/>
        <c:axPos val="b"/>
        <c:numFmt formatCode="General" sourceLinked="0"/>
        <c:majorTickMark val="out"/>
        <c:minorTickMark val="none"/>
        <c:tickLblPos val="nextTo"/>
        <c:txPr>
          <a:bodyPr/>
          <a:lstStyle/>
          <a:p>
            <a:pPr>
              <a:defRPr sz="800" b="0">
                <a:solidFill>
                  <a:srgbClr val="324D59"/>
                </a:solidFill>
                <a:latin typeface="+mj-lt"/>
              </a:defRPr>
            </a:pPr>
            <a:endParaRPr lang="en-US"/>
          </a:p>
        </c:txPr>
        <c:crossAx val="-524123344"/>
        <c:crosses val="autoZero"/>
        <c:auto val="1"/>
        <c:lblAlgn val="ctr"/>
        <c:lblOffset val="100"/>
        <c:noMultiLvlLbl val="0"/>
      </c:catAx>
      <c:valAx>
        <c:axId val="-524123344"/>
        <c:scaling>
          <c:orientation val="minMax"/>
          <c:max val="220"/>
          <c:min val="0"/>
        </c:scaling>
        <c:delete val="1"/>
        <c:axPos val="l"/>
        <c:numFmt formatCode="0.0" sourceLinked="1"/>
        <c:majorTickMark val="out"/>
        <c:minorTickMark val="none"/>
        <c:tickLblPos val="none"/>
        <c:crossAx val="-524125664"/>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99691998667103E-2"/>
          <c:y val="7.7808528639052493E-2"/>
          <c:w val="0.87600070229828098"/>
          <c:h val="0.77238638256064096"/>
        </c:manualLayout>
      </c:layout>
      <c:barChart>
        <c:barDir val="col"/>
        <c:grouping val="clustered"/>
        <c:varyColors val="0"/>
        <c:ser>
          <c:idx val="0"/>
          <c:order val="0"/>
          <c:tx>
            <c:strRef>
              <c:f>Feuil1!$B$1</c:f>
              <c:strCache>
                <c:ptCount val="1"/>
                <c:pt idx="0">
                  <c:v>Série 1</c:v>
                </c:pt>
              </c:strCache>
            </c:strRef>
          </c:tx>
          <c:spPr>
            <a:solidFill>
              <a:srgbClr val="172051"/>
            </a:solidFill>
          </c:spPr>
          <c:invertIfNegative val="0"/>
          <c:dPt>
            <c:idx val="1"/>
            <c:invertIfNegative val="0"/>
            <c:bubble3D val="0"/>
            <c:spPr>
              <a:solidFill>
                <a:srgbClr val="0072BB"/>
              </a:solidFill>
            </c:spPr>
            <c:extLst>
              <c:ext xmlns:c16="http://schemas.microsoft.com/office/drawing/2014/chart" uri="{C3380CC4-5D6E-409C-BE32-E72D297353CC}">
                <c16:uniqueId val="{00000001-5231-44CE-A467-85FF8DFEB3FD}"/>
              </c:ext>
            </c:extLst>
          </c:dPt>
          <c:dLbls>
            <c:spPr>
              <a:noFill/>
              <a:ln>
                <a:noFill/>
              </a:ln>
              <a:effectLst/>
            </c:spPr>
            <c:txPr>
              <a:bodyPr wrap="square" lIns="38100" tIns="19050" rIns="38100" bIns="19050" anchor="ctr">
                <a:spAutoFit/>
              </a:bodyPr>
              <a:lstStyle/>
              <a:p>
                <a:pPr>
                  <a:defRPr sz="1100" b="1">
                    <a:solidFill>
                      <a:schemeClr val="tx2"/>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Feuil1!$A$2:$A$3</c:f>
              <c:strCache>
                <c:ptCount val="2"/>
                <c:pt idx="0">
                  <c:v>31 March 18</c:v>
                </c:pt>
                <c:pt idx="1">
                  <c:v>31 March 19</c:v>
                </c:pt>
              </c:strCache>
            </c:strRef>
          </c:cat>
          <c:val>
            <c:numRef>
              <c:f>Feuil1!$B$2:$B$3</c:f>
              <c:numCache>
                <c:formatCode>0</c:formatCode>
                <c:ptCount val="2"/>
                <c:pt idx="0">
                  <c:v>279</c:v>
                </c:pt>
                <c:pt idx="1">
                  <c:v>398</c:v>
                </c:pt>
              </c:numCache>
            </c:numRef>
          </c:val>
          <c:extLst>
            <c:ext xmlns:c16="http://schemas.microsoft.com/office/drawing/2014/chart" uri="{C3380CC4-5D6E-409C-BE32-E72D297353CC}">
              <c16:uniqueId val="{00000003-5231-44CE-A467-85FF8DFEB3FD}"/>
            </c:ext>
          </c:extLst>
        </c:ser>
        <c:dLbls>
          <c:showLegendKey val="0"/>
          <c:showVal val="1"/>
          <c:showCatName val="0"/>
          <c:showSerName val="0"/>
          <c:showPercent val="0"/>
          <c:showBubbleSize val="0"/>
        </c:dLbls>
        <c:gapWidth val="160"/>
        <c:axId val="-221348480"/>
        <c:axId val="-221359520"/>
      </c:barChart>
      <c:catAx>
        <c:axId val="-221348480"/>
        <c:scaling>
          <c:orientation val="minMax"/>
        </c:scaling>
        <c:delete val="0"/>
        <c:axPos val="b"/>
        <c:numFmt formatCode="General" sourceLinked="0"/>
        <c:majorTickMark val="none"/>
        <c:minorTickMark val="none"/>
        <c:tickLblPos val="nextTo"/>
        <c:txPr>
          <a:bodyPr/>
          <a:lstStyle/>
          <a:p>
            <a:pPr>
              <a:defRPr sz="600" b="0" i="0" baseline="0">
                <a:solidFill>
                  <a:schemeClr val="tx1"/>
                </a:solidFill>
              </a:defRPr>
            </a:pPr>
            <a:endParaRPr lang="en-US"/>
          </a:p>
        </c:txPr>
        <c:crossAx val="-221359520"/>
        <c:crosses val="autoZero"/>
        <c:auto val="1"/>
        <c:lblAlgn val="ctr"/>
        <c:lblOffset val="100"/>
        <c:noMultiLvlLbl val="0"/>
      </c:catAx>
      <c:valAx>
        <c:axId val="-221359520"/>
        <c:scaling>
          <c:orientation val="minMax"/>
          <c:max val="500"/>
          <c:min val="0"/>
        </c:scaling>
        <c:delete val="1"/>
        <c:axPos val="l"/>
        <c:numFmt formatCode="0" sourceLinked="1"/>
        <c:majorTickMark val="out"/>
        <c:minorTickMark val="none"/>
        <c:tickLblPos val="nextTo"/>
        <c:crossAx val="-22134848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99691998667103E-2"/>
          <c:y val="7.7808528639052493E-2"/>
          <c:w val="0.87600070229828098"/>
          <c:h val="0.77238638256064096"/>
        </c:manualLayout>
      </c:layout>
      <c:barChart>
        <c:barDir val="col"/>
        <c:grouping val="clustered"/>
        <c:varyColors val="0"/>
        <c:ser>
          <c:idx val="0"/>
          <c:order val="0"/>
          <c:tx>
            <c:strRef>
              <c:f>Feuil1!$B$1</c:f>
              <c:strCache>
                <c:ptCount val="1"/>
                <c:pt idx="0">
                  <c:v>Série 1</c:v>
                </c:pt>
              </c:strCache>
            </c:strRef>
          </c:tx>
          <c:spPr>
            <a:solidFill>
              <a:srgbClr val="172051"/>
            </a:solidFill>
          </c:spPr>
          <c:invertIfNegative val="0"/>
          <c:dPt>
            <c:idx val="1"/>
            <c:invertIfNegative val="0"/>
            <c:bubble3D val="0"/>
            <c:spPr>
              <a:solidFill>
                <a:srgbClr val="0072BB"/>
              </a:solidFill>
            </c:spPr>
            <c:extLst>
              <c:ext xmlns:c16="http://schemas.microsoft.com/office/drawing/2014/chart" uri="{C3380CC4-5D6E-409C-BE32-E72D297353CC}">
                <c16:uniqueId val="{00000001-17CB-4F1F-A4D2-F03483C2FF60}"/>
              </c:ext>
            </c:extLst>
          </c:dPt>
          <c:dLbls>
            <c:spPr>
              <a:noFill/>
              <a:ln>
                <a:noFill/>
              </a:ln>
              <a:effectLst/>
            </c:spPr>
            <c:txPr>
              <a:bodyPr wrap="square" lIns="38100" tIns="19050" rIns="38100" bIns="19050" anchor="ctr">
                <a:spAutoFit/>
              </a:bodyPr>
              <a:lstStyle/>
              <a:p>
                <a:pPr>
                  <a:defRPr sz="1100" b="1">
                    <a:solidFill>
                      <a:schemeClr val="tx2"/>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Feuil1!$A$2:$A$3</c:f>
              <c:strCache>
                <c:ptCount val="2"/>
                <c:pt idx="0">
                  <c:v>31 March 18</c:v>
                </c:pt>
                <c:pt idx="1">
                  <c:v>31 March 19</c:v>
                </c:pt>
              </c:strCache>
            </c:strRef>
          </c:cat>
          <c:val>
            <c:numRef>
              <c:f>Feuil1!$B$2:$B$3</c:f>
              <c:numCache>
                <c:formatCode>0</c:formatCode>
                <c:ptCount val="2"/>
                <c:pt idx="0">
                  <c:v>78</c:v>
                </c:pt>
                <c:pt idx="1">
                  <c:v>222</c:v>
                </c:pt>
              </c:numCache>
            </c:numRef>
          </c:val>
          <c:extLst>
            <c:ext xmlns:c16="http://schemas.microsoft.com/office/drawing/2014/chart" uri="{C3380CC4-5D6E-409C-BE32-E72D297353CC}">
              <c16:uniqueId val="{00000003-17CB-4F1F-A4D2-F03483C2FF60}"/>
            </c:ext>
          </c:extLst>
        </c:ser>
        <c:dLbls>
          <c:showLegendKey val="0"/>
          <c:showVal val="1"/>
          <c:showCatName val="0"/>
          <c:showSerName val="0"/>
          <c:showPercent val="0"/>
          <c:showBubbleSize val="0"/>
        </c:dLbls>
        <c:gapWidth val="160"/>
        <c:axId val="-221404352"/>
        <c:axId val="-221402032"/>
      </c:barChart>
      <c:catAx>
        <c:axId val="-221404352"/>
        <c:scaling>
          <c:orientation val="minMax"/>
        </c:scaling>
        <c:delete val="0"/>
        <c:axPos val="b"/>
        <c:numFmt formatCode="General" sourceLinked="0"/>
        <c:majorTickMark val="none"/>
        <c:minorTickMark val="none"/>
        <c:tickLblPos val="nextTo"/>
        <c:txPr>
          <a:bodyPr/>
          <a:lstStyle/>
          <a:p>
            <a:pPr>
              <a:defRPr sz="600" b="0" i="0" baseline="0">
                <a:solidFill>
                  <a:schemeClr val="tx1"/>
                </a:solidFill>
              </a:defRPr>
            </a:pPr>
            <a:endParaRPr lang="en-US"/>
          </a:p>
        </c:txPr>
        <c:crossAx val="-221402032"/>
        <c:crosses val="autoZero"/>
        <c:auto val="1"/>
        <c:lblAlgn val="ctr"/>
        <c:lblOffset val="100"/>
        <c:noMultiLvlLbl val="0"/>
      </c:catAx>
      <c:valAx>
        <c:axId val="-221402032"/>
        <c:scaling>
          <c:orientation val="minMax"/>
          <c:max val="500"/>
          <c:min val="0"/>
        </c:scaling>
        <c:delete val="1"/>
        <c:axPos val="l"/>
        <c:numFmt formatCode="0" sourceLinked="1"/>
        <c:majorTickMark val="out"/>
        <c:minorTickMark val="none"/>
        <c:tickLblPos val="nextTo"/>
        <c:crossAx val="-221404352"/>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99691998667103E-2"/>
          <c:y val="7.7808528639052493E-2"/>
          <c:w val="0.87600070229828098"/>
          <c:h val="0.77238638256064096"/>
        </c:manualLayout>
      </c:layout>
      <c:barChart>
        <c:barDir val="col"/>
        <c:grouping val="clustered"/>
        <c:varyColors val="0"/>
        <c:ser>
          <c:idx val="0"/>
          <c:order val="0"/>
          <c:tx>
            <c:strRef>
              <c:f>Feuil1!$B$1</c:f>
              <c:strCache>
                <c:ptCount val="1"/>
                <c:pt idx="0">
                  <c:v>Série 1</c:v>
                </c:pt>
              </c:strCache>
            </c:strRef>
          </c:tx>
          <c:spPr>
            <a:solidFill>
              <a:srgbClr val="172051"/>
            </a:solidFill>
          </c:spPr>
          <c:invertIfNegative val="0"/>
          <c:dPt>
            <c:idx val="1"/>
            <c:invertIfNegative val="0"/>
            <c:bubble3D val="0"/>
            <c:spPr>
              <a:solidFill>
                <a:srgbClr val="0072BB"/>
              </a:solidFill>
            </c:spPr>
            <c:extLst>
              <c:ext xmlns:c16="http://schemas.microsoft.com/office/drawing/2014/chart" uri="{C3380CC4-5D6E-409C-BE32-E72D297353CC}">
                <c16:uniqueId val="{00000001-D9B2-417B-BE58-AB05A28F693A}"/>
              </c:ext>
            </c:extLst>
          </c:dPt>
          <c:dLbls>
            <c:spPr>
              <a:noFill/>
              <a:ln>
                <a:noFill/>
              </a:ln>
              <a:effectLst/>
            </c:spPr>
            <c:txPr>
              <a:bodyPr wrap="square" lIns="38100" tIns="19050" rIns="38100" bIns="19050" anchor="ctr">
                <a:spAutoFit/>
              </a:bodyPr>
              <a:lstStyle/>
              <a:p>
                <a:pPr>
                  <a:defRPr sz="1100" b="1">
                    <a:solidFill>
                      <a:schemeClr val="tx2"/>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Feuil1!$A$2:$A$3</c:f>
              <c:strCache>
                <c:ptCount val="2"/>
                <c:pt idx="0">
                  <c:v>31 March 18</c:v>
                </c:pt>
                <c:pt idx="1">
                  <c:v>31 March 19</c:v>
                </c:pt>
              </c:strCache>
            </c:strRef>
          </c:cat>
          <c:val>
            <c:numRef>
              <c:f>Feuil1!$B$2:$B$3</c:f>
              <c:numCache>
                <c:formatCode>0</c:formatCode>
                <c:ptCount val="2"/>
                <c:pt idx="0">
                  <c:v>120</c:v>
                </c:pt>
                <c:pt idx="1">
                  <c:v>175</c:v>
                </c:pt>
              </c:numCache>
            </c:numRef>
          </c:val>
          <c:extLst>
            <c:ext xmlns:c16="http://schemas.microsoft.com/office/drawing/2014/chart" uri="{C3380CC4-5D6E-409C-BE32-E72D297353CC}">
              <c16:uniqueId val="{00000003-D9B2-417B-BE58-AB05A28F693A}"/>
            </c:ext>
          </c:extLst>
        </c:ser>
        <c:dLbls>
          <c:showLegendKey val="0"/>
          <c:showVal val="1"/>
          <c:showCatName val="0"/>
          <c:showSerName val="0"/>
          <c:showPercent val="0"/>
          <c:showBubbleSize val="0"/>
        </c:dLbls>
        <c:gapWidth val="160"/>
        <c:axId val="-221430368"/>
        <c:axId val="-221428048"/>
      </c:barChart>
      <c:catAx>
        <c:axId val="-221430368"/>
        <c:scaling>
          <c:orientation val="minMax"/>
        </c:scaling>
        <c:delete val="0"/>
        <c:axPos val="b"/>
        <c:numFmt formatCode="General" sourceLinked="0"/>
        <c:majorTickMark val="none"/>
        <c:minorTickMark val="none"/>
        <c:tickLblPos val="nextTo"/>
        <c:txPr>
          <a:bodyPr/>
          <a:lstStyle/>
          <a:p>
            <a:pPr>
              <a:defRPr sz="600" b="0" i="0" baseline="0">
                <a:solidFill>
                  <a:schemeClr val="tx1"/>
                </a:solidFill>
              </a:defRPr>
            </a:pPr>
            <a:endParaRPr lang="en-US"/>
          </a:p>
        </c:txPr>
        <c:crossAx val="-221428048"/>
        <c:crosses val="autoZero"/>
        <c:auto val="1"/>
        <c:lblAlgn val="ctr"/>
        <c:lblOffset val="100"/>
        <c:noMultiLvlLbl val="0"/>
      </c:catAx>
      <c:valAx>
        <c:axId val="-221428048"/>
        <c:scaling>
          <c:orientation val="minMax"/>
          <c:max val="500"/>
          <c:min val="0"/>
        </c:scaling>
        <c:delete val="1"/>
        <c:axPos val="l"/>
        <c:numFmt formatCode="0" sourceLinked="1"/>
        <c:majorTickMark val="out"/>
        <c:minorTickMark val="none"/>
        <c:tickLblPos val="nextTo"/>
        <c:crossAx val="-22143036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99691998667103E-2"/>
          <c:y val="7.7808528639052493E-2"/>
          <c:w val="0.87600070229828098"/>
          <c:h val="0.77238638256064096"/>
        </c:manualLayout>
      </c:layout>
      <c:barChart>
        <c:barDir val="col"/>
        <c:grouping val="clustered"/>
        <c:varyColors val="0"/>
        <c:ser>
          <c:idx val="0"/>
          <c:order val="0"/>
          <c:tx>
            <c:strRef>
              <c:f>Feuil1!$B$1</c:f>
              <c:strCache>
                <c:ptCount val="1"/>
                <c:pt idx="0">
                  <c:v>Série 1</c:v>
                </c:pt>
              </c:strCache>
            </c:strRef>
          </c:tx>
          <c:spPr>
            <a:solidFill>
              <a:srgbClr val="172051"/>
            </a:solidFill>
          </c:spPr>
          <c:invertIfNegative val="0"/>
          <c:dPt>
            <c:idx val="1"/>
            <c:invertIfNegative val="0"/>
            <c:bubble3D val="0"/>
            <c:spPr>
              <a:solidFill>
                <a:srgbClr val="0072BB"/>
              </a:solidFill>
            </c:spPr>
            <c:extLst>
              <c:ext xmlns:c16="http://schemas.microsoft.com/office/drawing/2014/chart" uri="{C3380CC4-5D6E-409C-BE32-E72D297353CC}">
                <c16:uniqueId val="{00000001-CD3A-46F9-932F-FAEB8941EBAE}"/>
              </c:ext>
            </c:extLst>
          </c:dPt>
          <c:dLbls>
            <c:spPr>
              <a:noFill/>
              <a:ln>
                <a:noFill/>
              </a:ln>
              <a:effectLst/>
            </c:spPr>
            <c:txPr>
              <a:bodyPr wrap="square" lIns="38100" tIns="19050" rIns="38100" bIns="19050" anchor="ctr">
                <a:spAutoFit/>
              </a:bodyPr>
              <a:lstStyle/>
              <a:p>
                <a:pPr>
                  <a:defRPr sz="1100" b="1">
                    <a:solidFill>
                      <a:schemeClr val="tx2"/>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Feuil1!$A$2:$A$3</c:f>
              <c:strCache>
                <c:ptCount val="2"/>
                <c:pt idx="0">
                  <c:v>31 March 18</c:v>
                </c:pt>
                <c:pt idx="1">
                  <c:v>31 March 19</c:v>
                </c:pt>
              </c:strCache>
            </c:strRef>
          </c:cat>
          <c:val>
            <c:numRef>
              <c:f>Feuil1!$B$2:$B$3</c:f>
              <c:numCache>
                <c:formatCode>0</c:formatCode>
                <c:ptCount val="2"/>
                <c:pt idx="0">
                  <c:v>42</c:v>
                </c:pt>
                <c:pt idx="1">
                  <c:v>-47</c:v>
                </c:pt>
              </c:numCache>
            </c:numRef>
          </c:val>
          <c:extLst>
            <c:ext xmlns:c16="http://schemas.microsoft.com/office/drawing/2014/chart" uri="{C3380CC4-5D6E-409C-BE32-E72D297353CC}">
              <c16:uniqueId val="{00000003-CD3A-46F9-932F-FAEB8941EBAE}"/>
            </c:ext>
          </c:extLst>
        </c:ser>
        <c:dLbls>
          <c:showLegendKey val="0"/>
          <c:showVal val="1"/>
          <c:showCatName val="0"/>
          <c:showSerName val="0"/>
          <c:showPercent val="0"/>
          <c:showBubbleSize val="0"/>
        </c:dLbls>
        <c:gapWidth val="160"/>
        <c:axId val="-221452128"/>
        <c:axId val="-221449808"/>
      </c:barChart>
      <c:catAx>
        <c:axId val="-221452128"/>
        <c:scaling>
          <c:orientation val="minMax"/>
        </c:scaling>
        <c:delete val="0"/>
        <c:axPos val="b"/>
        <c:numFmt formatCode="General" sourceLinked="0"/>
        <c:majorTickMark val="none"/>
        <c:minorTickMark val="none"/>
        <c:tickLblPos val="nextTo"/>
        <c:txPr>
          <a:bodyPr/>
          <a:lstStyle/>
          <a:p>
            <a:pPr>
              <a:defRPr sz="600" b="0" i="0" baseline="0">
                <a:solidFill>
                  <a:schemeClr val="tx1"/>
                </a:solidFill>
              </a:defRPr>
            </a:pPr>
            <a:endParaRPr lang="en-US"/>
          </a:p>
        </c:txPr>
        <c:crossAx val="-221449808"/>
        <c:crosses val="autoZero"/>
        <c:auto val="1"/>
        <c:lblAlgn val="ctr"/>
        <c:lblOffset val="100"/>
        <c:noMultiLvlLbl val="0"/>
      </c:catAx>
      <c:valAx>
        <c:axId val="-221449808"/>
        <c:scaling>
          <c:orientation val="minMax"/>
          <c:max val="100"/>
          <c:min val="-100"/>
        </c:scaling>
        <c:delete val="1"/>
        <c:axPos val="l"/>
        <c:numFmt formatCode="0" sourceLinked="1"/>
        <c:majorTickMark val="out"/>
        <c:minorTickMark val="none"/>
        <c:tickLblPos val="nextTo"/>
        <c:crossAx val="-22145212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99691998667103E-2"/>
          <c:y val="7.7808528639052493E-2"/>
          <c:w val="0.923506851540428"/>
          <c:h val="0.70022246493562401"/>
        </c:manualLayout>
      </c:layout>
      <c:barChart>
        <c:barDir val="col"/>
        <c:grouping val="clustered"/>
        <c:varyColors val="0"/>
        <c:ser>
          <c:idx val="0"/>
          <c:order val="0"/>
          <c:tx>
            <c:strRef>
              <c:f>Feuil1!$B$1</c:f>
              <c:strCache>
                <c:ptCount val="1"/>
                <c:pt idx="0">
                  <c:v>Série 1</c:v>
                </c:pt>
              </c:strCache>
            </c:strRef>
          </c:tx>
          <c:invertIfNegative val="0"/>
          <c:dPt>
            <c:idx val="0"/>
            <c:invertIfNegative val="0"/>
            <c:bubble3D val="0"/>
            <c:spPr>
              <a:solidFill>
                <a:srgbClr val="172051"/>
              </a:solidFill>
            </c:spPr>
            <c:extLst>
              <c:ext xmlns:c16="http://schemas.microsoft.com/office/drawing/2014/chart" uri="{C3380CC4-5D6E-409C-BE32-E72D297353CC}">
                <c16:uniqueId val="{00000001-D837-4519-9D64-6142546FB85B}"/>
              </c:ext>
            </c:extLst>
          </c:dPt>
          <c:dPt>
            <c:idx val="1"/>
            <c:invertIfNegative val="0"/>
            <c:bubble3D val="0"/>
            <c:spPr>
              <a:solidFill>
                <a:srgbClr val="0072BB"/>
              </a:solidFill>
            </c:spPr>
            <c:extLst>
              <c:ext xmlns:c16="http://schemas.microsoft.com/office/drawing/2014/chart" uri="{C3380CC4-5D6E-409C-BE32-E72D297353CC}">
                <c16:uniqueId val="{00000003-D837-4519-9D64-6142546FB85B}"/>
              </c:ext>
            </c:extLst>
          </c:dPt>
          <c:cat>
            <c:strRef>
              <c:f>Feuil1!$A$2:$A$3</c:f>
              <c:strCache>
                <c:ptCount val="2"/>
                <c:pt idx="0">
                  <c:v>FY18</c:v>
                </c:pt>
                <c:pt idx="1">
                  <c:v>FY19</c:v>
                </c:pt>
              </c:strCache>
            </c:strRef>
          </c:cat>
          <c:val>
            <c:numRef>
              <c:f>Feuil1!$B$2:$B$3</c:f>
              <c:numCache>
                <c:formatCode>0</c:formatCode>
                <c:ptCount val="2"/>
                <c:pt idx="0">
                  <c:v>67</c:v>
                </c:pt>
                <c:pt idx="1">
                  <c:v>109</c:v>
                </c:pt>
              </c:numCache>
            </c:numRef>
          </c:val>
          <c:extLst>
            <c:ext xmlns:c16="http://schemas.microsoft.com/office/drawing/2014/chart" uri="{C3380CC4-5D6E-409C-BE32-E72D297353CC}">
              <c16:uniqueId val="{00000004-D837-4519-9D64-6142546FB85B}"/>
            </c:ext>
          </c:extLst>
        </c:ser>
        <c:dLbls>
          <c:showLegendKey val="0"/>
          <c:showVal val="0"/>
          <c:showCatName val="0"/>
          <c:showSerName val="0"/>
          <c:showPercent val="0"/>
          <c:showBubbleSize val="0"/>
        </c:dLbls>
        <c:gapWidth val="160"/>
        <c:axId val="-493301344"/>
        <c:axId val="-493299568"/>
      </c:barChart>
      <c:catAx>
        <c:axId val="-493301344"/>
        <c:scaling>
          <c:orientation val="minMax"/>
        </c:scaling>
        <c:delete val="0"/>
        <c:axPos val="b"/>
        <c:numFmt formatCode="General" sourceLinked="0"/>
        <c:majorTickMark val="none"/>
        <c:minorTickMark val="none"/>
        <c:tickLblPos val="low"/>
        <c:txPr>
          <a:bodyPr/>
          <a:lstStyle/>
          <a:p>
            <a:pPr>
              <a:defRPr sz="600" b="0" i="0" baseline="0">
                <a:solidFill>
                  <a:schemeClr val="tx1"/>
                </a:solidFill>
              </a:defRPr>
            </a:pPr>
            <a:endParaRPr lang="en-US"/>
          </a:p>
        </c:txPr>
        <c:crossAx val="-493299568"/>
        <c:crosses val="autoZero"/>
        <c:auto val="1"/>
        <c:lblAlgn val="ctr"/>
        <c:lblOffset val="100"/>
        <c:noMultiLvlLbl val="0"/>
      </c:catAx>
      <c:valAx>
        <c:axId val="-493299568"/>
        <c:scaling>
          <c:orientation val="minMax"/>
          <c:max val="125"/>
          <c:min val="0"/>
        </c:scaling>
        <c:delete val="1"/>
        <c:axPos val="l"/>
        <c:numFmt formatCode="0" sourceLinked="1"/>
        <c:majorTickMark val="out"/>
        <c:minorTickMark val="none"/>
        <c:tickLblPos val="nextTo"/>
        <c:crossAx val="-4933013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99691998667103E-2"/>
          <c:y val="7.7808528639052493E-2"/>
          <c:w val="0.87600070229828098"/>
          <c:h val="0.77238638256064096"/>
        </c:manualLayout>
      </c:layout>
      <c:barChart>
        <c:barDir val="col"/>
        <c:grouping val="clustered"/>
        <c:varyColors val="0"/>
        <c:ser>
          <c:idx val="0"/>
          <c:order val="0"/>
          <c:tx>
            <c:strRef>
              <c:f>Feuil1!$B$1</c:f>
              <c:strCache>
                <c:ptCount val="1"/>
                <c:pt idx="0">
                  <c:v>Série 1</c:v>
                </c:pt>
              </c:strCache>
            </c:strRef>
          </c:tx>
          <c:spPr>
            <a:solidFill>
              <a:srgbClr val="172051"/>
            </a:solidFill>
          </c:spPr>
          <c:invertIfNegative val="0"/>
          <c:dPt>
            <c:idx val="1"/>
            <c:invertIfNegative val="0"/>
            <c:bubble3D val="0"/>
            <c:spPr>
              <a:solidFill>
                <a:srgbClr val="0072BB"/>
              </a:solidFill>
            </c:spPr>
            <c:extLst>
              <c:ext xmlns:c16="http://schemas.microsoft.com/office/drawing/2014/chart" uri="{C3380CC4-5D6E-409C-BE32-E72D297353CC}">
                <c16:uniqueId val="{00000001-730C-4368-B4A9-CE6145F241F7}"/>
              </c:ext>
            </c:extLst>
          </c:dPt>
          <c:cat>
            <c:strRef>
              <c:f>Feuil1!$A$2:$A$3</c:f>
              <c:strCache>
                <c:ptCount val="2"/>
                <c:pt idx="0">
                  <c:v>FY18</c:v>
                </c:pt>
                <c:pt idx="1">
                  <c:v>FY19</c:v>
                </c:pt>
              </c:strCache>
            </c:strRef>
          </c:cat>
          <c:val>
            <c:numRef>
              <c:f>Feuil1!$B$2:$B$3</c:f>
              <c:numCache>
                <c:formatCode>0</c:formatCode>
                <c:ptCount val="2"/>
                <c:pt idx="0">
                  <c:v>311</c:v>
                </c:pt>
                <c:pt idx="1">
                  <c:v>444</c:v>
                </c:pt>
              </c:numCache>
            </c:numRef>
          </c:val>
          <c:extLst>
            <c:ext xmlns:c16="http://schemas.microsoft.com/office/drawing/2014/chart" uri="{C3380CC4-5D6E-409C-BE32-E72D297353CC}">
              <c16:uniqueId val="{00000002-730C-4368-B4A9-CE6145F241F7}"/>
            </c:ext>
          </c:extLst>
        </c:ser>
        <c:dLbls>
          <c:showLegendKey val="0"/>
          <c:showVal val="0"/>
          <c:showCatName val="0"/>
          <c:showSerName val="0"/>
          <c:showPercent val="0"/>
          <c:showBubbleSize val="0"/>
        </c:dLbls>
        <c:gapWidth val="160"/>
        <c:axId val="-493359360"/>
        <c:axId val="-493357584"/>
      </c:barChart>
      <c:catAx>
        <c:axId val="-493359360"/>
        <c:scaling>
          <c:orientation val="minMax"/>
        </c:scaling>
        <c:delete val="0"/>
        <c:axPos val="b"/>
        <c:numFmt formatCode="General" sourceLinked="0"/>
        <c:majorTickMark val="none"/>
        <c:minorTickMark val="none"/>
        <c:tickLblPos val="nextTo"/>
        <c:txPr>
          <a:bodyPr/>
          <a:lstStyle/>
          <a:p>
            <a:pPr>
              <a:defRPr sz="600" b="0" i="0" baseline="0">
                <a:solidFill>
                  <a:schemeClr val="tx1"/>
                </a:solidFill>
              </a:defRPr>
            </a:pPr>
            <a:endParaRPr lang="en-US"/>
          </a:p>
        </c:txPr>
        <c:crossAx val="-493357584"/>
        <c:crosses val="autoZero"/>
        <c:auto val="1"/>
        <c:lblAlgn val="ctr"/>
        <c:lblOffset val="100"/>
        <c:noMultiLvlLbl val="0"/>
      </c:catAx>
      <c:valAx>
        <c:axId val="-493357584"/>
        <c:scaling>
          <c:orientation val="minMax"/>
          <c:max val="500"/>
          <c:min val="0"/>
        </c:scaling>
        <c:delete val="1"/>
        <c:axPos val="l"/>
        <c:numFmt formatCode="0" sourceLinked="1"/>
        <c:majorTickMark val="out"/>
        <c:minorTickMark val="none"/>
        <c:tickLblPos val="nextTo"/>
        <c:crossAx val="-49335936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454041452364"/>
          <c:y val="3.9963018874814397E-2"/>
          <c:w val="0.83654626654896902"/>
          <c:h val="0.766756657390955"/>
        </c:manualLayout>
      </c:layout>
      <c:barChart>
        <c:barDir val="col"/>
        <c:grouping val="clustered"/>
        <c:varyColors val="0"/>
        <c:ser>
          <c:idx val="0"/>
          <c:order val="0"/>
          <c:tx>
            <c:strRef>
              <c:f>Feuil1!$B$1</c:f>
              <c:strCache>
                <c:ptCount val="1"/>
                <c:pt idx="0">
                  <c:v>Série 1</c:v>
                </c:pt>
              </c:strCache>
            </c:strRef>
          </c:tx>
          <c:invertIfNegative val="0"/>
          <c:dPt>
            <c:idx val="0"/>
            <c:invertIfNegative val="0"/>
            <c:bubble3D val="0"/>
            <c:spPr>
              <a:solidFill>
                <a:srgbClr val="172051"/>
              </a:solidFill>
            </c:spPr>
            <c:extLst>
              <c:ext xmlns:c16="http://schemas.microsoft.com/office/drawing/2014/chart" uri="{C3380CC4-5D6E-409C-BE32-E72D297353CC}">
                <c16:uniqueId val="{00000001-9C2F-48D2-AD78-0FABC7C39D55}"/>
              </c:ext>
            </c:extLst>
          </c:dPt>
          <c:dPt>
            <c:idx val="1"/>
            <c:invertIfNegative val="0"/>
            <c:bubble3D val="0"/>
            <c:spPr>
              <a:solidFill>
                <a:srgbClr val="0072BB"/>
              </a:solidFill>
            </c:spPr>
            <c:extLst>
              <c:ext xmlns:c16="http://schemas.microsoft.com/office/drawing/2014/chart" uri="{C3380CC4-5D6E-409C-BE32-E72D297353CC}">
                <c16:uniqueId val="{00000003-9C2F-48D2-AD78-0FABC7C39D55}"/>
              </c:ext>
            </c:extLst>
          </c:dPt>
          <c:cat>
            <c:strRef>
              <c:f>Feuil1!$A$2:$A$3</c:f>
              <c:strCache>
                <c:ptCount val="2"/>
                <c:pt idx="0">
                  <c:v>FY18</c:v>
                </c:pt>
                <c:pt idx="1">
                  <c:v>FY19</c:v>
                </c:pt>
              </c:strCache>
            </c:strRef>
          </c:cat>
          <c:val>
            <c:numRef>
              <c:f>Feuil1!$B$2:$B$3</c:f>
              <c:numCache>
                <c:formatCode>0.0</c:formatCode>
                <c:ptCount val="2"/>
                <c:pt idx="0">
                  <c:v>86.5</c:v>
                </c:pt>
                <c:pt idx="1">
                  <c:v>90.2</c:v>
                </c:pt>
              </c:numCache>
            </c:numRef>
          </c:val>
          <c:extLst>
            <c:ext xmlns:c16="http://schemas.microsoft.com/office/drawing/2014/chart" uri="{C3380CC4-5D6E-409C-BE32-E72D297353CC}">
              <c16:uniqueId val="{00000004-9C2F-48D2-AD78-0FABC7C39D55}"/>
            </c:ext>
          </c:extLst>
        </c:ser>
        <c:dLbls>
          <c:showLegendKey val="0"/>
          <c:showVal val="0"/>
          <c:showCatName val="0"/>
          <c:showSerName val="0"/>
          <c:showPercent val="0"/>
          <c:showBubbleSize val="0"/>
        </c:dLbls>
        <c:gapWidth val="160"/>
        <c:axId val="-493329280"/>
        <c:axId val="-493326960"/>
      </c:barChart>
      <c:catAx>
        <c:axId val="-493329280"/>
        <c:scaling>
          <c:orientation val="minMax"/>
        </c:scaling>
        <c:delete val="0"/>
        <c:axPos val="b"/>
        <c:numFmt formatCode="General" sourceLinked="0"/>
        <c:majorTickMark val="none"/>
        <c:minorTickMark val="none"/>
        <c:tickLblPos val="low"/>
        <c:txPr>
          <a:bodyPr/>
          <a:lstStyle/>
          <a:p>
            <a:pPr>
              <a:defRPr sz="600" b="0" i="0">
                <a:solidFill>
                  <a:schemeClr val="tx1"/>
                </a:solidFill>
              </a:defRPr>
            </a:pPr>
            <a:endParaRPr lang="en-US"/>
          </a:p>
        </c:txPr>
        <c:crossAx val="-493326960"/>
        <c:crosses val="autoZero"/>
        <c:auto val="1"/>
        <c:lblAlgn val="ctr"/>
        <c:lblOffset val="100"/>
        <c:noMultiLvlLbl val="0"/>
      </c:catAx>
      <c:valAx>
        <c:axId val="-493326960"/>
        <c:scaling>
          <c:orientation val="minMax"/>
          <c:max val="100"/>
          <c:min val="0"/>
        </c:scaling>
        <c:delete val="1"/>
        <c:axPos val="l"/>
        <c:numFmt formatCode="0.0" sourceLinked="1"/>
        <c:majorTickMark val="out"/>
        <c:minorTickMark val="none"/>
        <c:tickLblPos val="nextTo"/>
        <c:crossAx val="-4933292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99691998667103E-2"/>
          <c:y val="7.7808528639052493E-2"/>
          <c:w val="0.923506851540428"/>
          <c:h val="0.70022246493562401"/>
        </c:manualLayout>
      </c:layout>
      <c:barChart>
        <c:barDir val="col"/>
        <c:grouping val="clustered"/>
        <c:varyColors val="0"/>
        <c:dLbls>
          <c:showLegendKey val="0"/>
          <c:showVal val="0"/>
          <c:showCatName val="0"/>
          <c:showSerName val="0"/>
          <c:showPercent val="0"/>
          <c:showBubbleSize val="0"/>
        </c:dLbls>
        <c:gapWidth val="160"/>
        <c:axId val="-224723904"/>
        <c:axId val="-224722128"/>
      </c:barChart>
      <c:catAx>
        <c:axId val="-224723904"/>
        <c:scaling>
          <c:orientation val="minMax"/>
        </c:scaling>
        <c:delete val="0"/>
        <c:axPos val="b"/>
        <c:numFmt formatCode="General" sourceLinked="0"/>
        <c:majorTickMark val="none"/>
        <c:minorTickMark val="none"/>
        <c:tickLblPos val="low"/>
        <c:txPr>
          <a:bodyPr/>
          <a:lstStyle/>
          <a:p>
            <a:pPr>
              <a:defRPr sz="600" b="0" i="0" baseline="0">
                <a:solidFill>
                  <a:schemeClr val="tx1"/>
                </a:solidFill>
              </a:defRPr>
            </a:pPr>
            <a:endParaRPr lang="en-US"/>
          </a:p>
        </c:txPr>
        <c:crossAx val="-224722128"/>
        <c:crosses val="autoZero"/>
        <c:auto val="1"/>
        <c:lblAlgn val="ctr"/>
        <c:lblOffset val="100"/>
        <c:noMultiLvlLbl val="0"/>
      </c:catAx>
      <c:valAx>
        <c:axId val="-224722128"/>
        <c:scaling>
          <c:orientation val="minMax"/>
          <c:max val="125"/>
          <c:min val="0"/>
        </c:scaling>
        <c:delete val="1"/>
        <c:axPos val="l"/>
        <c:numFmt formatCode="0" sourceLinked="1"/>
        <c:majorTickMark val="out"/>
        <c:minorTickMark val="none"/>
        <c:tickLblPos val="nextTo"/>
        <c:crossAx val="-2247239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accent1"/>
                </a:solidFill>
                <a:latin typeface="+mn-lt"/>
                <a:ea typeface="+mn-ea"/>
                <a:cs typeface="+mn-cs"/>
              </a:defRPr>
            </a:pPr>
            <a:r>
              <a:rPr lang="en-US" sz="1000" b="1" dirty="0">
                <a:solidFill>
                  <a:srgbClr val="324D59"/>
                </a:solidFill>
              </a:rPr>
              <a:t>Sales breakdown</a:t>
            </a:r>
          </a:p>
        </c:rich>
      </c:tx>
      <c:layout>
        <c:manualLayout>
          <c:xMode val="edge"/>
          <c:yMode val="edge"/>
          <c:x val="0.1777938260676"/>
          <c:y val="0.12118613100787699"/>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8.3340958078564203E-2"/>
          <c:y val="0.32422795400707799"/>
          <c:w val="0.55225047288083395"/>
          <c:h val="0.52851151107030403"/>
        </c:manualLayout>
      </c:layout>
      <c:doughnutChart>
        <c:varyColors val="1"/>
        <c:ser>
          <c:idx val="0"/>
          <c:order val="0"/>
          <c:tx>
            <c:strRef>
              <c:f>Feuil1!$B$1</c:f>
              <c:strCache>
                <c:ptCount val="1"/>
                <c:pt idx="0">
                  <c:v>Breakdown of 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293-42F5-B49A-F4B03B98F962}"/>
              </c:ext>
            </c:extLst>
          </c:dPt>
          <c:dPt>
            <c:idx val="1"/>
            <c:bubble3D val="0"/>
            <c:spPr>
              <a:solidFill>
                <a:srgbClr val="172051"/>
              </a:solidFill>
              <a:ln w="19050">
                <a:solidFill>
                  <a:schemeClr val="lt1"/>
                </a:solidFill>
              </a:ln>
              <a:effectLst/>
            </c:spPr>
            <c:extLst>
              <c:ext xmlns:c16="http://schemas.microsoft.com/office/drawing/2014/chart" uri="{C3380CC4-5D6E-409C-BE32-E72D297353CC}">
                <c16:uniqueId val="{00000003-3293-42F5-B49A-F4B03B98F962}"/>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3293-42F5-B49A-F4B03B98F962}"/>
              </c:ext>
            </c:extLst>
          </c:dPt>
          <c:dLbls>
            <c:dLbl>
              <c:idx val="0"/>
              <c:layout>
                <c:manualLayout>
                  <c:x val="-0.115227756293777"/>
                  <c:y val="-1.78158767864296E-3"/>
                </c:manualLayout>
              </c:layout>
              <c:tx>
                <c:rich>
                  <a:bodyPr/>
                  <a:lstStyle/>
                  <a:p>
                    <a:r>
                      <a:rPr lang="en-US" sz="900" dirty="0">
                        <a:solidFill>
                          <a:srgbClr val="0072BB"/>
                        </a:solidFill>
                      </a:rPr>
                      <a:t>50%</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293-42F5-B49A-F4B03B98F962}"/>
                </c:ext>
              </c:extLst>
            </c:dLbl>
            <c:dLbl>
              <c:idx val="1"/>
              <c:layout>
                <c:manualLayout>
                  <c:x val="0.120813078838518"/>
                  <c:y val="3.2078681737379197E-2"/>
                </c:manualLayout>
              </c:layout>
              <c:tx>
                <c:rich>
                  <a:bodyPr rot="0" spcFirstLastPara="1" vertOverflow="overflow" horzOverflow="overflow" vert="horz" wrap="square" lIns="38100" tIns="19050" rIns="38100" bIns="19050" anchor="ctr" anchorCtr="1">
                    <a:spAutoFit/>
                  </a:bodyPr>
                  <a:lstStyle/>
                  <a:p>
                    <a:pPr>
                      <a:defRPr sz="1100" b="1" i="0" u="none" strike="noStrike" kern="1200" baseline="0">
                        <a:solidFill>
                          <a:srgbClr val="4F7D1D"/>
                        </a:solidFill>
                        <a:latin typeface="+mn-lt"/>
                        <a:ea typeface="+mn-ea"/>
                        <a:cs typeface="+mn-cs"/>
                      </a:defRPr>
                    </a:pPr>
                    <a:r>
                      <a:rPr lang="en-US" sz="900" dirty="0">
                        <a:solidFill>
                          <a:srgbClr val="172051"/>
                        </a:solidFill>
                      </a:rPr>
                      <a:t>46%</a:t>
                    </a:r>
                    <a:endParaRPr lang="en-US" dirty="0"/>
                  </a:p>
                </c:rich>
              </c:tx>
              <c:spPr>
                <a:noFill/>
                <a:ln>
                  <a:noFill/>
                </a:ln>
                <a:effectLst/>
              </c:spPr>
              <c:txPr>
                <a:bodyPr rot="0" spcFirstLastPara="1" vertOverflow="overflow" horzOverflow="overflow" vert="horz" wrap="square" lIns="38100" tIns="19050" rIns="38100" bIns="19050" anchor="ctr" anchorCtr="1">
                  <a:spAutoFit/>
                </a:bodyPr>
                <a:lstStyle/>
                <a:p>
                  <a:pPr>
                    <a:defRPr sz="1100" b="1" i="0" u="none" strike="noStrike" kern="1200" baseline="0">
                      <a:solidFill>
                        <a:srgbClr val="4F7D1D"/>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ext>
                <c:ext xmlns:c16="http://schemas.microsoft.com/office/drawing/2014/chart" uri="{C3380CC4-5D6E-409C-BE32-E72D297353CC}">
                  <c16:uniqueId val="{00000003-3293-42F5-B49A-F4B03B98F962}"/>
                </c:ext>
              </c:extLst>
            </c:dLbl>
            <c:dLbl>
              <c:idx val="2"/>
              <c:layout>
                <c:manualLayout>
                  <c:x val="1.11731843575419E-2"/>
                  <c:y val="9.4453896226727493E-2"/>
                </c:manualLayout>
              </c:layout>
              <c:tx>
                <c:rich>
                  <a:bodyPr rot="0" spcFirstLastPara="1" vertOverflow="overflow" horzOverflow="overflow"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sz="900" dirty="0"/>
                      <a:t>4%</a:t>
                    </a:r>
                    <a:endParaRPr lang="en-US" dirty="0"/>
                  </a:p>
                </c:rich>
              </c:tx>
              <c:spPr>
                <a:noFill/>
                <a:ln>
                  <a:noFill/>
                </a:ln>
                <a:effectLst/>
              </c:spPr>
              <c:txPr>
                <a:bodyPr rot="0" spcFirstLastPara="1" vertOverflow="overflow" horzOverflow="overflow"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ext>
                <c:ext xmlns:c16="http://schemas.microsoft.com/office/drawing/2014/chart" uri="{C3380CC4-5D6E-409C-BE32-E72D297353CC}">
                  <c16:uniqueId val="{00000005-3293-42F5-B49A-F4B03B98F962}"/>
                </c:ext>
              </c:extLst>
            </c:dLbl>
            <c:spPr>
              <a:noFill/>
              <a:ln>
                <a:noFill/>
              </a:ln>
              <a:effectLst/>
            </c:spPr>
            <c:txPr>
              <a:bodyPr rot="0" spcFirstLastPara="1" vertOverflow="overflow" horzOverflow="overflow"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no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Feuil1!$A$2:$A$4</c:f>
              <c:strCache>
                <c:ptCount val="3"/>
                <c:pt idx="0">
                  <c:v>200mm</c:v>
                </c:pt>
                <c:pt idx="1">
                  <c:v>300mm</c:v>
                </c:pt>
                <c:pt idx="2">
                  <c:v>Royalties and others</c:v>
                </c:pt>
              </c:strCache>
            </c:strRef>
          </c:cat>
          <c:val>
            <c:numRef>
              <c:f>Feuil1!$B$2:$B$4</c:f>
              <c:numCache>
                <c:formatCode>0%</c:formatCode>
                <c:ptCount val="3"/>
                <c:pt idx="0">
                  <c:v>0.5</c:v>
                </c:pt>
                <c:pt idx="1">
                  <c:v>0.46</c:v>
                </c:pt>
                <c:pt idx="2">
                  <c:v>0.04</c:v>
                </c:pt>
              </c:numCache>
            </c:numRef>
          </c:val>
          <c:extLst>
            <c:ext xmlns:c16="http://schemas.microsoft.com/office/drawing/2014/chart" uri="{C3380CC4-5D6E-409C-BE32-E72D297353CC}">
              <c16:uniqueId val="{00000006-3293-42F5-B49A-F4B03B98F962}"/>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egendEntry>
        <c:idx val="0"/>
        <c:txPr>
          <a:bodyPr rot="0" spcFirstLastPara="1" vertOverflow="ellipsis" vert="horz" wrap="square" anchor="ctr" anchorCtr="1"/>
          <a:lstStyle/>
          <a:p>
            <a:pPr>
              <a:defRPr sz="790" b="1" i="0" u="none" strike="noStrike" kern="1200" baseline="0">
                <a:solidFill>
                  <a:srgbClr val="2A6EAF"/>
                </a:solidFill>
                <a:latin typeface="+mn-lt"/>
                <a:ea typeface="+mn-ea"/>
                <a:cs typeface="+mn-cs"/>
              </a:defRPr>
            </a:pPr>
            <a:endParaRPr lang="en-US"/>
          </a:p>
        </c:txPr>
      </c:legendEntry>
      <c:legendEntry>
        <c:idx val="1"/>
        <c:txPr>
          <a:bodyPr rot="0" spcFirstLastPara="1" vertOverflow="ellipsis" vert="horz" wrap="square" anchor="ctr" anchorCtr="1"/>
          <a:lstStyle/>
          <a:p>
            <a:pPr>
              <a:defRPr sz="790" b="1" i="0" u="none" strike="noStrike" kern="1200" baseline="0">
                <a:solidFill>
                  <a:srgbClr val="172051"/>
                </a:solidFill>
                <a:latin typeface="+mn-lt"/>
                <a:ea typeface="+mn-ea"/>
                <a:cs typeface="+mn-cs"/>
              </a:defRPr>
            </a:pPr>
            <a:endParaRPr lang="en-US"/>
          </a:p>
        </c:txPr>
      </c:legendEntry>
      <c:legendEntry>
        <c:idx val="2"/>
        <c:txPr>
          <a:bodyPr rot="0" spcFirstLastPara="1" vertOverflow="ellipsis" vert="horz" wrap="square" anchor="ctr" anchorCtr="1"/>
          <a:lstStyle/>
          <a:p>
            <a:pPr>
              <a:defRPr sz="790" b="1" i="0" u="none" strike="noStrike" kern="1200" baseline="0">
                <a:solidFill>
                  <a:schemeClr val="bg1">
                    <a:lumMod val="50000"/>
                  </a:schemeClr>
                </a:solidFill>
                <a:latin typeface="+mn-lt"/>
                <a:ea typeface="+mn-ea"/>
                <a:cs typeface="+mn-cs"/>
              </a:defRPr>
            </a:pPr>
            <a:endParaRPr lang="en-US"/>
          </a:p>
        </c:txPr>
      </c:legendEntry>
      <c:layout>
        <c:manualLayout>
          <c:xMode val="edge"/>
          <c:yMode val="edge"/>
          <c:x val="0.59207525094866098"/>
          <c:y val="0.38085786758436602"/>
          <c:w val="0.38162627017991502"/>
          <c:h val="0.42667004199135899"/>
        </c:manualLayout>
      </c:layout>
      <c:overlay val="0"/>
      <c:spPr>
        <a:noFill/>
        <a:ln>
          <a:noFill/>
        </a:ln>
        <a:effectLst/>
      </c:spPr>
      <c:txPr>
        <a:bodyPr rot="0" spcFirstLastPara="1" vertOverflow="ellipsis" vert="horz" wrap="square" anchor="ctr" anchorCtr="1"/>
        <a:lstStyle/>
        <a:p>
          <a:pPr>
            <a:defRPr sz="790" b="0" i="0" u="none" strike="noStrike" kern="1200" baseline="0">
              <a:solidFill>
                <a:schemeClr val="bg1">
                  <a:lumMod val="50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37222282268702E-2"/>
          <c:y val="3.3857782025107502E-2"/>
          <c:w val="0.88830894477196898"/>
          <c:h val="0.93179097345901596"/>
        </c:manualLayout>
      </c:layout>
      <c:lineChart>
        <c:grouping val="standard"/>
        <c:varyColors val="0"/>
        <c:ser>
          <c:idx val="1"/>
          <c:order val="0"/>
          <c:tx>
            <c:strRef>
              <c:f>Feuil1!$C$1</c:f>
              <c:strCache>
                <c:ptCount val="1"/>
                <c:pt idx="0">
                  <c:v>Gross margin
as % of sales</c:v>
                </c:pt>
              </c:strCache>
            </c:strRef>
          </c:tx>
          <c:spPr>
            <a:ln w="12700">
              <a:solidFill>
                <a:srgbClr val="324D59"/>
              </a:solidFill>
            </a:ln>
          </c:spPr>
          <c:marker>
            <c:spPr>
              <a:solidFill>
                <a:srgbClr val="324D59"/>
              </a:solidFill>
              <a:ln>
                <a:noFill/>
              </a:ln>
            </c:spPr>
          </c:marker>
          <c:dLbls>
            <c:dLbl>
              <c:idx val="0"/>
              <c:layout/>
              <c:tx>
                <c:rich>
                  <a:bodyPr/>
                  <a:lstStyle/>
                  <a:p>
                    <a:r>
                      <a:rPr lang="en-US" dirty="0"/>
                      <a:t>24.9%</a:t>
                    </a:r>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54A-4FAF-A3D4-F43F8EA0A66B}"/>
                </c:ext>
              </c:extLst>
            </c:dLbl>
            <c:dLbl>
              <c:idx val="1"/>
              <c:layout/>
              <c:tx>
                <c:rich>
                  <a:bodyPr/>
                  <a:lstStyle/>
                  <a:p>
                    <a:r>
                      <a:rPr lang="en-US" dirty="0"/>
                      <a:t>27.8%</a:t>
                    </a:r>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54A-4FAF-A3D4-F43F8EA0A66B}"/>
                </c:ext>
              </c:extLst>
            </c:dLbl>
            <c:dLbl>
              <c:idx val="2"/>
              <c:layout/>
              <c:tx>
                <c:rich>
                  <a:bodyPr/>
                  <a:lstStyle/>
                  <a:p>
                    <a:r>
                      <a:rPr lang="en-US" dirty="0"/>
                      <a:t>28.6%</a:t>
                    </a:r>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54A-4FAF-A3D4-F43F8EA0A66B}"/>
                </c:ext>
              </c:extLst>
            </c:dLbl>
            <c:dLbl>
              <c:idx val="3"/>
              <c:layout/>
              <c:tx>
                <c:rich>
                  <a:bodyPr/>
                  <a:lstStyle/>
                  <a:p>
                    <a:r>
                      <a:rPr lang="en-US"/>
                      <a:t>34.0%</a:t>
                    </a:r>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54A-4FAF-A3D4-F43F8EA0A66B}"/>
                </c:ext>
              </c:extLst>
            </c:dLbl>
            <c:dLbl>
              <c:idx val="4"/>
              <c:layout/>
              <c:tx>
                <c:rich>
                  <a:bodyPr/>
                  <a:lstStyle/>
                  <a:p>
                    <a:r>
                      <a:rPr lang="en-US"/>
                      <a:t>32.4%</a:t>
                    </a:r>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54A-4FAF-A3D4-F43F8EA0A66B}"/>
                </c:ext>
              </c:extLst>
            </c:dLbl>
            <c:dLbl>
              <c:idx val="5"/>
              <c:layout/>
              <c:tx>
                <c:rich>
                  <a:bodyPr/>
                  <a:lstStyle/>
                  <a:p>
                    <a:r>
                      <a:rPr lang="en-US" dirty="0"/>
                      <a:t>36.1%</a:t>
                    </a:r>
                  </a:p>
                </c:rich>
              </c:tx>
              <c:dLblPos val="t"/>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5-354A-4FAF-A3D4-F43F8EA0A66B}"/>
                </c:ext>
              </c:extLst>
            </c:dLbl>
            <c:dLbl>
              <c:idx val="6"/>
              <c:layout/>
              <c:tx>
                <c:rich>
                  <a:bodyPr/>
                  <a:lstStyle/>
                  <a:p>
                    <a:r>
                      <a:rPr lang="en-US"/>
                      <a:t>35.4%</a:t>
                    </a:r>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54A-4FAF-A3D4-F43F8EA0A66B}"/>
                </c:ext>
              </c:extLst>
            </c:dLbl>
            <c:dLbl>
              <c:idx val="7"/>
              <c:layout/>
              <c:tx>
                <c:rich>
                  <a:bodyPr/>
                  <a:lstStyle/>
                  <a:p>
                    <a:r>
                      <a:rPr lang="en-US"/>
                      <a:t>38.5%</a:t>
                    </a:r>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54A-4FAF-A3D4-F43F8EA0A66B}"/>
                </c:ext>
              </c:extLst>
            </c:dLbl>
            <c:spPr>
              <a:noFill/>
              <a:ln>
                <a:noFill/>
              </a:ln>
              <a:effectLst/>
            </c:spPr>
            <c:txPr>
              <a:bodyPr wrap="square" lIns="38100" tIns="19050" rIns="38100" bIns="19050" anchor="ctr">
                <a:spAutoFit/>
              </a:bodyPr>
              <a:lstStyle/>
              <a:p>
                <a:pPr>
                  <a:defRPr sz="900" b="1">
                    <a:solidFill>
                      <a:srgbClr val="324D59"/>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Feuil1!$A$2:$A$9</c:f>
              <c:strCache>
                <c:ptCount val="8"/>
                <c:pt idx="0">
                  <c:v>H1'16</c:v>
                </c:pt>
                <c:pt idx="1">
                  <c:v>H2'16</c:v>
                </c:pt>
                <c:pt idx="2">
                  <c:v>H1'17</c:v>
                </c:pt>
                <c:pt idx="3">
                  <c:v>H2'17</c:v>
                </c:pt>
                <c:pt idx="4">
                  <c:v>H1'18</c:v>
                </c:pt>
                <c:pt idx="5">
                  <c:v>H2'18</c:v>
                </c:pt>
                <c:pt idx="6">
                  <c:v>H1'19</c:v>
                </c:pt>
                <c:pt idx="7">
                  <c:v>H2'19</c:v>
                </c:pt>
              </c:strCache>
            </c:strRef>
          </c:cat>
          <c:val>
            <c:numRef>
              <c:f>Feuil1!$C$2:$C$9</c:f>
              <c:numCache>
                <c:formatCode>0.0%</c:formatCode>
                <c:ptCount val="8"/>
                <c:pt idx="0">
                  <c:v>0.249</c:v>
                </c:pt>
                <c:pt idx="1">
                  <c:v>0.27800000000000002</c:v>
                </c:pt>
                <c:pt idx="2">
                  <c:v>0.28599999999999998</c:v>
                </c:pt>
                <c:pt idx="3">
                  <c:v>0.34</c:v>
                </c:pt>
                <c:pt idx="4">
                  <c:v>0.32400000000000001</c:v>
                </c:pt>
                <c:pt idx="5">
                  <c:v>0.36099999999999999</c:v>
                </c:pt>
                <c:pt idx="6">
                  <c:v>0.35399999999999998</c:v>
                </c:pt>
                <c:pt idx="7">
                  <c:v>0.38500000000000001</c:v>
                </c:pt>
              </c:numCache>
            </c:numRef>
          </c:val>
          <c:smooth val="0"/>
          <c:extLst>
            <c:ext xmlns:c16="http://schemas.microsoft.com/office/drawing/2014/chart" uri="{C3380CC4-5D6E-409C-BE32-E72D297353CC}">
              <c16:uniqueId val="{00000008-354A-4FAF-A3D4-F43F8EA0A66B}"/>
            </c:ext>
          </c:extLst>
        </c:ser>
        <c:dLbls>
          <c:showLegendKey val="0"/>
          <c:showVal val="1"/>
          <c:showCatName val="0"/>
          <c:showSerName val="0"/>
          <c:showPercent val="0"/>
          <c:showBubbleSize val="0"/>
        </c:dLbls>
        <c:marker val="1"/>
        <c:smooth val="0"/>
        <c:axId val="-517967504"/>
        <c:axId val="-220391264"/>
      </c:lineChart>
      <c:catAx>
        <c:axId val="-517967504"/>
        <c:scaling>
          <c:orientation val="minMax"/>
        </c:scaling>
        <c:delete val="1"/>
        <c:axPos val="b"/>
        <c:numFmt formatCode="General" sourceLinked="0"/>
        <c:majorTickMark val="out"/>
        <c:minorTickMark val="none"/>
        <c:tickLblPos val="none"/>
        <c:crossAx val="-220391264"/>
        <c:crosses val="autoZero"/>
        <c:auto val="1"/>
        <c:lblAlgn val="ctr"/>
        <c:lblOffset val="100"/>
        <c:noMultiLvlLbl val="0"/>
      </c:catAx>
      <c:valAx>
        <c:axId val="-220391264"/>
        <c:scaling>
          <c:orientation val="minMax"/>
          <c:max val="0.4"/>
          <c:min val="-0.02"/>
        </c:scaling>
        <c:delete val="1"/>
        <c:axPos val="l"/>
        <c:numFmt formatCode="0.0%" sourceLinked="1"/>
        <c:majorTickMark val="out"/>
        <c:minorTickMark val="none"/>
        <c:tickLblPos val="nextTo"/>
        <c:crossAx val="-517967504"/>
        <c:crosses val="autoZero"/>
        <c:crossBetween val="between"/>
      </c:valAx>
    </c:plotArea>
    <c:legend>
      <c:legendPos val="l"/>
      <c:legendEntry>
        <c:idx val="0"/>
        <c:txPr>
          <a:bodyPr/>
          <a:lstStyle/>
          <a:p>
            <a:pPr>
              <a:defRPr sz="1000" b="0"/>
            </a:pPr>
            <a:endParaRPr lang="en-US"/>
          </a:p>
        </c:txPr>
      </c:legendEntry>
      <c:layout>
        <c:manualLayout>
          <c:xMode val="edge"/>
          <c:yMode val="edge"/>
          <c:x val="9.75248088331368E-3"/>
          <c:y val="0"/>
          <c:w val="0.32377660598690999"/>
          <c:h val="0.18102789684491599"/>
        </c:manualLayout>
      </c:layout>
      <c:overlay val="0"/>
      <c:txPr>
        <a:bodyPr/>
        <a:lstStyle/>
        <a:p>
          <a:pPr>
            <a:defRPr sz="10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Feuil1!$B$1</c:f>
              <c:strCache>
                <c:ptCount val="1"/>
                <c:pt idx="0">
                  <c:v>200mm wafer sales</c:v>
                </c:pt>
              </c:strCache>
            </c:strRef>
          </c:tx>
          <c:spPr>
            <a:solidFill>
              <a:srgbClr val="172051"/>
            </a:solidFill>
          </c:spPr>
          <c:invertIfNegative val="0"/>
          <c:dLbls>
            <c:spPr>
              <a:noFill/>
              <a:ln>
                <a:noFill/>
              </a:ln>
              <a:effectLst/>
            </c:spPr>
            <c:txPr>
              <a:bodyPr/>
              <a:lstStyle/>
              <a:p>
                <a:pPr>
                  <a:defRPr sz="9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Feuil1!$A$2:$A$9</c:f>
              <c:strCache>
                <c:ptCount val="8"/>
                <c:pt idx="0">
                  <c:v>H1'16</c:v>
                </c:pt>
                <c:pt idx="1">
                  <c:v>H2'16</c:v>
                </c:pt>
                <c:pt idx="2">
                  <c:v>H1'17</c:v>
                </c:pt>
                <c:pt idx="3">
                  <c:v>H2'17</c:v>
                </c:pt>
                <c:pt idx="4">
                  <c:v>H1'18</c:v>
                </c:pt>
                <c:pt idx="5">
                  <c:v>H2'18</c:v>
                </c:pt>
                <c:pt idx="6">
                  <c:v>H1'19</c:v>
                </c:pt>
                <c:pt idx="7">
                  <c:v>H2'19</c:v>
                </c:pt>
              </c:strCache>
            </c:strRef>
          </c:cat>
          <c:val>
            <c:numRef>
              <c:f>Feuil1!$B$2:$B$9</c:f>
              <c:numCache>
                <c:formatCode>0</c:formatCode>
                <c:ptCount val="8"/>
                <c:pt idx="0">
                  <c:v>84</c:v>
                </c:pt>
                <c:pt idx="1">
                  <c:v>87</c:v>
                </c:pt>
                <c:pt idx="2">
                  <c:v>87</c:v>
                </c:pt>
                <c:pt idx="3">
                  <c:v>95</c:v>
                </c:pt>
                <c:pt idx="4">
                  <c:v>93.923000000000002</c:v>
                </c:pt>
                <c:pt idx="5">
                  <c:v>98.491</c:v>
                </c:pt>
                <c:pt idx="6">
                  <c:v>102</c:v>
                </c:pt>
                <c:pt idx="7">
                  <c:v>119</c:v>
                </c:pt>
              </c:numCache>
            </c:numRef>
          </c:val>
          <c:extLst>
            <c:ext xmlns:c16="http://schemas.microsoft.com/office/drawing/2014/chart" uri="{C3380CC4-5D6E-409C-BE32-E72D297353CC}">
              <c16:uniqueId val="{00000000-F8B0-4E63-BFA4-4C91464695DB}"/>
            </c:ext>
          </c:extLst>
        </c:ser>
        <c:ser>
          <c:idx val="1"/>
          <c:order val="1"/>
          <c:tx>
            <c:strRef>
              <c:f>Feuil1!$C$1</c:f>
              <c:strCache>
                <c:ptCount val="1"/>
                <c:pt idx="0">
                  <c:v>300mm wafer sales</c:v>
                </c:pt>
              </c:strCache>
            </c:strRef>
          </c:tx>
          <c:spPr>
            <a:solidFill>
              <a:srgbClr val="0072BB"/>
            </a:solidFill>
          </c:spPr>
          <c:invertIfNegative val="0"/>
          <c:dLbls>
            <c:spPr>
              <a:noFill/>
              <a:ln>
                <a:noFill/>
              </a:ln>
              <a:effectLst/>
            </c:spPr>
            <c:txPr>
              <a:bodyPr/>
              <a:lstStyle/>
              <a:p>
                <a:pPr>
                  <a:defRPr sz="9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Feuil1!$A$2:$A$9</c:f>
              <c:strCache>
                <c:ptCount val="8"/>
                <c:pt idx="0">
                  <c:v>H1'16</c:v>
                </c:pt>
                <c:pt idx="1">
                  <c:v>H2'16</c:v>
                </c:pt>
                <c:pt idx="2">
                  <c:v>H1'17</c:v>
                </c:pt>
                <c:pt idx="3">
                  <c:v>H2'17</c:v>
                </c:pt>
                <c:pt idx="4">
                  <c:v>H1'18</c:v>
                </c:pt>
                <c:pt idx="5">
                  <c:v>H2'18</c:v>
                </c:pt>
                <c:pt idx="6">
                  <c:v>H1'19</c:v>
                </c:pt>
                <c:pt idx="7">
                  <c:v>H2'19</c:v>
                </c:pt>
              </c:strCache>
            </c:strRef>
          </c:cat>
          <c:val>
            <c:numRef>
              <c:f>Feuil1!$C$2:$C$9</c:f>
              <c:numCache>
                <c:formatCode>0</c:formatCode>
                <c:ptCount val="8"/>
                <c:pt idx="0">
                  <c:v>23</c:v>
                </c:pt>
                <c:pt idx="1">
                  <c:v>31</c:v>
                </c:pt>
                <c:pt idx="2">
                  <c:v>22</c:v>
                </c:pt>
                <c:pt idx="3">
                  <c:v>35</c:v>
                </c:pt>
                <c:pt idx="4">
                  <c:v>44.866999999999997</c:v>
                </c:pt>
                <c:pt idx="5">
                  <c:v>61.433</c:v>
                </c:pt>
                <c:pt idx="6">
                  <c:v>81</c:v>
                </c:pt>
                <c:pt idx="7">
                  <c:v>125</c:v>
                </c:pt>
              </c:numCache>
            </c:numRef>
          </c:val>
          <c:extLst>
            <c:ext xmlns:c16="http://schemas.microsoft.com/office/drawing/2014/chart" uri="{C3380CC4-5D6E-409C-BE32-E72D297353CC}">
              <c16:uniqueId val="{00000001-F8B0-4E63-BFA4-4C91464695DB}"/>
            </c:ext>
          </c:extLst>
        </c:ser>
        <c:dLbls>
          <c:showLegendKey val="0"/>
          <c:showVal val="0"/>
          <c:showCatName val="0"/>
          <c:showSerName val="0"/>
          <c:showPercent val="0"/>
          <c:showBubbleSize val="0"/>
        </c:dLbls>
        <c:gapWidth val="100"/>
        <c:overlap val="100"/>
        <c:axId val="-517940880"/>
        <c:axId val="-517938832"/>
      </c:barChart>
      <c:catAx>
        <c:axId val="-517940880"/>
        <c:scaling>
          <c:orientation val="minMax"/>
        </c:scaling>
        <c:delete val="0"/>
        <c:axPos val="b"/>
        <c:numFmt formatCode="General" sourceLinked="0"/>
        <c:majorTickMark val="out"/>
        <c:minorTickMark val="none"/>
        <c:tickLblPos val="nextTo"/>
        <c:txPr>
          <a:bodyPr/>
          <a:lstStyle/>
          <a:p>
            <a:pPr>
              <a:defRPr sz="900" b="0" i="0"/>
            </a:pPr>
            <a:endParaRPr lang="en-US"/>
          </a:p>
        </c:txPr>
        <c:crossAx val="-517938832"/>
        <c:crosses val="autoZero"/>
        <c:auto val="1"/>
        <c:lblAlgn val="ctr"/>
        <c:lblOffset val="100"/>
        <c:noMultiLvlLbl val="0"/>
      </c:catAx>
      <c:valAx>
        <c:axId val="-517938832"/>
        <c:scaling>
          <c:orientation val="minMax"/>
        </c:scaling>
        <c:delete val="0"/>
        <c:axPos val="l"/>
        <c:numFmt formatCode="0" sourceLinked="1"/>
        <c:majorTickMark val="out"/>
        <c:minorTickMark val="none"/>
        <c:tickLblPos val="nextTo"/>
        <c:txPr>
          <a:bodyPr/>
          <a:lstStyle/>
          <a:p>
            <a:pPr>
              <a:defRPr sz="900" b="0"/>
            </a:pPr>
            <a:endParaRPr lang="en-US"/>
          </a:p>
        </c:txPr>
        <c:crossAx val="-517940880"/>
        <c:crosses val="autoZero"/>
        <c:crossBetween val="between"/>
      </c:valAx>
    </c:plotArea>
    <c:legend>
      <c:legendPos val="b"/>
      <c:layout/>
      <c:overlay val="0"/>
      <c:txPr>
        <a:bodyPr/>
        <a:lstStyle/>
        <a:p>
          <a:pPr>
            <a:defRPr sz="900">
              <a:solidFill>
                <a:srgbClr val="324D59"/>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172584644007"/>
          <c:y val="0.33357640009147699"/>
          <c:w val="0.87600061600266699"/>
          <c:h val="0.48879133706993899"/>
        </c:manualLayout>
      </c:layout>
      <c:barChart>
        <c:barDir val="col"/>
        <c:grouping val="clustered"/>
        <c:varyColors val="0"/>
        <c:ser>
          <c:idx val="0"/>
          <c:order val="0"/>
          <c:tx>
            <c:strRef>
              <c:f>Feuil1!$B$1</c:f>
              <c:strCache>
                <c:ptCount val="1"/>
                <c:pt idx="0">
                  <c:v>Série 1</c:v>
                </c:pt>
              </c:strCache>
            </c:strRef>
          </c:tx>
          <c:spPr>
            <a:solidFill>
              <a:srgbClr val="0072BB"/>
            </a:solidFill>
            <a:ln>
              <a:noFill/>
            </a:ln>
          </c:spPr>
          <c:invertIfNegative val="0"/>
          <c:dLbls>
            <c:spPr>
              <a:noFill/>
              <a:ln>
                <a:noFill/>
              </a:ln>
              <a:effectLst/>
            </c:spPr>
            <c:txPr>
              <a:bodyPr wrap="square" lIns="38100" tIns="19050" rIns="38100" bIns="19050" anchor="ctr">
                <a:spAutoFit/>
              </a:bodyPr>
              <a:lstStyle/>
              <a:p>
                <a:pPr>
                  <a:defRPr sz="1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Feuil1!$A$2:$A$5</c:f>
              <c:strCache>
                <c:ptCount val="4"/>
                <c:pt idx="0">
                  <c:v>FY'16</c:v>
                </c:pt>
                <c:pt idx="1">
                  <c:v>FY'17</c:v>
                </c:pt>
                <c:pt idx="2">
                  <c:v>FY'18</c:v>
                </c:pt>
                <c:pt idx="3">
                  <c:v>FY'19</c:v>
                </c:pt>
              </c:strCache>
            </c:strRef>
          </c:cat>
          <c:val>
            <c:numRef>
              <c:f>Feuil1!$B$2:$B$5</c:f>
              <c:numCache>
                <c:formatCode>0</c:formatCode>
                <c:ptCount val="4"/>
                <c:pt idx="0">
                  <c:v>36.299999999999997</c:v>
                </c:pt>
                <c:pt idx="1">
                  <c:v>41</c:v>
                </c:pt>
                <c:pt idx="2">
                  <c:v>90.6</c:v>
                </c:pt>
                <c:pt idx="3">
                  <c:v>152</c:v>
                </c:pt>
              </c:numCache>
            </c:numRef>
          </c:val>
          <c:extLst>
            <c:ext xmlns:c16="http://schemas.microsoft.com/office/drawing/2014/chart" uri="{C3380CC4-5D6E-409C-BE32-E72D297353CC}">
              <c16:uniqueId val="{00000000-0772-4C13-A993-319381ACFBD5}"/>
            </c:ext>
          </c:extLst>
        </c:ser>
        <c:dLbls>
          <c:showLegendKey val="0"/>
          <c:showVal val="1"/>
          <c:showCatName val="0"/>
          <c:showSerName val="0"/>
          <c:showPercent val="0"/>
          <c:showBubbleSize val="0"/>
        </c:dLbls>
        <c:gapWidth val="100"/>
        <c:axId val="-521804416"/>
        <c:axId val="-521650256"/>
      </c:barChart>
      <c:catAx>
        <c:axId val="-521804416"/>
        <c:scaling>
          <c:orientation val="minMax"/>
        </c:scaling>
        <c:delete val="0"/>
        <c:axPos val="b"/>
        <c:numFmt formatCode="General" sourceLinked="0"/>
        <c:majorTickMark val="none"/>
        <c:minorTickMark val="none"/>
        <c:tickLblPos val="nextTo"/>
        <c:spPr>
          <a:ln>
            <a:solidFill>
              <a:schemeClr val="bg1">
                <a:lumMod val="50000"/>
              </a:schemeClr>
            </a:solidFill>
          </a:ln>
        </c:spPr>
        <c:txPr>
          <a:bodyPr/>
          <a:lstStyle/>
          <a:p>
            <a:pPr>
              <a:defRPr sz="1000" b="0" i="0">
                <a:solidFill>
                  <a:schemeClr val="tx1"/>
                </a:solidFill>
              </a:defRPr>
            </a:pPr>
            <a:endParaRPr lang="en-US"/>
          </a:p>
        </c:txPr>
        <c:crossAx val="-521650256"/>
        <c:crosses val="autoZero"/>
        <c:auto val="1"/>
        <c:lblAlgn val="ctr"/>
        <c:lblOffset val="100"/>
        <c:noMultiLvlLbl val="0"/>
      </c:catAx>
      <c:valAx>
        <c:axId val="-521650256"/>
        <c:scaling>
          <c:orientation val="minMax"/>
        </c:scaling>
        <c:delete val="1"/>
        <c:axPos val="l"/>
        <c:numFmt formatCode="0" sourceLinked="1"/>
        <c:majorTickMark val="out"/>
        <c:minorTickMark val="none"/>
        <c:tickLblPos val="nextTo"/>
        <c:crossAx val="-521804416"/>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0.14115</cdr:x>
      <cdr:y>0.86976</cdr:y>
    </cdr:from>
    <cdr:to>
      <cdr:x>0.35609</cdr:x>
      <cdr:y>0.89372</cdr:y>
    </cdr:to>
    <cdr:sp macro="" textlink="">
      <cdr:nvSpPr>
        <cdr:cNvPr id="2" name="ZoneTexte 1"/>
        <cdr:cNvSpPr txBox="1"/>
      </cdr:nvSpPr>
      <cdr:spPr>
        <a:xfrm xmlns:a="http://schemas.openxmlformats.org/drawingml/2006/main">
          <a:off x="558105" y="3119855"/>
          <a:ext cx="849827" cy="85944"/>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fr-FR" sz="1100" dirty="0" err="1"/>
            <a:t>restated</a:t>
          </a:r>
          <a:endParaRPr lang="fr-FR"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0.84274</cdr:x>
      <cdr:y>0.18066</cdr:y>
    </cdr:from>
    <cdr:to>
      <cdr:x>0.88624</cdr:x>
      <cdr:y>0.18066</cdr:y>
    </cdr:to>
    <cdr:cxnSp macro="">
      <cdr:nvCxnSpPr>
        <cdr:cNvPr id="7" name="Connecteur droit 6">
          <a:extLst xmlns:a="http://schemas.openxmlformats.org/drawingml/2006/main">
            <a:ext uri="{FF2B5EF4-FFF2-40B4-BE49-F238E27FC236}">
              <a16:creationId xmlns:a16="http://schemas.microsoft.com/office/drawing/2014/main" id="{1481757C-DAE9-4C59-80D8-B3496B2B7AC4}"/>
            </a:ext>
          </a:extLst>
        </cdr:cNvPr>
        <cdr:cNvCxnSpPr/>
      </cdr:nvCxnSpPr>
      <cdr:spPr>
        <a:xfrm xmlns:a="http://schemas.openxmlformats.org/drawingml/2006/main">
          <a:off x="5758751" y="689224"/>
          <a:ext cx="297251" cy="0"/>
        </a:xfrm>
        <a:prstGeom xmlns:a="http://schemas.openxmlformats.org/drawingml/2006/main" prst="line">
          <a:avLst/>
        </a:prstGeom>
        <a:ln xmlns:a="http://schemas.openxmlformats.org/drawingml/2006/main" w="9525">
          <a:solidFill>
            <a:schemeClr val="accent6">
              <a:lumMod val="65000"/>
              <a:lumOff val="35000"/>
            </a:schemeClr>
          </a:solidFill>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0.88818</cdr:x>
      <cdr:y>0.18732</cdr:y>
    </cdr:from>
    <cdr:to>
      <cdr:x>0.965</cdr:x>
      <cdr:y>0.26508</cdr:y>
    </cdr:to>
    <cdr:sp macro="" textlink="">
      <cdr:nvSpPr>
        <cdr:cNvPr id="2" name="ZoneTexte 1">
          <a:extLst xmlns:a="http://schemas.openxmlformats.org/drawingml/2006/main">
            <a:ext uri="{FF2B5EF4-FFF2-40B4-BE49-F238E27FC236}">
              <a16:creationId xmlns:a16="http://schemas.microsoft.com/office/drawing/2014/main" id="{2FD9889B-3580-4AD6-8512-191E5FE59F95}"/>
            </a:ext>
          </a:extLst>
        </cdr:cNvPr>
        <cdr:cNvSpPr txBox="1"/>
      </cdr:nvSpPr>
      <cdr:spPr>
        <a:xfrm xmlns:a="http://schemas.openxmlformats.org/drawingml/2006/main">
          <a:off x="6069255" y="714617"/>
          <a:ext cx="524937" cy="2966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900" b="1" dirty="0">
              <a:solidFill>
                <a:schemeClr val="bg1"/>
              </a:solidFill>
            </a:rPr>
            <a:t>175.3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3633"/>
          </a:xfrm>
          <a:prstGeom prst="rect">
            <a:avLst/>
          </a:prstGeom>
        </p:spPr>
        <p:txBody>
          <a:bodyPr vert="horz" lIns="91432" tIns="45716" rIns="91432" bIns="45716" rtlCol="0"/>
          <a:lstStyle>
            <a:lvl1pPr algn="l">
              <a:defRPr sz="1200"/>
            </a:lvl1pPr>
          </a:lstStyle>
          <a:p>
            <a:endParaRPr lang="fr-FR"/>
          </a:p>
        </p:txBody>
      </p:sp>
      <p:sp>
        <p:nvSpPr>
          <p:cNvPr id="3" name="Espace réservé de la date 2"/>
          <p:cNvSpPr>
            <a:spLocks noGrp="1"/>
          </p:cNvSpPr>
          <p:nvPr>
            <p:ph type="dt" sz="quarter" idx="1"/>
          </p:nvPr>
        </p:nvSpPr>
        <p:spPr>
          <a:xfrm>
            <a:off x="3850443" y="1"/>
            <a:ext cx="2945659" cy="493633"/>
          </a:xfrm>
          <a:prstGeom prst="rect">
            <a:avLst/>
          </a:prstGeom>
        </p:spPr>
        <p:txBody>
          <a:bodyPr vert="horz" lIns="91432" tIns="45716" rIns="91432" bIns="45716" rtlCol="0"/>
          <a:lstStyle>
            <a:lvl1pPr algn="r">
              <a:defRPr sz="1200"/>
            </a:lvl1pPr>
          </a:lstStyle>
          <a:p>
            <a:fld id="{03600756-8C9A-084E-A2DD-9DB0431A0F83}" type="datetime1">
              <a:rPr lang="fr-FR" smtClean="0"/>
              <a:pPr/>
              <a:t>26/09/2019</a:t>
            </a:fld>
            <a:endParaRPr lang="fr-FR"/>
          </a:p>
        </p:txBody>
      </p:sp>
      <p:sp>
        <p:nvSpPr>
          <p:cNvPr id="4" name="Espace réservé du pied de page 3"/>
          <p:cNvSpPr>
            <a:spLocks noGrp="1"/>
          </p:cNvSpPr>
          <p:nvPr>
            <p:ph type="ftr" sz="quarter" idx="2"/>
          </p:nvPr>
        </p:nvSpPr>
        <p:spPr>
          <a:xfrm>
            <a:off x="0" y="9377317"/>
            <a:ext cx="2945659" cy="493633"/>
          </a:xfrm>
          <a:prstGeom prst="rect">
            <a:avLst/>
          </a:prstGeom>
        </p:spPr>
        <p:txBody>
          <a:bodyPr vert="horz" lIns="91432" tIns="45716" rIns="91432" bIns="45716"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377317"/>
            <a:ext cx="2945659" cy="493633"/>
          </a:xfrm>
          <a:prstGeom prst="rect">
            <a:avLst/>
          </a:prstGeom>
        </p:spPr>
        <p:txBody>
          <a:bodyPr vert="horz" lIns="91432" tIns="45716" rIns="91432" bIns="45716" rtlCol="0" anchor="b"/>
          <a:lstStyle>
            <a:lvl1pPr algn="r">
              <a:defRPr sz="1200"/>
            </a:lvl1pPr>
          </a:lstStyle>
          <a:p>
            <a:fld id="{89A9E175-2989-C94B-B06D-F22278AAC860}" type="slidenum">
              <a:rPr lang="fr-FR" smtClean="0"/>
              <a:pPr/>
              <a:t>‹#›</a:t>
            </a:fld>
            <a:endParaRPr lang="fr-FR"/>
          </a:p>
        </p:txBody>
      </p:sp>
    </p:spTree>
    <p:extLst>
      <p:ext uri="{BB962C8B-B14F-4D97-AF65-F5344CB8AC3E}">
        <p14:creationId xmlns:p14="http://schemas.microsoft.com/office/powerpoint/2010/main" val="25307525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3633"/>
          </a:xfrm>
          <a:prstGeom prst="rect">
            <a:avLst/>
          </a:prstGeom>
        </p:spPr>
        <p:txBody>
          <a:bodyPr vert="horz" lIns="91432" tIns="45716" rIns="91432" bIns="45716" rtlCol="0"/>
          <a:lstStyle>
            <a:lvl1pPr algn="l">
              <a:defRPr sz="1200"/>
            </a:lvl1pPr>
          </a:lstStyle>
          <a:p>
            <a:endParaRPr lang="fr-FR"/>
          </a:p>
        </p:txBody>
      </p:sp>
      <p:sp>
        <p:nvSpPr>
          <p:cNvPr id="3" name="Espace réservé de la date 2"/>
          <p:cNvSpPr>
            <a:spLocks noGrp="1"/>
          </p:cNvSpPr>
          <p:nvPr>
            <p:ph type="dt" idx="1"/>
          </p:nvPr>
        </p:nvSpPr>
        <p:spPr>
          <a:xfrm>
            <a:off x="3850443" y="1"/>
            <a:ext cx="2945659" cy="493633"/>
          </a:xfrm>
          <a:prstGeom prst="rect">
            <a:avLst/>
          </a:prstGeom>
        </p:spPr>
        <p:txBody>
          <a:bodyPr vert="horz" lIns="91432" tIns="45716" rIns="91432" bIns="45716" rtlCol="0"/>
          <a:lstStyle>
            <a:lvl1pPr algn="r">
              <a:defRPr sz="1200"/>
            </a:lvl1pPr>
          </a:lstStyle>
          <a:p>
            <a:fld id="{29990DFD-2914-1A44-A4B0-30453D7FECD1}" type="datetime1">
              <a:rPr lang="fr-FR" smtClean="0"/>
              <a:pPr/>
              <a:t>26/09/2019</a:t>
            </a:fld>
            <a:endParaRPr lang="fr-FR"/>
          </a:p>
        </p:txBody>
      </p:sp>
      <p:sp>
        <p:nvSpPr>
          <p:cNvPr id="4" name="Espace réservé de l'image des diapositives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32" tIns="45716" rIns="91432" bIns="45716" rtlCol="0" anchor="ctr"/>
          <a:lstStyle/>
          <a:p>
            <a:endParaRPr lang="fr-FR"/>
          </a:p>
        </p:txBody>
      </p:sp>
      <p:sp>
        <p:nvSpPr>
          <p:cNvPr id="5" name="Espace réservé des commentaires 4"/>
          <p:cNvSpPr>
            <a:spLocks noGrp="1"/>
          </p:cNvSpPr>
          <p:nvPr>
            <p:ph type="body" sz="quarter" idx="3"/>
          </p:nvPr>
        </p:nvSpPr>
        <p:spPr>
          <a:xfrm>
            <a:off x="679768" y="4689516"/>
            <a:ext cx="5438140" cy="4442698"/>
          </a:xfrm>
          <a:prstGeom prst="rect">
            <a:avLst/>
          </a:prstGeom>
        </p:spPr>
        <p:txBody>
          <a:bodyPr vert="horz" lIns="91432" tIns="45716" rIns="91432" bIns="45716"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7"/>
            <a:ext cx="2945659" cy="493633"/>
          </a:xfrm>
          <a:prstGeom prst="rect">
            <a:avLst/>
          </a:prstGeom>
        </p:spPr>
        <p:txBody>
          <a:bodyPr vert="horz" lIns="91432" tIns="45716" rIns="91432" bIns="45716"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7"/>
            <a:ext cx="2945659" cy="493633"/>
          </a:xfrm>
          <a:prstGeom prst="rect">
            <a:avLst/>
          </a:prstGeom>
        </p:spPr>
        <p:txBody>
          <a:bodyPr vert="horz" lIns="91432" tIns="45716" rIns="91432" bIns="45716" rtlCol="0" anchor="b"/>
          <a:lstStyle>
            <a:lvl1pPr algn="r">
              <a:defRPr sz="1200"/>
            </a:lvl1pPr>
          </a:lstStyle>
          <a:p>
            <a:fld id="{E948D06A-BAAF-AC4A-A572-6D1D6D361E00}" type="slidenum">
              <a:rPr lang="fr-FR" smtClean="0"/>
              <a:pPr/>
              <a:t>‹#›</a:t>
            </a:fld>
            <a:endParaRPr lang="fr-FR"/>
          </a:p>
        </p:txBody>
      </p:sp>
    </p:spTree>
    <p:extLst>
      <p:ext uri="{BB962C8B-B14F-4D97-AF65-F5344CB8AC3E}">
        <p14:creationId xmlns:p14="http://schemas.microsoft.com/office/powerpoint/2010/main" val="3237858576"/>
      </p:ext>
    </p:extLst>
  </p:cSld>
  <p:clrMap bg1="lt1" tx1="dk1" bg2="lt2" tx2="dk2" accent1="accent1" accent2="accent2" accent3="accent3" accent4="accent4" accent5="accent5" accent6="accent6" hlink="hlink" folHlink="folHlink"/>
  <p:hf hdr="0" ftr="0" dt="0"/>
  <p:notesStyle>
    <a:lvl1pPr marL="0" algn="l" defTabSz="389626" rtl="0" eaLnBrk="1" latinLnBrk="0" hangingPunct="1">
      <a:defRPr sz="1000" kern="1200">
        <a:solidFill>
          <a:schemeClr val="tx1"/>
        </a:solidFill>
        <a:latin typeface="+mn-lt"/>
        <a:ea typeface="+mn-ea"/>
        <a:cs typeface="+mn-cs"/>
      </a:defRPr>
    </a:lvl1pPr>
    <a:lvl2pPr marL="389626" algn="l" defTabSz="389626" rtl="0" eaLnBrk="1" latinLnBrk="0" hangingPunct="1">
      <a:defRPr sz="1000" kern="1200">
        <a:solidFill>
          <a:schemeClr val="tx1"/>
        </a:solidFill>
        <a:latin typeface="+mn-lt"/>
        <a:ea typeface="+mn-ea"/>
        <a:cs typeface="+mn-cs"/>
      </a:defRPr>
    </a:lvl2pPr>
    <a:lvl3pPr marL="779252" algn="l" defTabSz="389626" rtl="0" eaLnBrk="1" latinLnBrk="0" hangingPunct="1">
      <a:defRPr sz="1000" kern="1200">
        <a:solidFill>
          <a:schemeClr val="tx1"/>
        </a:solidFill>
        <a:latin typeface="+mn-lt"/>
        <a:ea typeface="+mn-ea"/>
        <a:cs typeface="+mn-cs"/>
      </a:defRPr>
    </a:lvl3pPr>
    <a:lvl4pPr marL="1168878" algn="l" defTabSz="389626" rtl="0" eaLnBrk="1" latinLnBrk="0" hangingPunct="1">
      <a:defRPr sz="1000" kern="1200">
        <a:solidFill>
          <a:schemeClr val="tx1"/>
        </a:solidFill>
        <a:latin typeface="+mn-lt"/>
        <a:ea typeface="+mn-ea"/>
        <a:cs typeface="+mn-cs"/>
      </a:defRPr>
    </a:lvl4pPr>
    <a:lvl5pPr marL="1558503" algn="l" defTabSz="389626" rtl="0" eaLnBrk="1" latinLnBrk="0" hangingPunct="1">
      <a:defRPr sz="1000" kern="1200">
        <a:solidFill>
          <a:schemeClr val="tx1"/>
        </a:solidFill>
        <a:latin typeface="+mn-lt"/>
        <a:ea typeface="+mn-ea"/>
        <a:cs typeface="+mn-cs"/>
      </a:defRPr>
    </a:lvl5pPr>
    <a:lvl6pPr marL="1948129" algn="l" defTabSz="389626" rtl="0" eaLnBrk="1" latinLnBrk="0" hangingPunct="1">
      <a:defRPr sz="1000" kern="1200">
        <a:solidFill>
          <a:schemeClr val="tx1"/>
        </a:solidFill>
        <a:latin typeface="+mn-lt"/>
        <a:ea typeface="+mn-ea"/>
        <a:cs typeface="+mn-cs"/>
      </a:defRPr>
    </a:lvl6pPr>
    <a:lvl7pPr marL="2337755" algn="l" defTabSz="389626" rtl="0" eaLnBrk="1" latinLnBrk="0" hangingPunct="1">
      <a:defRPr sz="1000" kern="1200">
        <a:solidFill>
          <a:schemeClr val="tx1"/>
        </a:solidFill>
        <a:latin typeface="+mn-lt"/>
        <a:ea typeface="+mn-ea"/>
        <a:cs typeface="+mn-cs"/>
      </a:defRPr>
    </a:lvl7pPr>
    <a:lvl8pPr marL="2727381" algn="l" defTabSz="389626" rtl="0" eaLnBrk="1" latinLnBrk="0" hangingPunct="1">
      <a:defRPr sz="1000" kern="1200">
        <a:solidFill>
          <a:schemeClr val="tx1"/>
        </a:solidFill>
        <a:latin typeface="+mn-lt"/>
        <a:ea typeface="+mn-ea"/>
        <a:cs typeface="+mn-cs"/>
      </a:defRPr>
    </a:lvl8pPr>
    <a:lvl9pPr marL="3117007" algn="l" defTabSz="389626"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fr-FR" sz="1800" b="1" dirty="0">
                <a:solidFill>
                  <a:schemeClr val="tx2"/>
                </a:solidFill>
              </a:rPr>
              <a:t>Paul </a:t>
            </a:r>
            <a:r>
              <a:rPr lang="fr-FR" sz="1800" b="1" dirty="0" err="1">
                <a:solidFill>
                  <a:schemeClr val="tx2"/>
                </a:solidFill>
              </a:rPr>
              <a:t>Boudre</a:t>
            </a:r>
            <a:r>
              <a:rPr lang="fr-FR" sz="1800" b="1" dirty="0">
                <a:solidFill>
                  <a:schemeClr val="tx2"/>
                </a:solidFill>
              </a:rPr>
              <a:t>, CEO</a:t>
            </a:r>
          </a:p>
          <a:p>
            <a:pPr lvl="4">
              <a:lnSpc>
                <a:spcPct val="150000"/>
              </a:lnSpc>
            </a:pPr>
            <a:r>
              <a:rPr lang="fr-FR" b="1" dirty="0"/>
              <a:t>Intro – </a:t>
            </a:r>
            <a:r>
              <a:rPr lang="fr-FR" b="1" dirty="0" err="1"/>
              <a:t>Materials</a:t>
            </a:r>
            <a:r>
              <a:rPr lang="fr-FR" b="1" dirty="0"/>
              <a:t> at the </a:t>
            </a:r>
            <a:r>
              <a:rPr lang="fr-FR" b="1" dirty="0" err="1"/>
              <a:t>heart</a:t>
            </a:r>
            <a:r>
              <a:rPr lang="fr-FR" b="1" dirty="0"/>
              <a:t> of </a:t>
            </a:r>
            <a:r>
              <a:rPr lang="fr-FR" b="1" dirty="0" err="1"/>
              <a:t>several</a:t>
            </a:r>
            <a:r>
              <a:rPr lang="fr-FR" b="1" dirty="0"/>
              <a:t> </a:t>
            </a:r>
            <a:r>
              <a:rPr lang="fr-FR" b="1" dirty="0" err="1"/>
              <a:t>powerful</a:t>
            </a:r>
            <a:r>
              <a:rPr lang="fr-FR" b="1" dirty="0"/>
              <a:t> (life-</a:t>
            </a:r>
            <a:r>
              <a:rPr lang="fr-FR" b="1" dirty="0" err="1"/>
              <a:t>changing</a:t>
            </a:r>
            <a:r>
              <a:rPr lang="fr-FR" b="1" dirty="0"/>
              <a:t>) innovation trends</a:t>
            </a:r>
          </a:p>
          <a:p>
            <a:pPr marL="342900" lvl="4" indent="-342900">
              <a:lnSpc>
                <a:spcPct val="150000"/>
              </a:lnSpc>
              <a:buFont typeface="+mj-lt"/>
              <a:buAutoNum type="arabicPeriod"/>
            </a:pPr>
            <a:r>
              <a:rPr lang="fr-FR" dirty="0"/>
              <a:t>FY18 key figures: revenues, EBITDA, net </a:t>
            </a:r>
            <a:r>
              <a:rPr lang="fr-FR" dirty="0" err="1"/>
              <a:t>income</a:t>
            </a:r>
            <a:r>
              <a:rPr lang="fr-FR" dirty="0"/>
              <a:t>, cash</a:t>
            </a:r>
          </a:p>
          <a:p>
            <a:pPr marL="342900" lvl="4" indent="-342900">
              <a:lnSpc>
                <a:spcPct val="150000"/>
              </a:lnSpc>
              <a:buFont typeface="+mj-lt"/>
              <a:buAutoNum type="arabicPeriod"/>
            </a:pPr>
            <a:r>
              <a:rPr lang="fr-FR" dirty="0"/>
              <a:t>End </a:t>
            </a:r>
            <a:r>
              <a:rPr lang="fr-FR" dirty="0" err="1"/>
              <a:t>markets</a:t>
            </a:r>
            <a:r>
              <a:rPr lang="fr-FR" dirty="0"/>
              <a:t> and </a:t>
            </a:r>
            <a:r>
              <a:rPr lang="fr-FR" dirty="0" err="1"/>
              <a:t>products</a:t>
            </a:r>
            <a:r>
              <a:rPr lang="fr-FR" dirty="0"/>
              <a:t> update: Smartphone – Automotive – IoT – Cloud infrastructure </a:t>
            </a:r>
          </a:p>
          <a:p>
            <a:pPr marL="342900" lvl="4" indent="-342900">
              <a:lnSpc>
                <a:spcPct val="150000"/>
              </a:lnSpc>
              <a:buFont typeface="+mj-lt"/>
              <a:buAutoNum type="arabicPeriod"/>
            </a:pPr>
            <a:r>
              <a:rPr lang="fr-FR" dirty="0"/>
              <a:t>Outlook for FY22 – TAM scenarios</a:t>
            </a:r>
          </a:p>
          <a:p>
            <a:pPr marL="342900" lvl="4" indent="-342900">
              <a:lnSpc>
                <a:spcPct val="150000"/>
              </a:lnSpc>
              <a:buFont typeface="+mj-lt"/>
              <a:buAutoNum type="arabicPeriod"/>
            </a:pPr>
            <a:r>
              <a:rPr lang="fr-FR" dirty="0" err="1"/>
              <a:t>Execution</a:t>
            </a:r>
            <a:r>
              <a:rPr lang="fr-FR" dirty="0"/>
              <a:t> </a:t>
            </a:r>
            <a:r>
              <a:rPr lang="fr-FR" dirty="0" err="1"/>
              <a:t>targets</a:t>
            </a:r>
            <a:r>
              <a:rPr lang="fr-FR" dirty="0"/>
              <a:t>: people, </a:t>
            </a:r>
            <a:r>
              <a:rPr lang="fr-FR" dirty="0" err="1"/>
              <a:t>raw</a:t>
            </a:r>
            <a:r>
              <a:rPr lang="fr-FR" dirty="0"/>
              <a:t> </a:t>
            </a:r>
            <a:r>
              <a:rPr lang="fr-FR" dirty="0" err="1"/>
              <a:t>materials</a:t>
            </a:r>
            <a:r>
              <a:rPr lang="fr-FR" dirty="0"/>
              <a:t>, </a:t>
            </a:r>
            <a:r>
              <a:rPr lang="fr-FR" dirty="0" err="1"/>
              <a:t>equipment</a:t>
            </a:r>
            <a:endParaRPr lang="fr-FR" dirty="0"/>
          </a:p>
          <a:p>
            <a:pPr marL="342900" lvl="4" indent="-342900">
              <a:lnSpc>
                <a:spcPct val="150000"/>
              </a:lnSpc>
              <a:buFont typeface="+mj-lt"/>
              <a:buAutoNum type="arabicPeriod"/>
            </a:pPr>
            <a:r>
              <a:rPr lang="fr-FR" dirty="0"/>
              <a:t>Outlook for FY19</a:t>
            </a:r>
          </a:p>
          <a:p>
            <a:pPr marL="342900" lvl="4" indent="-342900">
              <a:lnSpc>
                <a:spcPct val="150000"/>
              </a:lnSpc>
              <a:buFont typeface="+mj-lt"/>
              <a:buAutoNum type="arabicPeriod"/>
            </a:pPr>
            <a:endParaRPr lang="fr-FR" dirty="0"/>
          </a:p>
          <a:p>
            <a:pPr lvl="4">
              <a:lnSpc>
                <a:spcPct val="150000"/>
              </a:lnSpc>
            </a:pPr>
            <a:r>
              <a:rPr lang="fr-FR" sz="1700" b="1" dirty="0">
                <a:solidFill>
                  <a:schemeClr val="tx2"/>
                </a:solidFill>
              </a:rPr>
              <a:t>Rémy Pierre, CFO</a:t>
            </a:r>
          </a:p>
          <a:p>
            <a:pPr marL="342900" lvl="4" indent="-342900">
              <a:lnSpc>
                <a:spcPct val="150000"/>
              </a:lnSpc>
              <a:buAutoNum type="arabicPeriod"/>
            </a:pPr>
            <a:r>
              <a:rPr lang="fr-FR" dirty="0"/>
              <a:t>P&amp;L </a:t>
            </a:r>
            <a:r>
              <a:rPr lang="fr-FR" dirty="0" err="1"/>
              <a:t>details</a:t>
            </a:r>
            <a:r>
              <a:rPr lang="fr-FR" dirty="0"/>
              <a:t>: revenues, </a:t>
            </a:r>
            <a:r>
              <a:rPr lang="fr-FR" dirty="0" err="1"/>
              <a:t>gross</a:t>
            </a:r>
            <a:r>
              <a:rPr lang="fr-FR" dirty="0"/>
              <a:t> profit, operating </a:t>
            </a:r>
            <a:r>
              <a:rPr lang="fr-FR" dirty="0" err="1"/>
              <a:t>expenses</a:t>
            </a:r>
            <a:r>
              <a:rPr lang="fr-FR" dirty="0"/>
              <a:t>, </a:t>
            </a:r>
            <a:r>
              <a:rPr lang="fr-FR" dirty="0" err="1"/>
              <a:t>financial</a:t>
            </a:r>
            <a:r>
              <a:rPr lang="fr-FR" dirty="0"/>
              <a:t> </a:t>
            </a:r>
            <a:r>
              <a:rPr lang="fr-FR" dirty="0" err="1"/>
              <a:t>expenses</a:t>
            </a:r>
            <a:r>
              <a:rPr lang="fr-FR" dirty="0"/>
              <a:t>, </a:t>
            </a:r>
            <a:r>
              <a:rPr lang="fr-FR" dirty="0" err="1"/>
              <a:t>exceptional</a:t>
            </a:r>
            <a:r>
              <a:rPr lang="fr-FR" dirty="0"/>
              <a:t> items (</a:t>
            </a:r>
            <a:r>
              <a:rPr lang="fr-FR" dirty="0" err="1"/>
              <a:t>solar</a:t>
            </a:r>
            <a:r>
              <a:rPr lang="fr-FR" dirty="0"/>
              <a:t>…), net </a:t>
            </a:r>
            <a:r>
              <a:rPr lang="fr-FR" dirty="0" err="1"/>
              <a:t>income</a:t>
            </a:r>
            <a:endParaRPr lang="fr-FR" dirty="0"/>
          </a:p>
          <a:p>
            <a:pPr marL="342900" lvl="4" indent="-342900">
              <a:lnSpc>
                <a:spcPct val="150000"/>
              </a:lnSpc>
              <a:buAutoNum type="arabicPeriod"/>
            </a:pPr>
            <a:r>
              <a:rPr lang="fr-FR" dirty="0"/>
              <a:t>Cash flow – </a:t>
            </a:r>
            <a:r>
              <a:rPr lang="fr-FR" dirty="0" err="1"/>
              <a:t>working</a:t>
            </a:r>
            <a:r>
              <a:rPr lang="fr-FR" dirty="0"/>
              <a:t> capital, </a:t>
            </a:r>
            <a:r>
              <a:rPr lang="fr-FR" dirty="0" err="1"/>
              <a:t>capex</a:t>
            </a:r>
            <a:r>
              <a:rPr lang="fr-FR" dirty="0"/>
              <a:t>, </a:t>
            </a:r>
            <a:r>
              <a:rPr lang="fr-FR" dirty="0" err="1"/>
              <a:t>other</a:t>
            </a:r>
            <a:r>
              <a:rPr lang="fr-FR" dirty="0"/>
              <a:t> CF items (</a:t>
            </a:r>
            <a:r>
              <a:rPr lang="fr-FR" dirty="0" err="1"/>
              <a:t>solar</a:t>
            </a:r>
            <a:r>
              <a:rPr lang="fr-FR" dirty="0"/>
              <a:t>…)</a:t>
            </a:r>
          </a:p>
          <a:p>
            <a:pPr marL="342900" lvl="4" indent="-342900">
              <a:lnSpc>
                <a:spcPct val="150000"/>
              </a:lnSpc>
              <a:buAutoNum type="arabicPeriod"/>
            </a:pPr>
            <a:r>
              <a:rPr lang="fr-FR" dirty="0"/>
              <a:t>Balance </a:t>
            </a:r>
            <a:r>
              <a:rPr lang="fr-FR" dirty="0" err="1"/>
              <a:t>sheet</a:t>
            </a:r>
            <a:r>
              <a:rPr lang="fr-FR" dirty="0"/>
              <a:t> – cash, </a:t>
            </a:r>
            <a:r>
              <a:rPr lang="fr-FR" dirty="0" err="1"/>
              <a:t>debt</a:t>
            </a:r>
            <a:r>
              <a:rPr lang="fr-FR" dirty="0"/>
              <a:t>, </a:t>
            </a:r>
            <a:r>
              <a:rPr lang="fr-FR" dirty="0" err="1"/>
              <a:t>solar</a:t>
            </a:r>
            <a:r>
              <a:rPr lang="fr-FR" dirty="0"/>
              <a:t> </a:t>
            </a:r>
            <a:r>
              <a:rPr lang="fr-FR" dirty="0" err="1"/>
              <a:t>assets</a:t>
            </a:r>
            <a:r>
              <a:rPr lang="fr-FR" dirty="0"/>
              <a:t> &amp; </a:t>
            </a:r>
            <a:r>
              <a:rPr lang="fr-FR" dirty="0" err="1"/>
              <a:t>liabilities</a:t>
            </a:r>
            <a:endParaRPr lang="fr-FR" dirty="0"/>
          </a:p>
          <a:p>
            <a:pPr marL="342900" lvl="4" indent="-342900">
              <a:lnSpc>
                <a:spcPct val="150000"/>
              </a:lnSpc>
              <a:buAutoNum type="arabicPeriod"/>
            </a:pPr>
            <a:r>
              <a:rPr lang="fr-FR" dirty="0"/>
              <a:t>Outlook for FY19 – revenues, EBITDA, </a:t>
            </a:r>
            <a:r>
              <a:rPr lang="fr-FR" dirty="0" err="1"/>
              <a:t>tax</a:t>
            </a:r>
            <a:r>
              <a:rPr lang="fr-FR" dirty="0"/>
              <a:t> rate, </a:t>
            </a:r>
            <a:r>
              <a:rPr lang="fr-FR" dirty="0" err="1"/>
              <a:t>capex</a:t>
            </a:r>
            <a:r>
              <a:rPr lang="fr-FR" dirty="0"/>
              <a:t> breakdown, Singapore (</a:t>
            </a:r>
            <a:r>
              <a:rPr lang="fr-FR" dirty="0" err="1"/>
              <a:t>opex</a:t>
            </a:r>
            <a:r>
              <a:rPr lang="fr-FR" dirty="0"/>
              <a:t>/</a:t>
            </a:r>
            <a:r>
              <a:rPr lang="fr-FR" dirty="0" err="1"/>
              <a:t>capex</a:t>
            </a:r>
            <a:r>
              <a:rPr lang="fr-FR" dirty="0"/>
              <a:t>), EUR/USD</a:t>
            </a:r>
          </a:p>
          <a:p>
            <a:pPr lvl="4">
              <a:lnSpc>
                <a:spcPct val="150000"/>
              </a:lnSpc>
            </a:pPr>
            <a:endParaRPr lang="fr-FR" dirty="0"/>
          </a:p>
          <a:p>
            <a:pPr lvl="4">
              <a:lnSpc>
                <a:spcPct val="150000"/>
              </a:lnSpc>
            </a:pPr>
            <a:r>
              <a:rPr lang="fr-FR" sz="1700" b="1" dirty="0">
                <a:solidFill>
                  <a:schemeClr val="tx2"/>
                </a:solidFill>
              </a:rPr>
              <a:t>Conclusion (Paul </a:t>
            </a:r>
            <a:r>
              <a:rPr lang="fr-FR" sz="1700" b="1" dirty="0" err="1">
                <a:solidFill>
                  <a:schemeClr val="tx2"/>
                </a:solidFill>
              </a:rPr>
              <a:t>Boudre</a:t>
            </a:r>
            <a:r>
              <a:rPr lang="fr-FR" sz="1700" b="1" dirty="0">
                <a:solidFill>
                  <a:schemeClr val="tx2"/>
                </a:solidFill>
              </a:rPr>
              <a:t>, CEO)</a:t>
            </a:r>
          </a:p>
          <a:p>
            <a:pPr lvl="4">
              <a:lnSpc>
                <a:spcPct val="150000"/>
              </a:lnSpc>
            </a:pPr>
            <a:endParaRPr lang="fr-FR" dirty="0"/>
          </a:p>
          <a:p>
            <a:pPr lvl="4">
              <a:lnSpc>
                <a:spcPct val="150000"/>
              </a:lnSpc>
            </a:pPr>
            <a:r>
              <a:rPr lang="fr-FR" sz="1700" b="1" dirty="0">
                <a:solidFill>
                  <a:schemeClr val="tx2"/>
                </a:solidFill>
              </a:rPr>
              <a:t>Q&amp;A</a:t>
            </a:r>
            <a:endParaRPr lang="en-US" sz="1700" b="1"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E948D06A-BAAF-AC4A-A572-6D1D6D361E00}" type="slidenum">
              <a:rPr lang="fr-FR" smtClean="0"/>
              <a:pPr/>
              <a:t>3</a:t>
            </a:fld>
            <a:endParaRPr lang="fr-FR"/>
          </a:p>
        </p:txBody>
      </p:sp>
    </p:spTree>
    <p:extLst>
      <p:ext uri="{BB962C8B-B14F-4D97-AF65-F5344CB8AC3E}">
        <p14:creationId xmlns:p14="http://schemas.microsoft.com/office/powerpoint/2010/main" val="3190161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fr-FR" sz="1800" b="1" dirty="0">
                <a:solidFill>
                  <a:schemeClr val="tx2"/>
                </a:solidFill>
              </a:rPr>
              <a:t>Paul </a:t>
            </a:r>
            <a:r>
              <a:rPr lang="fr-FR" sz="1800" b="1" dirty="0" err="1">
                <a:solidFill>
                  <a:schemeClr val="tx2"/>
                </a:solidFill>
              </a:rPr>
              <a:t>Boudre</a:t>
            </a:r>
            <a:r>
              <a:rPr lang="fr-FR" sz="1800" b="1" dirty="0">
                <a:solidFill>
                  <a:schemeClr val="tx2"/>
                </a:solidFill>
              </a:rPr>
              <a:t>, CEO</a:t>
            </a:r>
          </a:p>
          <a:p>
            <a:pPr lvl="4">
              <a:lnSpc>
                <a:spcPct val="150000"/>
              </a:lnSpc>
            </a:pPr>
            <a:r>
              <a:rPr lang="fr-FR" b="1" dirty="0"/>
              <a:t>Intro – </a:t>
            </a:r>
            <a:r>
              <a:rPr lang="fr-FR" b="1" dirty="0" err="1"/>
              <a:t>Materials</a:t>
            </a:r>
            <a:r>
              <a:rPr lang="fr-FR" b="1" dirty="0"/>
              <a:t> at the </a:t>
            </a:r>
            <a:r>
              <a:rPr lang="fr-FR" b="1" dirty="0" err="1"/>
              <a:t>heart</a:t>
            </a:r>
            <a:r>
              <a:rPr lang="fr-FR" b="1" dirty="0"/>
              <a:t> of </a:t>
            </a:r>
            <a:r>
              <a:rPr lang="fr-FR" b="1" dirty="0" err="1"/>
              <a:t>several</a:t>
            </a:r>
            <a:r>
              <a:rPr lang="fr-FR" b="1" dirty="0"/>
              <a:t> </a:t>
            </a:r>
            <a:r>
              <a:rPr lang="fr-FR" b="1" dirty="0" err="1"/>
              <a:t>powerful</a:t>
            </a:r>
            <a:r>
              <a:rPr lang="fr-FR" b="1" dirty="0"/>
              <a:t> (life-</a:t>
            </a:r>
            <a:r>
              <a:rPr lang="fr-FR" b="1" dirty="0" err="1"/>
              <a:t>changing</a:t>
            </a:r>
            <a:r>
              <a:rPr lang="fr-FR" b="1" dirty="0"/>
              <a:t>) innovation trends</a:t>
            </a:r>
          </a:p>
          <a:p>
            <a:pPr marL="342900" lvl="4" indent="-342900">
              <a:lnSpc>
                <a:spcPct val="150000"/>
              </a:lnSpc>
              <a:buFont typeface="+mj-lt"/>
              <a:buAutoNum type="arabicPeriod"/>
            </a:pPr>
            <a:r>
              <a:rPr lang="fr-FR" dirty="0"/>
              <a:t>FY18 key figures: revenues, EBITDA, net </a:t>
            </a:r>
            <a:r>
              <a:rPr lang="fr-FR" dirty="0" err="1"/>
              <a:t>income</a:t>
            </a:r>
            <a:r>
              <a:rPr lang="fr-FR" dirty="0"/>
              <a:t>, cash</a:t>
            </a:r>
          </a:p>
          <a:p>
            <a:pPr marL="342900" lvl="4" indent="-342900">
              <a:lnSpc>
                <a:spcPct val="150000"/>
              </a:lnSpc>
              <a:buFont typeface="+mj-lt"/>
              <a:buAutoNum type="arabicPeriod"/>
            </a:pPr>
            <a:r>
              <a:rPr lang="fr-FR" dirty="0"/>
              <a:t>End </a:t>
            </a:r>
            <a:r>
              <a:rPr lang="fr-FR" dirty="0" err="1"/>
              <a:t>markets</a:t>
            </a:r>
            <a:r>
              <a:rPr lang="fr-FR" dirty="0"/>
              <a:t> and </a:t>
            </a:r>
            <a:r>
              <a:rPr lang="fr-FR" dirty="0" err="1"/>
              <a:t>products</a:t>
            </a:r>
            <a:r>
              <a:rPr lang="fr-FR" dirty="0"/>
              <a:t> update: Smartphone – Automotive – IoT – Cloud infrastructure </a:t>
            </a:r>
          </a:p>
          <a:p>
            <a:pPr marL="342900" lvl="4" indent="-342900">
              <a:lnSpc>
                <a:spcPct val="150000"/>
              </a:lnSpc>
              <a:buFont typeface="+mj-lt"/>
              <a:buAutoNum type="arabicPeriod"/>
            </a:pPr>
            <a:r>
              <a:rPr lang="fr-FR" dirty="0"/>
              <a:t>Outlook for FY22 – TAM scenarios</a:t>
            </a:r>
          </a:p>
          <a:p>
            <a:pPr marL="342900" lvl="4" indent="-342900">
              <a:lnSpc>
                <a:spcPct val="150000"/>
              </a:lnSpc>
              <a:buFont typeface="+mj-lt"/>
              <a:buAutoNum type="arabicPeriod"/>
            </a:pPr>
            <a:r>
              <a:rPr lang="fr-FR" dirty="0" err="1"/>
              <a:t>Execution</a:t>
            </a:r>
            <a:r>
              <a:rPr lang="fr-FR" dirty="0"/>
              <a:t> </a:t>
            </a:r>
            <a:r>
              <a:rPr lang="fr-FR" dirty="0" err="1"/>
              <a:t>targets</a:t>
            </a:r>
            <a:r>
              <a:rPr lang="fr-FR" dirty="0"/>
              <a:t>: people, </a:t>
            </a:r>
            <a:r>
              <a:rPr lang="fr-FR" dirty="0" err="1"/>
              <a:t>raw</a:t>
            </a:r>
            <a:r>
              <a:rPr lang="fr-FR" dirty="0"/>
              <a:t> </a:t>
            </a:r>
            <a:r>
              <a:rPr lang="fr-FR" dirty="0" err="1"/>
              <a:t>materials</a:t>
            </a:r>
            <a:r>
              <a:rPr lang="fr-FR" dirty="0"/>
              <a:t>, </a:t>
            </a:r>
            <a:r>
              <a:rPr lang="fr-FR" dirty="0" err="1"/>
              <a:t>equipment</a:t>
            </a:r>
            <a:endParaRPr lang="fr-FR" dirty="0"/>
          </a:p>
          <a:p>
            <a:pPr marL="342900" lvl="4" indent="-342900">
              <a:lnSpc>
                <a:spcPct val="150000"/>
              </a:lnSpc>
              <a:buFont typeface="+mj-lt"/>
              <a:buAutoNum type="arabicPeriod"/>
            </a:pPr>
            <a:r>
              <a:rPr lang="fr-FR" dirty="0"/>
              <a:t>Outlook for FY19</a:t>
            </a:r>
          </a:p>
          <a:p>
            <a:pPr marL="342900" lvl="4" indent="-342900">
              <a:lnSpc>
                <a:spcPct val="150000"/>
              </a:lnSpc>
              <a:buFont typeface="+mj-lt"/>
              <a:buAutoNum type="arabicPeriod"/>
            </a:pPr>
            <a:endParaRPr lang="fr-FR" dirty="0"/>
          </a:p>
          <a:p>
            <a:pPr lvl="4">
              <a:lnSpc>
                <a:spcPct val="150000"/>
              </a:lnSpc>
            </a:pPr>
            <a:r>
              <a:rPr lang="fr-FR" sz="1700" b="1" dirty="0">
                <a:solidFill>
                  <a:schemeClr val="tx2"/>
                </a:solidFill>
              </a:rPr>
              <a:t>Rémy Pierre, CFO</a:t>
            </a:r>
          </a:p>
          <a:p>
            <a:pPr marL="342900" lvl="4" indent="-342900">
              <a:lnSpc>
                <a:spcPct val="150000"/>
              </a:lnSpc>
              <a:buAutoNum type="arabicPeriod"/>
            </a:pPr>
            <a:r>
              <a:rPr lang="fr-FR" dirty="0"/>
              <a:t>P&amp;L </a:t>
            </a:r>
            <a:r>
              <a:rPr lang="fr-FR" dirty="0" err="1"/>
              <a:t>details</a:t>
            </a:r>
            <a:r>
              <a:rPr lang="fr-FR" dirty="0"/>
              <a:t>: revenues, </a:t>
            </a:r>
            <a:r>
              <a:rPr lang="fr-FR" dirty="0" err="1"/>
              <a:t>gross</a:t>
            </a:r>
            <a:r>
              <a:rPr lang="fr-FR" dirty="0"/>
              <a:t> profit, operating </a:t>
            </a:r>
            <a:r>
              <a:rPr lang="fr-FR" dirty="0" err="1"/>
              <a:t>expenses</a:t>
            </a:r>
            <a:r>
              <a:rPr lang="fr-FR" dirty="0"/>
              <a:t>, </a:t>
            </a:r>
            <a:r>
              <a:rPr lang="fr-FR" dirty="0" err="1"/>
              <a:t>financial</a:t>
            </a:r>
            <a:r>
              <a:rPr lang="fr-FR" dirty="0"/>
              <a:t> </a:t>
            </a:r>
            <a:r>
              <a:rPr lang="fr-FR" dirty="0" err="1"/>
              <a:t>expenses</a:t>
            </a:r>
            <a:r>
              <a:rPr lang="fr-FR" dirty="0"/>
              <a:t>, </a:t>
            </a:r>
            <a:r>
              <a:rPr lang="fr-FR" dirty="0" err="1"/>
              <a:t>exceptional</a:t>
            </a:r>
            <a:r>
              <a:rPr lang="fr-FR" dirty="0"/>
              <a:t> items (</a:t>
            </a:r>
            <a:r>
              <a:rPr lang="fr-FR" dirty="0" err="1"/>
              <a:t>solar</a:t>
            </a:r>
            <a:r>
              <a:rPr lang="fr-FR" dirty="0"/>
              <a:t>…), net </a:t>
            </a:r>
            <a:r>
              <a:rPr lang="fr-FR" dirty="0" err="1"/>
              <a:t>income</a:t>
            </a:r>
            <a:endParaRPr lang="fr-FR" dirty="0"/>
          </a:p>
          <a:p>
            <a:pPr marL="342900" lvl="4" indent="-342900">
              <a:lnSpc>
                <a:spcPct val="150000"/>
              </a:lnSpc>
              <a:buAutoNum type="arabicPeriod"/>
            </a:pPr>
            <a:r>
              <a:rPr lang="fr-FR" dirty="0"/>
              <a:t>Cash flow – </a:t>
            </a:r>
            <a:r>
              <a:rPr lang="fr-FR" dirty="0" err="1"/>
              <a:t>working</a:t>
            </a:r>
            <a:r>
              <a:rPr lang="fr-FR" dirty="0"/>
              <a:t> capital, </a:t>
            </a:r>
            <a:r>
              <a:rPr lang="fr-FR" dirty="0" err="1"/>
              <a:t>capex</a:t>
            </a:r>
            <a:r>
              <a:rPr lang="fr-FR" dirty="0"/>
              <a:t>, </a:t>
            </a:r>
            <a:r>
              <a:rPr lang="fr-FR" dirty="0" err="1"/>
              <a:t>other</a:t>
            </a:r>
            <a:r>
              <a:rPr lang="fr-FR" dirty="0"/>
              <a:t> CF items (</a:t>
            </a:r>
            <a:r>
              <a:rPr lang="fr-FR" dirty="0" err="1"/>
              <a:t>solar</a:t>
            </a:r>
            <a:r>
              <a:rPr lang="fr-FR" dirty="0"/>
              <a:t>…)</a:t>
            </a:r>
          </a:p>
          <a:p>
            <a:pPr marL="342900" lvl="4" indent="-342900">
              <a:lnSpc>
                <a:spcPct val="150000"/>
              </a:lnSpc>
              <a:buAutoNum type="arabicPeriod"/>
            </a:pPr>
            <a:r>
              <a:rPr lang="fr-FR" dirty="0"/>
              <a:t>Balance </a:t>
            </a:r>
            <a:r>
              <a:rPr lang="fr-FR" dirty="0" err="1"/>
              <a:t>sheet</a:t>
            </a:r>
            <a:r>
              <a:rPr lang="fr-FR" dirty="0"/>
              <a:t> – cash, </a:t>
            </a:r>
            <a:r>
              <a:rPr lang="fr-FR" dirty="0" err="1"/>
              <a:t>debt</a:t>
            </a:r>
            <a:r>
              <a:rPr lang="fr-FR" dirty="0"/>
              <a:t>, </a:t>
            </a:r>
            <a:r>
              <a:rPr lang="fr-FR" dirty="0" err="1"/>
              <a:t>solar</a:t>
            </a:r>
            <a:r>
              <a:rPr lang="fr-FR" dirty="0"/>
              <a:t> </a:t>
            </a:r>
            <a:r>
              <a:rPr lang="fr-FR" dirty="0" err="1"/>
              <a:t>assets</a:t>
            </a:r>
            <a:r>
              <a:rPr lang="fr-FR" dirty="0"/>
              <a:t> &amp; </a:t>
            </a:r>
            <a:r>
              <a:rPr lang="fr-FR" dirty="0" err="1"/>
              <a:t>liabilities</a:t>
            </a:r>
            <a:endParaRPr lang="fr-FR" dirty="0"/>
          </a:p>
          <a:p>
            <a:pPr marL="342900" lvl="4" indent="-342900">
              <a:lnSpc>
                <a:spcPct val="150000"/>
              </a:lnSpc>
              <a:buAutoNum type="arabicPeriod"/>
            </a:pPr>
            <a:r>
              <a:rPr lang="fr-FR" dirty="0"/>
              <a:t>Outlook for FY19 – revenues, EBITDA, </a:t>
            </a:r>
            <a:r>
              <a:rPr lang="fr-FR" dirty="0" err="1"/>
              <a:t>tax</a:t>
            </a:r>
            <a:r>
              <a:rPr lang="fr-FR" dirty="0"/>
              <a:t> rate, </a:t>
            </a:r>
            <a:r>
              <a:rPr lang="fr-FR" dirty="0" err="1"/>
              <a:t>capex</a:t>
            </a:r>
            <a:r>
              <a:rPr lang="fr-FR" dirty="0"/>
              <a:t> breakdown, Singapore (</a:t>
            </a:r>
            <a:r>
              <a:rPr lang="fr-FR" dirty="0" err="1"/>
              <a:t>opex</a:t>
            </a:r>
            <a:r>
              <a:rPr lang="fr-FR" dirty="0"/>
              <a:t>/</a:t>
            </a:r>
            <a:r>
              <a:rPr lang="fr-FR" dirty="0" err="1"/>
              <a:t>capex</a:t>
            </a:r>
            <a:r>
              <a:rPr lang="fr-FR" dirty="0"/>
              <a:t>), EUR/USD</a:t>
            </a:r>
          </a:p>
          <a:p>
            <a:pPr lvl="4">
              <a:lnSpc>
                <a:spcPct val="150000"/>
              </a:lnSpc>
            </a:pPr>
            <a:endParaRPr lang="fr-FR" dirty="0"/>
          </a:p>
          <a:p>
            <a:pPr lvl="4">
              <a:lnSpc>
                <a:spcPct val="150000"/>
              </a:lnSpc>
            </a:pPr>
            <a:r>
              <a:rPr lang="fr-FR" sz="1700" b="1" dirty="0">
                <a:solidFill>
                  <a:schemeClr val="tx2"/>
                </a:solidFill>
              </a:rPr>
              <a:t>Conclusion (Paul </a:t>
            </a:r>
            <a:r>
              <a:rPr lang="fr-FR" sz="1700" b="1" dirty="0" err="1">
                <a:solidFill>
                  <a:schemeClr val="tx2"/>
                </a:solidFill>
              </a:rPr>
              <a:t>Boudre</a:t>
            </a:r>
            <a:r>
              <a:rPr lang="fr-FR" sz="1700" b="1" dirty="0">
                <a:solidFill>
                  <a:schemeClr val="tx2"/>
                </a:solidFill>
              </a:rPr>
              <a:t>, CEO)</a:t>
            </a:r>
          </a:p>
          <a:p>
            <a:pPr lvl="4">
              <a:lnSpc>
                <a:spcPct val="150000"/>
              </a:lnSpc>
            </a:pPr>
            <a:endParaRPr lang="fr-FR" dirty="0"/>
          </a:p>
          <a:p>
            <a:pPr lvl="4">
              <a:lnSpc>
                <a:spcPct val="150000"/>
              </a:lnSpc>
            </a:pPr>
            <a:r>
              <a:rPr lang="fr-FR" sz="1700" b="1" dirty="0">
                <a:solidFill>
                  <a:schemeClr val="tx2"/>
                </a:solidFill>
              </a:rPr>
              <a:t>Q&amp;A</a:t>
            </a:r>
            <a:endParaRPr lang="en-US" sz="1700" b="1"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E948D06A-BAAF-AC4A-A572-6D1D6D361E00}" type="slidenum">
              <a:rPr lang="fr-FR" smtClean="0"/>
              <a:pPr/>
              <a:t>14</a:t>
            </a:fld>
            <a:endParaRPr lang="fr-FR"/>
          </a:p>
        </p:txBody>
      </p:sp>
    </p:spTree>
    <p:extLst>
      <p:ext uri="{BB962C8B-B14F-4D97-AF65-F5344CB8AC3E}">
        <p14:creationId xmlns:p14="http://schemas.microsoft.com/office/powerpoint/2010/main" val="23841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fr-FR" sz="1800" b="1" dirty="0">
                <a:solidFill>
                  <a:schemeClr val="tx2"/>
                </a:solidFill>
              </a:rPr>
              <a:t>Paul </a:t>
            </a:r>
            <a:r>
              <a:rPr lang="fr-FR" sz="1800" b="1" dirty="0" err="1">
                <a:solidFill>
                  <a:schemeClr val="tx2"/>
                </a:solidFill>
              </a:rPr>
              <a:t>Boudre</a:t>
            </a:r>
            <a:r>
              <a:rPr lang="fr-FR" sz="1800" b="1" dirty="0">
                <a:solidFill>
                  <a:schemeClr val="tx2"/>
                </a:solidFill>
              </a:rPr>
              <a:t>, CEO</a:t>
            </a:r>
          </a:p>
          <a:p>
            <a:pPr lvl="4">
              <a:lnSpc>
                <a:spcPct val="150000"/>
              </a:lnSpc>
            </a:pPr>
            <a:r>
              <a:rPr lang="fr-FR" b="1" dirty="0"/>
              <a:t>Intro – </a:t>
            </a:r>
            <a:r>
              <a:rPr lang="fr-FR" b="1" dirty="0" err="1"/>
              <a:t>Materials</a:t>
            </a:r>
            <a:r>
              <a:rPr lang="fr-FR" b="1" dirty="0"/>
              <a:t> at the </a:t>
            </a:r>
            <a:r>
              <a:rPr lang="fr-FR" b="1" dirty="0" err="1"/>
              <a:t>heart</a:t>
            </a:r>
            <a:r>
              <a:rPr lang="fr-FR" b="1" dirty="0"/>
              <a:t> of </a:t>
            </a:r>
            <a:r>
              <a:rPr lang="fr-FR" b="1" dirty="0" err="1"/>
              <a:t>several</a:t>
            </a:r>
            <a:r>
              <a:rPr lang="fr-FR" b="1" dirty="0"/>
              <a:t> </a:t>
            </a:r>
            <a:r>
              <a:rPr lang="fr-FR" b="1" dirty="0" err="1"/>
              <a:t>powerful</a:t>
            </a:r>
            <a:r>
              <a:rPr lang="fr-FR" b="1" dirty="0"/>
              <a:t> (life-</a:t>
            </a:r>
            <a:r>
              <a:rPr lang="fr-FR" b="1" dirty="0" err="1"/>
              <a:t>changing</a:t>
            </a:r>
            <a:r>
              <a:rPr lang="fr-FR" b="1" dirty="0"/>
              <a:t>) innovation trends</a:t>
            </a:r>
          </a:p>
          <a:p>
            <a:pPr marL="342900" lvl="4" indent="-342900">
              <a:lnSpc>
                <a:spcPct val="150000"/>
              </a:lnSpc>
              <a:buFont typeface="+mj-lt"/>
              <a:buAutoNum type="arabicPeriod"/>
            </a:pPr>
            <a:r>
              <a:rPr lang="fr-FR" dirty="0"/>
              <a:t>FY18 key figures: revenues, EBITDA, net </a:t>
            </a:r>
            <a:r>
              <a:rPr lang="fr-FR" dirty="0" err="1"/>
              <a:t>income</a:t>
            </a:r>
            <a:r>
              <a:rPr lang="fr-FR" dirty="0"/>
              <a:t>, cash</a:t>
            </a:r>
          </a:p>
          <a:p>
            <a:pPr marL="342900" lvl="4" indent="-342900">
              <a:lnSpc>
                <a:spcPct val="150000"/>
              </a:lnSpc>
              <a:buFont typeface="+mj-lt"/>
              <a:buAutoNum type="arabicPeriod"/>
            </a:pPr>
            <a:r>
              <a:rPr lang="fr-FR" dirty="0"/>
              <a:t>End </a:t>
            </a:r>
            <a:r>
              <a:rPr lang="fr-FR" dirty="0" err="1"/>
              <a:t>markets</a:t>
            </a:r>
            <a:r>
              <a:rPr lang="fr-FR" dirty="0"/>
              <a:t> and </a:t>
            </a:r>
            <a:r>
              <a:rPr lang="fr-FR" dirty="0" err="1"/>
              <a:t>products</a:t>
            </a:r>
            <a:r>
              <a:rPr lang="fr-FR" dirty="0"/>
              <a:t> update: Smartphone – Automotive – IoT – Cloud infrastructure </a:t>
            </a:r>
          </a:p>
          <a:p>
            <a:pPr marL="342900" lvl="4" indent="-342900">
              <a:lnSpc>
                <a:spcPct val="150000"/>
              </a:lnSpc>
              <a:buFont typeface="+mj-lt"/>
              <a:buAutoNum type="arabicPeriod"/>
            </a:pPr>
            <a:r>
              <a:rPr lang="fr-FR" dirty="0"/>
              <a:t>Outlook for FY22 – TAM scenarios</a:t>
            </a:r>
          </a:p>
          <a:p>
            <a:pPr marL="342900" lvl="4" indent="-342900">
              <a:lnSpc>
                <a:spcPct val="150000"/>
              </a:lnSpc>
              <a:buFont typeface="+mj-lt"/>
              <a:buAutoNum type="arabicPeriod"/>
            </a:pPr>
            <a:r>
              <a:rPr lang="fr-FR" dirty="0" err="1"/>
              <a:t>Execution</a:t>
            </a:r>
            <a:r>
              <a:rPr lang="fr-FR" dirty="0"/>
              <a:t> </a:t>
            </a:r>
            <a:r>
              <a:rPr lang="fr-FR" dirty="0" err="1"/>
              <a:t>targets</a:t>
            </a:r>
            <a:r>
              <a:rPr lang="fr-FR" dirty="0"/>
              <a:t>: people, </a:t>
            </a:r>
            <a:r>
              <a:rPr lang="fr-FR" dirty="0" err="1"/>
              <a:t>raw</a:t>
            </a:r>
            <a:r>
              <a:rPr lang="fr-FR" dirty="0"/>
              <a:t> </a:t>
            </a:r>
            <a:r>
              <a:rPr lang="fr-FR" dirty="0" err="1"/>
              <a:t>materials</a:t>
            </a:r>
            <a:r>
              <a:rPr lang="fr-FR" dirty="0"/>
              <a:t>, </a:t>
            </a:r>
            <a:r>
              <a:rPr lang="fr-FR" dirty="0" err="1"/>
              <a:t>equipment</a:t>
            </a:r>
            <a:endParaRPr lang="fr-FR" dirty="0"/>
          </a:p>
          <a:p>
            <a:pPr marL="342900" lvl="4" indent="-342900">
              <a:lnSpc>
                <a:spcPct val="150000"/>
              </a:lnSpc>
              <a:buFont typeface="+mj-lt"/>
              <a:buAutoNum type="arabicPeriod"/>
            </a:pPr>
            <a:r>
              <a:rPr lang="fr-FR" dirty="0"/>
              <a:t>Outlook for FY19</a:t>
            </a:r>
          </a:p>
          <a:p>
            <a:pPr marL="342900" lvl="4" indent="-342900">
              <a:lnSpc>
                <a:spcPct val="150000"/>
              </a:lnSpc>
              <a:buFont typeface="+mj-lt"/>
              <a:buAutoNum type="arabicPeriod"/>
            </a:pPr>
            <a:endParaRPr lang="fr-FR" dirty="0"/>
          </a:p>
          <a:p>
            <a:pPr lvl="4">
              <a:lnSpc>
                <a:spcPct val="150000"/>
              </a:lnSpc>
            </a:pPr>
            <a:r>
              <a:rPr lang="fr-FR" sz="1700" b="1" dirty="0">
                <a:solidFill>
                  <a:schemeClr val="tx2"/>
                </a:solidFill>
              </a:rPr>
              <a:t>Rémy Pierre, CFO</a:t>
            </a:r>
          </a:p>
          <a:p>
            <a:pPr marL="342900" lvl="4" indent="-342900">
              <a:lnSpc>
                <a:spcPct val="150000"/>
              </a:lnSpc>
              <a:buAutoNum type="arabicPeriod"/>
            </a:pPr>
            <a:r>
              <a:rPr lang="fr-FR" dirty="0"/>
              <a:t>P&amp;L </a:t>
            </a:r>
            <a:r>
              <a:rPr lang="fr-FR" dirty="0" err="1"/>
              <a:t>details</a:t>
            </a:r>
            <a:r>
              <a:rPr lang="fr-FR" dirty="0"/>
              <a:t>: revenues, </a:t>
            </a:r>
            <a:r>
              <a:rPr lang="fr-FR" dirty="0" err="1"/>
              <a:t>gross</a:t>
            </a:r>
            <a:r>
              <a:rPr lang="fr-FR" dirty="0"/>
              <a:t> profit, operating </a:t>
            </a:r>
            <a:r>
              <a:rPr lang="fr-FR" dirty="0" err="1"/>
              <a:t>expenses</a:t>
            </a:r>
            <a:r>
              <a:rPr lang="fr-FR" dirty="0"/>
              <a:t>, </a:t>
            </a:r>
            <a:r>
              <a:rPr lang="fr-FR" dirty="0" err="1"/>
              <a:t>financial</a:t>
            </a:r>
            <a:r>
              <a:rPr lang="fr-FR" dirty="0"/>
              <a:t> </a:t>
            </a:r>
            <a:r>
              <a:rPr lang="fr-FR" dirty="0" err="1"/>
              <a:t>expenses</a:t>
            </a:r>
            <a:r>
              <a:rPr lang="fr-FR" dirty="0"/>
              <a:t>, </a:t>
            </a:r>
            <a:r>
              <a:rPr lang="fr-FR" dirty="0" err="1"/>
              <a:t>exceptional</a:t>
            </a:r>
            <a:r>
              <a:rPr lang="fr-FR" dirty="0"/>
              <a:t> items (</a:t>
            </a:r>
            <a:r>
              <a:rPr lang="fr-FR" dirty="0" err="1"/>
              <a:t>solar</a:t>
            </a:r>
            <a:r>
              <a:rPr lang="fr-FR" dirty="0"/>
              <a:t>…), net </a:t>
            </a:r>
            <a:r>
              <a:rPr lang="fr-FR" dirty="0" err="1"/>
              <a:t>income</a:t>
            </a:r>
            <a:endParaRPr lang="fr-FR" dirty="0"/>
          </a:p>
          <a:p>
            <a:pPr marL="342900" lvl="4" indent="-342900">
              <a:lnSpc>
                <a:spcPct val="150000"/>
              </a:lnSpc>
              <a:buAutoNum type="arabicPeriod"/>
            </a:pPr>
            <a:r>
              <a:rPr lang="fr-FR" dirty="0"/>
              <a:t>Cash flow – </a:t>
            </a:r>
            <a:r>
              <a:rPr lang="fr-FR" dirty="0" err="1"/>
              <a:t>working</a:t>
            </a:r>
            <a:r>
              <a:rPr lang="fr-FR" dirty="0"/>
              <a:t> capital, </a:t>
            </a:r>
            <a:r>
              <a:rPr lang="fr-FR" dirty="0" err="1"/>
              <a:t>capex</a:t>
            </a:r>
            <a:r>
              <a:rPr lang="fr-FR" dirty="0"/>
              <a:t>, </a:t>
            </a:r>
            <a:r>
              <a:rPr lang="fr-FR" dirty="0" err="1"/>
              <a:t>other</a:t>
            </a:r>
            <a:r>
              <a:rPr lang="fr-FR" dirty="0"/>
              <a:t> CF items (</a:t>
            </a:r>
            <a:r>
              <a:rPr lang="fr-FR" dirty="0" err="1"/>
              <a:t>solar</a:t>
            </a:r>
            <a:r>
              <a:rPr lang="fr-FR" dirty="0"/>
              <a:t>…)</a:t>
            </a:r>
          </a:p>
          <a:p>
            <a:pPr marL="342900" lvl="4" indent="-342900">
              <a:lnSpc>
                <a:spcPct val="150000"/>
              </a:lnSpc>
              <a:buAutoNum type="arabicPeriod"/>
            </a:pPr>
            <a:r>
              <a:rPr lang="fr-FR" dirty="0"/>
              <a:t>Balance </a:t>
            </a:r>
            <a:r>
              <a:rPr lang="fr-FR" dirty="0" err="1"/>
              <a:t>sheet</a:t>
            </a:r>
            <a:r>
              <a:rPr lang="fr-FR" dirty="0"/>
              <a:t> – cash, </a:t>
            </a:r>
            <a:r>
              <a:rPr lang="fr-FR" dirty="0" err="1"/>
              <a:t>debt</a:t>
            </a:r>
            <a:r>
              <a:rPr lang="fr-FR" dirty="0"/>
              <a:t>, </a:t>
            </a:r>
            <a:r>
              <a:rPr lang="fr-FR" dirty="0" err="1"/>
              <a:t>solar</a:t>
            </a:r>
            <a:r>
              <a:rPr lang="fr-FR" dirty="0"/>
              <a:t> </a:t>
            </a:r>
            <a:r>
              <a:rPr lang="fr-FR" dirty="0" err="1"/>
              <a:t>assets</a:t>
            </a:r>
            <a:r>
              <a:rPr lang="fr-FR" dirty="0"/>
              <a:t> &amp; </a:t>
            </a:r>
            <a:r>
              <a:rPr lang="fr-FR" dirty="0" err="1"/>
              <a:t>liabilities</a:t>
            </a:r>
            <a:endParaRPr lang="fr-FR" dirty="0"/>
          </a:p>
          <a:p>
            <a:pPr marL="342900" lvl="4" indent="-342900">
              <a:lnSpc>
                <a:spcPct val="150000"/>
              </a:lnSpc>
              <a:buAutoNum type="arabicPeriod"/>
            </a:pPr>
            <a:r>
              <a:rPr lang="fr-FR" dirty="0"/>
              <a:t>Outlook for FY19 – revenues, EBITDA, </a:t>
            </a:r>
            <a:r>
              <a:rPr lang="fr-FR" dirty="0" err="1"/>
              <a:t>tax</a:t>
            </a:r>
            <a:r>
              <a:rPr lang="fr-FR" dirty="0"/>
              <a:t> rate, </a:t>
            </a:r>
            <a:r>
              <a:rPr lang="fr-FR" dirty="0" err="1"/>
              <a:t>capex</a:t>
            </a:r>
            <a:r>
              <a:rPr lang="fr-FR" dirty="0"/>
              <a:t> breakdown, Singapore (</a:t>
            </a:r>
            <a:r>
              <a:rPr lang="fr-FR" dirty="0" err="1"/>
              <a:t>opex</a:t>
            </a:r>
            <a:r>
              <a:rPr lang="fr-FR" dirty="0"/>
              <a:t>/</a:t>
            </a:r>
            <a:r>
              <a:rPr lang="fr-FR" dirty="0" err="1"/>
              <a:t>capex</a:t>
            </a:r>
            <a:r>
              <a:rPr lang="fr-FR" dirty="0"/>
              <a:t>), EUR/USD</a:t>
            </a:r>
          </a:p>
          <a:p>
            <a:pPr lvl="4">
              <a:lnSpc>
                <a:spcPct val="150000"/>
              </a:lnSpc>
            </a:pPr>
            <a:endParaRPr lang="fr-FR" dirty="0"/>
          </a:p>
          <a:p>
            <a:pPr lvl="4">
              <a:lnSpc>
                <a:spcPct val="150000"/>
              </a:lnSpc>
            </a:pPr>
            <a:r>
              <a:rPr lang="fr-FR" sz="1700" b="1" dirty="0">
                <a:solidFill>
                  <a:schemeClr val="tx2"/>
                </a:solidFill>
              </a:rPr>
              <a:t>Conclusion (Paul </a:t>
            </a:r>
            <a:r>
              <a:rPr lang="fr-FR" sz="1700" b="1" dirty="0" err="1">
                <a:solidFill>
                  <a:schemeClr val="tx2"/>
                </a:solidFill>
              </a:rPr>
              <a:t>Boudre</a:t>
            </a:r>
            <a:r>
              <a:rPr lang="fr-FR" sz="1700" b="1" dirty="0">
                <a:solidFill>
                  <a:schemeClr val="tx2"/>
                </a:solidFill>
              </a:rPr>
              <a:t>, CEO)</a:t>
            </a:r>
          </a:p>
          <a:p>
            <a:pPr lvl="4">
              <a:lnSpc>
                <a:spcPct val="150000"/>
              </a:lnSpc>
            </a:pPr>
            <a:endParaRPr lang="fr-FR" dirty="0"/>
          </a:p>
          <a:p>
            <a:pPr lvl="4">
              <a:lnSpc>
                <a:spcPct val="150000"/>
              </a:lnSpc>
            </a:pPr>
            <a:r>
              <a:rPr lang="fr-FR" sz="1700" b="1" dirty="0">
                <a:solidFill>
                  <a:schemeClr val="tx2"/>
                </a:solidFill>
              </a:rPr>
              <a:t>Q&amp;A</a:t>
            </a:r>
            <a:endParaRPr lang="en-US" sz="1700" b="1"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E948D06A-BAAF-AC4A-A572-6D1D6D361E00}" type="slidenum">
              <a:rPr lang="fr-FR" smtClean="0"/>
              <a:pPr/>
              <a:t>27</a:t>
            </a:fld>
            <a:endParaRPr lang="fr-FR"/>
          </a:p>
        </p:txBody>
      </p:sp>
    </p:spTree>
    <p:extLst>
      <p:ext uri="{BB962C8B-B14F-4D97-AF65-F5344CB8AC3E}">
        <p14:creationId xmlns:p14="http://schemas.microsoft.com/office/powerpoint/2010/main" val="574628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fr-FR" sz="1800" b="1" dirty="0">
                <a:solidFill>
                  <a:schemeClr val="tx2"/>
                </a:solidFill>
              </a:rPr>
              <a:t>Paul </a:t>
            </a:r>
            <a:r>
              <a:rPr lang="fr-FR" sz="1800" b="1" dirty="0" err="1">
                <a:solidFill>
                  <a:schemeClr val="tx2"/>
                </a:solidFill>
              </a:rPr>
              <a:t>Boudre</a:t>
            </a:r>
            <a:r>
              <a:rPr lang="fr-FR" sz="1800" b="1" dirty="0">
                <a:solidFill>
                  <a:schemeClr val="tx2"/>
                </a:solidFill>
              </a:rPr>
              <a:t>, CEO</a:t>
            </a:r>
          </a:p>
          <a:p>
            <a:pPr lvl="4">
              <a:lnSpc>
                <a:spcPct val="150000"/>
              </a:lnSpc>
            </a:pPr>
            <a:r>
              <a:rPr lang="fr-FR" b="1" dirty="0"/>
              <a:t>Intro – </a:t>
            </a:r>
            <a:r>
              <a:rPr lang="fr-FR" b="1" dirty="0" err="1"/>
              <a:t>Materials</a:t>
            </a:r>
            <a:r>
              <a:rPr lang="fr-FR" b="1" dirty="0"/>
              <a:t> at the </a:t>
            </a:r>
            <a:r>
              <a:rPr lang="fr-FR" b="1" dirty="0" err="1"/>
              <a:t>heart</a:t>
            </a:r>
            <a:r>
              <a:rPr lang="fr-FR" b="1" dirty="0"/>
              <a:t> of </a:t>
            </a:r>
            <a:r>
              <a:rPr lang="fr-FR" b="1" dirty="0" err="1"/>
              <a:t>several</a:t>
            </a:r>
            <a:r>
              <a:rPr lang="fr-FR" b="1" dirty="0"/>
              <a:t> </a:t>
            </a:r>
            <a:r>
              <a:rPr lang="fr-FR" b="1" dirty="0" err="1"/>
              <a:t>powerful</a:t>
            </a:r>
            <a:r>
              <a:rPr lang="fr-FR" b="1" dirty="0"/>
              <a:t> (life-</a:t>
            </a:r>
            <a:r>
              <a:rPr lang="fr-FR" b="1" dirty="0" err="1"/>
              <a:t>changing</a:t>
            </a:r>
            <a:r>
              <a:rPr lang="fr-FR" b="1" dirty="0"/>
              <a:t>) innovation trends</a:t>
            </a:r>
          </a:p>
          <a:p>
            <a:pPr marL="342900" lvl="4" indent="-342900">
              <a:lnSpc>
                <a:spcPct val="150000"/>
              </a:lnSpc>
              <a:buFont typeface="+mj-lt"/>
              <a:buAutoNum type="arabicPeriod"/>
            </a:pPr>
            <a:r>
              <a:rPr lang="fr-FR" dirty="0"/>
              <a:t>FY18 key figures: revenues, EBITDA, net </a:t>
            </a:r>
            <a:r>
              <a:rPr lang="fr-FR" dirty="0" err="1"/>
              <a:t>income</a:t>
            </a:r>
            <a:r>
              <a:rPr lang="fr-FR" dirty="0"/>
              <a:t>, cash</a:t>
            </a:r>
          </a:p>
          <a:p>
            <a:pPr marL="342900" lvl="4" indent="-342900">
              <a:lnSpc>
                <a:spcPct val="150000"/>
              </a:lnSpc>
              <a:buFont typeface="+mj-lt"/>
              <a:buAutoNum type="arabicPeriod"/>
            </a:pPr>
            <a:r>
              <a:rPr lang="fr-FR" dirty="0"/>
              <a:t>End </a:t>
            </a:r>
            <a:r>
              <a:rPr lang="fr-FR" dirty="0" err="1"/>
              <a:t>markets</a:t>
            </a:r>
            <a:r>
              <a:rPr lang="fr-FR" dirty="0"/>
              <a:t> and </a:t>
            </a:r>
            <a:r>
              <a:rPr lang="fr-FR" dirty="0" err="1"/>
              <a:t>products</a:t>
            </a:r>
            <a:r>
              <a:rPr lang="fr-FR" dirty="0"/>
              <a:t> update: Smartphone – Automotive – IoT – Cloud infrastructure </a:t>
            </a:r>
          </a:p>
          <a:p>
            <a:pPr marL="342900" lvl="4" indent="-342900">
              <a:lnSpc>
                <a:spcPct val="150000"/>
              </a:lnSpc>
              <a:buFont typeface="+mj-lt"/>
              <a:buAutoNum type="arabicPeriod"/>
            </a:pPr>
            <a:r>
              <a:rPr lang="fr-FR" dirty="0"/>
              <a:t>Outlook for FY22 – TAM scenarios</a:t>
            </a:r>
          </a:p>
          <a:p>
            <a:pPr marL="342900" lvl="4" indent="-342900">
              <a:lnSpc>
                <a:spcPct val="150000"/>
              </a:lnSpc>
              <a:buFont typeface="+mj-lt"/>
              <a:buAutoNum type="arabicPeriod"/>
            </a:pPr>
            <a:r>
              <a:rPr lang="fr-FR" dirty="0" err="1"/>
              <a:t>Execution</a:t>
            </a:r>
            <a:r>
              <a:rPr lang="fr-FR" dirty="0"/>
              <a:t> </a:t>
            </a:r>
            <a:r>
              <a:rPr lang="fr-FR" dirty="0" err="1"/>
              <a:t>targets</a:t>
            </a:r>
            <a:r>
              <a:rPr lang="fr-FR" dirty="0"/>
              <a:t>: people, </a:t>
            </a:r>
            <a:r>
              <a:rPr lang="fr-FR" dirty="0" err="1"/>
              <a:t>raw</a:t>
            </a:r>
            <a:r>
              <a:rPr lang="fr-FR" dirty="0"/>
              <a:t> </a:t>
            </a:r>
            <a:r>
              <a:rPr lang="fr-FR" dirty="0" err="1"/>
              <a:t>materials</a:t>
            </a:r>
            <a:r>
              <a:rPr lang="fr-FR" dirty="0"/>
              <a:t>, </a:t>
            </a:r>
            <a:r>
              <a:rPr lang="fr-FR" dirty="0" err="1"/>
              <a:t>equipment</a:t>
            </a:r>
            <a:endParaRPr lang="fr-FR" dirty="0"/>
          </a:p>
          <a:p>
            <a:pPr marL="342900" lvl="4" indent="-342900">
              <a:lnSpc>
                <a:spcPct val="150000"/>
              </a:lnSpc>
              <a:buFont typeface="+mj-lt"/>
              <a:buAutoNum type="arabicPeriod"/>
            </a:pPr>
            <a:r>
              <a:rPr lang="fr-FR" dirty="0"/>
              <a:t>Outlook for FY19</a:t>
            </a:r>
          </a:p>
          <a:p>
            <a:pPr marL="342900" lvl="4" indent="-342900">
              <a:lnSpc>
                <a:spcPct val="150000"/>
              </a:lnSpc>
              <a:buFont typeface="+mj-lt"/>
              <a:buAutoNum type="arabicPeriod"/>
            </a:pPr>
            <a:endParaRPr lang="fr-FR" dirty="0"/>
          </a:p>
          <a:p>
            <a:pPr lvl="4">
              <a:lnSpc>
                <a:spcPct val="150000"/>
              </a:lnSpc>
            </a:pPr>
            <a:r>
              <a:rPr lang="fr-FR" sz="1700" b="1" dirty="0">
                <a:solidFill>
                  <a:schemeClr val="tx2"/>
                </a:solidFill>
              </a:rPr>
              <a:t>Rémy Pierre, CFO</a:t>
            </a:r>
          </a:p>
          <a:p>
            <a:pPr marL="342900" lvl="4" indent="-342900">
              <a:lnSpc>
                <a:spcPct val="150000"/>
              </a:lnSpc>
              <a:buAutoNum type="arabicPeriod"/>
            </a:pPr>
            <a:r>
              <a:rPr lang="fr-FR" dirty="0"/>
              <a:t>P&amp;L </a:t>
            </a:r>
            <a:r>
              <a:rPr lang="fr-FR" dirty="0" err="1"/>
              <a:t>details</a:t>
            </a:r>
            <a:r>
              <a:rPr lang="fr-FR" dirty="0"/>
              <a:t>: revenues, </a:t>
            </a:r>
            <a:r>
              <a:rPr lang="fr-FR" dirty="0" err="1"/>
              <a:t>gross</a:t>
            </a:r>
            <a:r>
              <a:rPr lang="fr-FR" dirty="0"/>
              <a:t> profit, operating </a:t>
            </a:r>
            <a:r>
              <a:rPr lang="fr-FR" dirty="0" err="1"/>
              <a:t>expenses</a:t>
            </a:r>
            <a:r>
              <a:rPr lang="fr-FR" dirty="0"/>
              <a:t>, </a:t>
            </a:r>
            <a:r>
              <a:rPr lang="fr-FR" dirty="0" err="1"/>
              <a:t>financial</a:t>
            </a:r>
            <a:r>
              <a:rPr lang="fr-FR" dirty="0"/>
              <a:t> </a:t>
            </a:r>
            <a:r>
              <a:rPr lang="fr-FR" dirty="0" err="1"/>
              <a:t>expenses</a:t>
            </a:r>
            <a:r>
              <a:rPr lang="fr-FR" dirty="0"/>
              <a:t>, </a:t>
            </a:r>
            <a:r>
              <a:rPr lang="fr-FR" dirty="0" err="1"/>
              <a:t>exceptional</a:t>
            </a:r>
            <a:r>
              <a:rPr lang="fr-FR" dirty="0"/>
              <a:t> items (</a:t>
            </a:r>
            <a:r>
              <a:rPr lang="fr-FR" dirty="0" err="1"/>
              <a:t>solar</a:t>
            </a:r>
            <a:r>
              <a:rPr lang="fr-FR" dirty="0"/>
              <a:t>…), net </a:t>
            </a:r>
            <a:r>
              <a:rPr lang="fr-FR" dirty="0" err="1"/>
              <a:t>income</a:t>
            </a:r>
            <a:endParaRPr lang="fr-FR" dirty="0"/>
          </a:p>
          <a:p>
            <a:pPr marL="342900" lvl="4" indent="-342900">
              <a:lnSpc>
                <a:spcPct val="150000"/>
              </a:lnSpc>
              <a:buAutoNum type="arabicPeriod"/>
            </a:pPr>
            <a:r>
              <a:rPr lang="fr-FR" dirty="0"/>
              <a:t>Cash flow – </a:t>
            </a:r>
            <a:r>
              <a:rPr lang="fr-FR" dirty="0" err="1"/>
              <a:t>working</a:t>
            </a:r>
            <a:r>
              <a:rPr lang="fr-FR" dirty="0"/>
              <a:t> capital, </a:t>
            </a:r>
            <a:r>
              <a:rPr lang="fr-FR" dirty="0" err="1"/>
              <a:t>capex</a:t>
            </a:r>
            <a:r>
              <a:rPr lang="fr-FR" dirty="0"/>
              <a:t>, </a:t>
            </a:r>
            <a:r>
              <a:rPr lang="fr-FR" dirty="0" err="1"/>
              <a:t>other</a:t>
            </a:r>
            <a:r>
              <a:rPr lang="fr-FR" dirty="0"/>
              <a:t> CF items (</a:t>
            </a:r>
            <a:r>
              <a:rPr lang="fr-FR" dirty="0" err="1"/>
              <a:t>solar</a:t>
            </a:r>
            <a:r>
              <a:rPr lang="fr-FR" dirty="0"/>
              <a:t>…)</a:t>
            </a:r>
          </a:p>
          <a:p>
            <a:pPr marL="342900" lvl="4" indent="-342900">
              <a:lnSpc>
                <a:spcPct val="150000"/>
              </a:lnSpc>
              <a:buAutoNum type="arabicPeriod"/>
            </a:pPr>
            <a:r>
              <a:rPr lang="fr-FR" dirty="0"/>
              <a:t>Balance </a:t>
            </a:r>
            <a:r>
              <a:rPr lang="fr-FR" dirty="0" err="1"/>
              <a:t>sheet</a:t>
            </a:r>
            <a:r>
              <a:rPr lang="fr-FR" dirty="0"/>
              <a:t> – cash, </a:t>
            </a:r>
            <a:r>
              <a:rPr lang="fr-FR" dirty="0" err="1"/>
              <a:t>debt</a:t>
            </a:r>
            <a:r>
              <a:rPr lang="fr-FR" dirty="0"/>
              <a:t>, </a:t>
            </a:r>
            <a:r>
              <a:rPr lang="fr-FR" dirty="0" err="1"/>
              <a:t>solar</a:t>
            </a:r>
            <a:r>
              <a:rPr lang="fr-FR" dirty="0"/>
              <a:t> </a:t>
            </a:r>
            <a:r>
              <a:rPr lang="fr-FR" dirty="0" err="1"/>
              <a:t>assets</a:t>
            </a:r>
            <a:r>
              <a:rPr lang="fr-FR" dirty="0"/>
              <a:t> &amp; </a:t>
            </a:r>
            <a:r>
              <a:rPr lang="fr-FR" dirty="0" err="1"/>
              <a:t>liabilities</a:t>
            </a:r>
            <a:endParaRPr lang="fr-FR" dirty="0"/>
          </a:p>
          <a:p>
            <a:pPr marL="342900" lvl="4" indent="-342900">
              <a:lnSpc>
                <a:spcPct val="150000"/>
              </a:lnSpc>
              <a:buAutoNum type="arabicPeriod"/>
            </a:pPr>
            <a:r>
              <a:rPr lang="fr-FR" dirty="0"/>
              <a:t>Outlook for FY19 – revenues, EBITDA, </a:t>
            </a:r>
            <a:r>
              <a:rPr lang="fr-FR" dirty="0" err="1"/>
              <a:t>tax</a:t>
            </a:r>
            <a:r>
              <a:rPr lang="fr-FR" dirty="0"/>
              <a:t> rate, </a:t>
            </a:r>
            <a:r>
              <a:rPr lang="fr-FR" dirty="0" err="1"/>
              <a:t>capex</a:t>
            </a:r>
            <a:r>
              <a:rPr lang="fr-FR" dirty="0"/>
              <a:t> breakdown, Singapore (</a:t>
            </a:r>
            <a:r>
              <a:rPr lang="fr-FR" dirty="0" err="1"/>
              <a:t>opex</a:t>
            </a:r>
            <a:r>
              <a:rPr lang="fr-FR" dirty="0"/>
              <a:t>/</a:t>
            </a:r>
            <a:r>
              <a:rPr lang="fr-FR" dirty="0" err="1"/>
              <a:t>capex</a:t>
            </a:r>
            <a:r>
              <a:rPr lang="fr-FR" dirty="0"/>
              <a:t>), EUR/USD</a:t>
            </a:r>
          </a:p>
          <a:p>
            <a:pPr lvl="4">
              <a:lnSpc>
                <a:spcPct val="150000"/>
              </a:lnSpc>
            </a:pPr>
            <a:endParaRPr lang="fr-FR" dirty="0"/>
          </a:p>
          <a:p>
            <a:pPr lvl="4">
              <a:lnSpc>
                <a:spcPct val="150000"/>
              </a:lnSpc>
            </a:pPr>
            <a:r>
              <a:rPr lang="fr-FR" sz="1700" b="1" dirty="0">
                <a:solidFill>
                  <a:schemeClr val="tx2"/>
                </a:solidFill>
              </a:rPr>
              <a:t>Conclusion (Paul </a:t>
            </a:r>
            <a:r>
              <a:rPr lang="fr-FR" sz="1700" b="1" dirty="0" err="1">
                <a:solidFill>
                  <a:schemeClr val="tx2"/>
                </a:solidFill>
              </a:rPr>
              <a:t>Boudre</a:t>
            </a:r>
            <a:r>
              <a:rPr lang="fr-FR" sz="1700" b="1" dirty="0">
                <a:solidFill>
                  <a:schemeClr val="tx2"/>
                </a:solidFill>
              </a:rPr>
              <a:t>, CEO)</a:t>
            </a:r>
          </a:p>
          <a:p>
            <a:pPr lvl="4">
              <a:lnSpc>
                <a:spcPct val="150000"/>
              </a:lnSpc>
            </a:pPr>
            <a:endParaRPr lang="fr-FR" dirty="0"/>
          </a:p>
          <a:p>
            <a:pPr lvl="4">
              <a:lnSpc>
                <a:spcPct val="150000"/>
              </a:lnSpc>
            </a:pPr>
            <a:r>
              <a:rPr lang="fr-FR" sz="1700" b="1" dirty="0">
                <a:solidFill>
                  <a:schemeClr val="tx2"/>
                </a:solidFill>
              </a:rPr>
              <a:t>Q&amp;A</a:t>
            </a:r>
            <a:endParaRPr lang="en-US" sz="1700" b="1"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E948D06A-BAAF-AC4A-A572-6D1D6D361E00}" type="slidenum">
              <a:rPr lang="fr-FR" smtClean="0"/>
              <a:pPr/>
              <a:t>29</a:t>
            </a:fld>
            <a:endParaRPr lang="fr-FR"/>
          </a:p>
        </p:txBody>
      </p:sp>
    </p:spTree>
    <p:extLst>
      <p:ext uri="{BB962C8B-B14F-4D97-AF65-F5344CB8AC3E}">
        <p14:creationId xmlns:p14="http://schemas.microsoft.com/office/powerpoint/2010/main" val="880829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fr-FR" sz="1800" b="1" dirty="0">
                <a:solidFill>
                  <a:schemeClr val="tx2"/>
                </a:solidFill>
              </a:rPr>
              <a:t>Paul </a:t>
            </a:r>
            <a:r>
              <a:rPr lang="fr-FR" sz="1800" b="1" dirty="0" err="1">
                <a:solidFill>
                  <a:schemeClr val="tx2"/>
                </a:solidFill>
              </a:rPr>
              <a:t>Boudre</a:t>
            </a:r>
            <a:r>
              <a:rPr lang="fr-FR" sz="1800" b="1" dirty="0">
                <a:solidFill>
                  <a:schemeClr val="tx2"/>
                </a:solidFill>
              </a:rPr>
              <a:t>, CEO</a:t>
            </a:r>
          </a:p>
          <a:p>
            <a:pPr lvl="4">
              <a:lnSpc>
                <a:spcPct val="150000"/>
              </a:lnSpc>
            </a:pPr>
            <a:r>
              <a:rPr lang="fr-FR" b="1" dirty="0"/>
              <a:t>Intro – </a:t>
            </a:r>
            <a:r>
              <a:rPr lang="fr-FR" b="1" dirty="0" err="1"/>
              <a:t>Materials</a:t>
            </a:r>
            <a:r>
              <a:rPr lang="fr-FR" b="1" dirty="0"/>
              <a:t> at the </a:t>
            </a:r>
            <a:r>
              <a:rPr lang="fr-FR" b="1" dirty="0" err="1"/>
              <a:t>heart</a:t>
            </a:r>
            <a:r>
              <a:rPr lang="fr-FR" b="1" dirty="0"/>
              <a:t> of </a:t>
            </a:r>
            <a:r>
              <a:rPr lang="fr-FR" b="1" dirty="0" err="1"/>
              <a:t>several</a:t>
            </a:r>
            <a:r>
              <a:rPr lang="fr-FR" b="1" dirty="0"/>
              <a:t> </a:t>
            </a:r>
            <a:r>
              <a:rPr lang="fr-FR" b="1" dirty="0" err="1"/>
              <a:t>powerful</a:t>
            </a:r>
            <a:r>
              <a:rPr lang="fr-FR" b="1" dirty="0"/>
              <a:t> (life-</a:t>
            </a:r>
            <a:r>
              <a:rPr lang="fr-FR" b="1" dirty="0" err="1"/>
              <a:t>changing</a:t>
            </a:r>
            <a:r>
              <a:rPr lang="fr-FR" b="1" dirty="0"/>
              <a:t>) innovation trends</a:t>
            </a:r>
          </a:p>
          <a:p>
            <a:pPr marL="342900" lvl="4" indent="-342900">
              <a:lnSpc>
                <a:spcPct val="150000"/>
              </a:lnSpc>
              <a:buFont typeface="+mj-lt"/>
              <a:buAutoNum type="arabicPeriod"/>
            </a:pPr>
            <a:r>
              <a:rPr lang="fr-FR" dirty="0"/>
              <a:t>FY18 key figures: revenues, EBITDA, net </a:t>
            </a:r>
            <a:r>
              <a:rPr lang="fr-FR" dirty="0" err="1"/>
              <a:t>income</a:t>
            </a:r>
            <a:r>
              <a:rPr lang="fr-FR" dirty="0"/>
              <a:t>, cash</a:t>
            </a:r>
          </a:p>
          <a:p>
            <a:pPr marL="342900" lvl="4" indent="-342900">
              <a:lnSpc>
                <a:spcPct val="150000"/>
              </a:lnSpc>
              <a:buFont typeface="+mj-lt"/>
              <a:buAutoNum type="arabicPeriod"/>
            </a:pPr>
            <a:r>
              <a:rPr lang="fr-FR" dirty="0"/>
              <a:t>End </a:t>
            </a:r>
            <a:r>
              <a:rPr lang="fr-FR" dirty="0" err="1"/>
              <a:t>markets</a:t>
            </a:r>
            <a:r>
              <a:rPr lang="fr-FR" dirty="0"/>
              <a:t> and </a:t>
            </a:r>
            <a:r>
              <a:rPr lang="fr-FR" dirty="0" err="1"/>
              <a:t>products</a:t>
            </a:r>
            <a:r>
              <a:rPr lang="fr-FR" dirty="0"/>
              <a:t> update: Smartphone – Automotive – IoT – Cloud infrastructure </a:t>
            </a:r>
          </a:p>
          <a:p>
            <a:pPr marL="342900" lvl="4" indent="-342900">
              <a:lnSpc>
                <a:spcPct val="150000"/>
              </a:lnSpc>
              <a:buFont typeface="+mj-lt"/>
              <a:buAutoNum type="arabicPeriod"/>
            </a:pPr>
            <a:r>
              <a:rPr lang="fr-FR" dirty="0"/>
              <a:t>Outlook for FY22 – TAM scenarios</a:t>
            </a:r>
          </a:p>
          <a:p>
            <a:pPr marL="342900" lvl="4" indent="-342900">
              <a:lnSpc>
                <a:spcPct val="150000"/>
              </a:lnSpc>
              <a:buFont typeface="+mj-lt"/>
              <a:buAutoNum type="arabicPeriod"/>
            </a:pPr>
            <a:r>
              <a:rPr lang="fr-FR" dirty="0" err="1"/>
              <a:t>Execution</a:t>
            </a:r>
            <a:r>
              <a:rPr lang="fr-FR" dirty="0"/>
              <a:t> </a:t>
            </a:r>
            <a:r>
              <a:rPr lang="fr-FR" dirty="0" err="1"/>
              <a:t>targets</a:t>
            </a:r>
            <a:r>
              <a:rPr lang="fr-FR" dirty="0"/>
              <a:t>: people, </a:t>
            </a:r>
            <a:r>
              <a:rPr lang="fr-FR" dirty="0" err="1"/>
              <a:t>raw</a:t>
            </a:r>
            <a:r>
              <a:rPr lang="fr-FR" dirty="0"/>
              <a:t> </a:t>
            </a:r>
            <a:r>
              <a:rPr lang="fr-FR" dirty="0" err="1"/>
              <a:t>materials</a:t>
            </a:r>
            <a:r>
              <a:rPr lang="fr-FR" dirty="0"/>
              <a:t>, </a:t>
            </a:r>
            <a:r>
              <a:rPr lang="fr-FR" dirty="0" err="1"/>
              <a:t>equipment</a:t>
            </a:r>
            <a:endParaRPr lang="fr-FR" dirty="0"/>
          </a:p>
          <a:p>
            <a:pPr marL="342900" lvl="4" indent="-342900">
              <a:lnSpc>
                <a:spcPct val="150000"/>
              </a:lnSpc>
              <a:buFont typeface="+mj-lt"/>
              <a:buAutoNum type="arabicPeriod"/>
            </a:pPr>
            <a:r>
              <a:rPr lang="fr-FR" dirty="0"/>
              <a:t>Outlook for FY19</a:t>
            </a:r>
          </a:p>
          <a:p>
            <a:pPr marL="342900" lvl="4" indent="-342900">
              <a:lnSpc>
                <a:spcPct val="150000"/>
              </a:lnSpc>
              <a:buFont typeface="+mj-lt"/>
              <a:buAutoNum type="arabicPeriod"/>
            </a:pPr>
            <a:endParaRPr lang="fr-FR" dirty="0"/>
          </a:p>
          <a:p>
            <a:pPr lvl="4">
              <a:lnSpc>
                <a:spcPct val="150000"/>
              </a:lnSpc>
            </a:pPr>
            <a:r>
              <a:rPr lang="fr-FR" sz="1700" b="1" dirty="0">
                <a:solidFill>
                  <a:schemeClr val="tx2"/>
                </a:solidFill>
              </a:rPr>
              <a:t>Rémy Pierre, CFO</a:t>
            </a:r>
          </a:p>
          <a:p>
            <a:pPr marL="342900" lvl="4" indent="-342900">
              <a:lnSpc>
                <a:spcPct val="150000"/>
              </a:lnSpc>
              <a:buAutoNum type="arabicPeriod"/>
            </a:pPr>
            <a:r>
              <a:rPr lang="fr-FR" dirty="0"/>
              <a:t>P&amp;L </a:t>
            </a:r>
            <a:r>
              <a:rPr lang="fr-FR" dirty="0" err="1"/>
              <a:t>details</a:t>
            </a:r>
            <a:r>
              <a:rPr lang="fr-FR" dirty="0"/>
              <a:t>: revenues, </a:t>
            </a:r>
            <a:r>
              <a:rPr lang="fr-FR" dirty="0" err="1"/>
              <a:t>gross</a:t>
            </a:r>
            <a:r>
              <a:rPr lang="fr-FR" dirty="0"/>
              <a:t> profit, operating </a:t>
            </a:r>
            <a:r>
              <a:rPr lang="fr-FR" dirty="0" err="1"/>
              <a:t>expenses</a:t>
            </a:r>
            <a:r>
              <a:rPr lang="fr-FR" dirty="0"/>
              <a:t>, </a:t>
            </a:r>
            <a:r>
              <a:rPr lang="fr-FR" dirty="0" err="1"/>
              <a:t>financial</a:t>
            </a:r>
            <a:r>
              <a:rPr lang="fr-FR" dirty="0"/>
              <a:t> </a:t>
            </a:r>
            <a:r>
              <a:rPr lang="fr-FR" dirty="0" err="1"/>
              <a:t>expenses</a:t>
            </a:r>
            <a:r>
              <a:rPr lang="fr-FR" dirty="0"/>
              <a:t>, </a:t>
            </a:r>
            <a:r>
              <a:rPr lang="fr-FR" dirty="0" err="1"/>
              <a:t>exceptional</a:t>
            </a:r>
            <a:r>
              <a:rPr lang="fr-FR" dirty="0"/>
              <a:t> items (</a:t>
            </a:r>
            <a:r>
              <a:rPr lang="fr-FR" dirty="0" err="1"/>
              <a:t>solar</a:t>
            </a:r>
            <a:r>
              <a:rPr lang="fr-FR" dirty="0"/>
              <a:t>…), net </a:t>
            </a:r>
            <a:r>
              <a:rPr lang="fr-FR" dirty="0" err="1"/>
              <a:t>income</a:t>
            </a:r>
            <a:endParaRPr lang="fr-FR" dirty="0"/>
          </a:p>
          <a:p>
            <a:pPr marL="342900" lvl="4" indent="-342900">
              <a:lnSpc>
                <a:spcPct val="150000"/>
              </a:lnSpc>
              <a:buAutoNum type="arabicPeriod"/>
            </a:pPr>
            <a:r>
              <a:rPr lang="fr-FR" dirty="0"/>
              <a:t>Cash flow – </a:t>
            </a:r>
            <a:r>
              <a:rPr lang="fr-FR" dirty="0" err="1"/>
              <a:t>working</a:t>
            </a:r>
            <a:r>
              <a:rPr lang="fr-FR" dirty="0"/>
              <a:t> capital, </a:t>
            </a:r>
            <a:r>
              <a:rPr lang="fr-FR" dirty="0" err="1"/>
              <a:t>capex</a:t>
            </a:r>
            <a:r>
              <a:rPr lang="fr-FR" dirty="0"/>
              <a:t>, </a:t>
            </a:r>
            <a:r>
              <a:rPr lang="fr-FR" dirty="0" err="1"/>
              <a:t>other</a:t>
            </a:r>
            <a:r>
              <a:rPr lang="fr-FR" dirty="0"/>
              <a:t> CF items (</a:t>
            </a:r>
            <a:r>
              <a:rPr lang="fr-FR" dirty="0" err="1"/>
              <a:t>solar</a:t>
            </a:r>
            <a:r>
              <a:rPr lang="fr-FR" dirty="0"/>
              <a:t>…)</a:t>
            </a:r>
          </a:p>
          <a:p>
            <a:pPr marL="342900" lvl="4" indent="-342900">
              <a:lnSpc>
                <a:spcPct val="150000"/>
              </a:lnSpc>
              <a:buAutoNum type="arabicPeriod"/>
            </a:pPr>
            <a:r>
              <a:rPr lang="fr-FR" dirty="0"/>
              <a:t>Balance </a:t>
            </a:r>
            <a:r>
              <a:rPr lang="fr-FR" dirty="0" err="1"/>
              <a:t>sheet</a:t>
            </a:r>
            <a:r>
              <a:rPr lang="fr-FR" dirty="0"/>
              <a:t> – cash, </a:t>
            </a:r>
            <a:r>
              <a:rPr lang="fr-FR" dirty="0" err="1"/>
              <a:t>debt</a:t>
            </a:r>
            <a:r>
              <a:rPr lang="fr-FR" dirty="0"/>
              <a:t>, </a:t>
            </a:r>
            <a:r>
              <a:rPr lang="fr-FR" dirty="0" err="1"/>
              <a:t>solar</a:t>
            </a:r>
            <a:r>
              <a:rPr lang="fr-FR" dirty="0"/>
              <a:t> </a:t>
            </a:r>
            <a:r>
              <a:rPr lang="fr-FR" dirty="0" err="1"/>
              <a:t>assets</a:t>
            </a:r>
            <a:r>
              <a:rPr lang="fr-FR" dirty="0"/>
              <a:t> &amp; </a:t>
            </a:r>
            <a:r>
              <a:rPr lang="fr-FR" dirty="0" err="1"/>
              <a:t>liabilities</a:t>
            </a:r>
            <a:endParaRPr lang="fr-FR" dirty="0"/>
          </a:p>
          <a:p>
            <a:pPr marL="342900" lvl="4" indent="-342900">
              <a:lnSpc>
                <a:spcPct val="150000"/>
              </a:lnSpc>
              <a:buAutoNum type="arabicPeriod"/>
            </a:pPr>
            <a:r>
              <a:rPr lang="fr-FR" dirty="0"/>
              <a:t>Outlook for FY19 – revenues, EBITDA, </a:t>
            </a:r>
            <a:r>
              <a:rPr lang="fr-FR" dirty="0" err="1"/>
              <a:t>tax</a:t>
            </a:r>
            <a:r>
              <a:rPr lang="fr-FR" dirty="0"/>
              <a:t> rate, </a:t>
            </a:r>
            <a:r>
              <a:rPr lang="fr-FR" dirty="0" err="1"/>
              <a:t>capex</a:t>
            </a:r>
            <a:r>
              <a:rPr lang="fr-FR" dirty="0"/>
              <a:t> breakdown, Singapore (</a:t>
            </a:r>
            <a:r>
              <a:rPr lang="fr-FR" dirty="0" err="1"/>
              <a:t>opex</a:t>
            </a:r>
            <a:r>
              <a:rPr lang="fr-FR" dirty="0"/>
              <a:t>/</a:t>
            </a:r>
            <a:r>
              <a:rPr lang="fr-FR" dirty="0" err="1"/>
              <a:t>capex</a:t>
            </a:r>
            <a:r>
              <a:rPr lang="fr-FR" dirty="0"/>
              <a:t>), EUR/USD</a:t>
            </a:r>
          </a:p>
          <a:p>
            <a:pPr lvl="4">
              <a:lnSpc>
                <a:spcPct val="150000"/>
              </a:lnSpc>
            </a:pPr>
            <a:endParaRPr lang="fr-FR" dirty="0"/>
          </a:p>
          <a:p>
            <a:pPr lvl="4">
              <a:lnSpc>
                <a:spcPct val="150000"/>
              </a:lnSpc>
            </a:pPr>
            <a:r>
              <a:rPr lang="fr-FR" sz="1700" b="1" dirty="0">
                <a:solidFill>
                  <a:schemeClr val="tx2"/>
                </a:solidFill>
              </a:rPr>
              <a:t>Conclusion (Paul </a:t>
            </a:r>
            <a:r>
              <a:rPr lang="fr-FR" sz="1700" b="1" dirty="0" err="1">
                <a:solidFill>
                  <a:schemeClr val="tx2"/>
                </a:solidFill>
              </a:rPr>
              <a:t>Boudre</a:t>
            </a:r>
            <a:r>
              <a:rPr lang="fr-FR" sz="1700" b="1" dirty="0">
                <a:solidFill>
                  <a:schemeClr val="tx2"/>
                </a:solidFill>
              </a:rPr>
              <a:t>, CEO)</a:t>
            </a:r>
          </a:p>
          <a:p>
            <a:pPr lvl="4">
              <a:lnSpc>
                <a:spcPct val="150000"/>
              </a:lnSpc>
            </a:pPr>
            <a:endParaRPr lang="fr-FR" dirty="0"/>
          </a:p>
          <a:p>
            <a:pPr lvl="4">
              <a:lnSpc>
                <a:spcPct val="150000"/>
              </a:lnSpc>
            </a:pPr>
            <a:r>
              <a:rPr lang="fr-FR" sz="1700" b="1" dirty="0">
                <a:solidFill>
                  <a:schemeClr val="tx2"/>
                </a:solidFill>
              </a:rPr>
              <a:t>Q&amp;A</a:t>
            </a:r>
            <a:endParaRPr lang="en-US" sz="1700" b="1"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E948D06A-BAAF-AC4A-A572-6D1D6D361E00}" type="slidenum">
              <a:rPr lang="fr-FR" smtClean="0"/>
              <a:pPr/>
              <a:t>31</a:t>
            </a:fld>
            <a:endParaRPr lang="fr-FR"/>
          </a:p>
        </p:txBody>
      </p:sp>
    </p:spTree>
    <p:extLst>
      <p:ext uri="{BB962C8B-B14F-4D97-AF65-F5344CB8AC3E}">
        <p14:creationId xmlns:p14="http://schemas.microsoft.com/office/powerpoint/2010/main" val="146400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fr-FR" sz="1800" b="1" dirty="0">
                <a:solidFill>
                  <a:schemeClr val="tx2"/>
                </a:solidFill>
              </a:rPr>
              <a:t>Paul </a:t>
            </a:r>
            <a:r>
              <a:rPr lang="fr-FR" sz="1800" b="1" dirty="0" err="1">
                <a:solidFill>
                  <a:schemeClr val="tx2"/>
                </a:solidFill>
              </a:rPr>
              <a:t>Boudre</a:t>
            </a:r>
            <a:r>
              <a:rPr lang="fr-FR" sz="1800" b="1" dirty="0">
                <a:solidFill>
                  <a:schemeClr val="tx2"/>
                </a:solidFill>
              </a:rPr>
              <a:t>, CEO</a:t>
            </a:r>
          </a:p>
          <a:p>
            <a:pPr lvl="4">
              <a:lnSpc>
                <a:spcPct val="150000"/>
              </a:lnSpc>
            </a:pPr>
            <a:r>
              <a:rPr lang="fr-FR" b="1" dirty="0"/>
              <a:t>Intro – </a:t>
            </a:r>
            <a:r>
              <a:rPr lang="fr-FR" b="1" dirty="0" err="1"/>
              <a:t>Materials</a:t>
            </a:r>
            <a:r>
              <a:rPr lang="fr-FR" b="1" dirty="0"/>
              <a:t> at the </a:t>
            </a:r>
            <a:r>
              <a:rPr lang="fr-FR" b="1" dirty="0" err="1"/>
              <a:t>heart</a:t>
            </a:r>
            <a:r>
              <a:rPr lang="fr-FR" b="1" dirty="0"/>
              <a:t> of </a:t>
            </a:r>
            <a:r>
              <a:rPr lang="fr-FR" b="1" dirty="0" err="1"/>
              <a:t>several</a:t>
            </a:r>
            <a:r>
              <a:rPr lang="fr-FR" b="1" dirty="0"/>
              <a:t> </a:t>
            </a:r>
            <a:r>
              <a:rPr lang="fr-FR" b="1" dirty="0" err="1"/>
              <a:t>powerful</a:t>
            </a:r>
            <a:r>
              <a:rPr lang="fr-FR" b="1" dirty="0"/>
              <a:t> (life-</a:t>
            </a:r>
            <a:r>
              <a:rPr lang="fr-FR" b="1" dirty="0" err="1"/>
              <a:t>changing</a:t>
            </a:r>
            <a:r>
              <a:rPr lang="fr-FR" b="1" dirty="0"/>
              <a:t>) innovation trends</a:t>
            </a:r>
          </a:p>
          <a:p>
            <a:pPr marL="342900" lvl="4" indent="-342900">
              <a:lnSpc>
                <a:spcPct val="150000"/>
              </a:lnSpc>
              <a:buFont typeface="+mj-lt"/>
              <a:buAutoNum type="arabicPeriod"/>
            </a:pPr>
            <a:r>
              <a:rPr lang="fr-FR" dirty="0"/>
              <a:t>FY18 key figures: revenues, EBITDA, net </a:t>
            </a:r>
            <a:r>
              <a:rPr lang="fr-FR" dirty="0" err="1"/>
              <a:t>income</a:t>
            </a:r>
            <a:r>
              <a:rPr lang="fr-FR" dirty="0"/>
              <a:t>, cash</a:t>
            </a:r>
          </a:p>
          <a:p>
            <a:pPr marL="342900" lvl="4" indent="-342900">
              <a:lnSpc>
                <a:spcPct val="150000"/>
              </a:lnSpc>
              <a:buFont typeface="+mj-lt"/>
              <a:buAutoNum type="arabicPeriod"/>
            </a:pPr>
            <a:r>
              <a:rPr lang="fr-FR" dirty="0"/>
              <a:t>End </a:t>
            </a:r>
            <a:r>
              <a:rPr lang="fr-FR" dirty="0" err="1"/>
              <a:t>markets</a:t>
            </a:r>
            <a:r>
              <a:rPr lang="fr-FR" dirty="0"/>
              <a:t> and </a:t>
            </a:r>
            <a:r>
              <a:rPr lang="fr-FR" dirty="0" err="1"/>
              <a:t>products</a:t>
            </a:r>
            <a:r>
              <a:rPr lang="fr-FR" dirty="0"/>
              <a:t> update: Smartphone – Automotive – IoT – Cloud infrastructure </a:t>
            </a:r>
          </a:p>
          <a:p>
            <a:pPr marL="342900" lvl="4" indent="-342900">
              <a:lnSpc>
                <a:spcPct val="150000"/>
              </a:lnSpc>
              <a:buFont typeface="+mj-lt"/>
              <a:buAutoNum type="arabicPeriod"/>
            </a:pPr>
            <a:r>
              <a:rPr lang="fr-FR" dirty="0"/>
              <a:t>Outlook for FY22 – TAM scenarios</a:t>
            </a:r>
          </a:p>
          <a:p>
            <a:pPr marL="342900" lvl="4" indent="-342900">
              <a:lnSpc>
                <a:spcPct val="150000"/>
              </a:lnSpc>
              <a:buFont typeface="+mj-lt"/>
              <a:buAutoNum type="arabicPeriod"/>
            </a:pPr>
            <a:r>
              <a:rPr lang="fr-FR" dirty="0" err="1"/>
              <a:t>Execution</a:t>
            </a:r>
            <a:r>
              <a:rPr lang="fr-FR" dirty="0"/>
              <a:t> </a:t>
            </a:r>
            <a:r>
              <a:rPr lang="fr-FR" dirty="0" err="1"/>
              <a:t>targets</a:t>
            </a:r>
            <a:r>
              <a:rPr lang="fr-FR" dirty="0"/>
              <a:t>: people, </a:t>
            </a:r>
            <a:r>
              <a:rPr lang="fr-FR" dirty="0" err="1"/>
              <a:t>raw</a:t>
            </a:r>
            <a:r>
              <a:rPr lang="fr-FR" dirty="0"/>
              <a:t> </a:t>
            </a:r>
            <a:r>
              <a:rPr lang="fr-FR" dirty="0" err="1"/>
              <a:t>materials</a:t>
            </a:r>
            <a:r>
              <a:rPr lang="fr-FR" dirty="0"/>
              <a:t>, </a:t>
            </a:r>
            <a:r>
              <a:rPr lang="fr-FR" dirty="0" err="1"/>
              <a:t>equipment</a:t>
            </a:r>
            <a:endParaRPr lang="fr-FR" dirty="0"/>
          </a:p>
          <a:p>
            <a:pPr marL="342900" lvl="4" indent="-342900">
              <a:lnSpc>
                <a:spcPct val="150000"/>
              </a:lnSpc>
              <a:buFont typeface="+mj-lt"/>
              <a:buAutoNum type="arabicPeriod"/>
            </a:pPr>
            <a:r>
              <a:rPr lang="fr-FR" dirty="0"/>
              <a:t>Outlook for FY19</a:t>
            </a:r>
          </a:p>
          <a:p>
            <a:pPr marL="342900" lvl="4" indent="-342900">
              <a:lnSpc>
                <a:spcPct val="150000"/>
              </a:lnSpc>
              <a:buFont typeface="+mj-lt"/>
              <a:buAutoNum type="arabicPeriod"/>
            </a:pPr>
            <a:endParaRPr lang="fr-FR" dirty="0"/>
          </a:p>
          <a:p>
            <a:pPr lvl="4">
              <a:lnSpc>
                <a:spcPct val="150000"/>
              </a:lnSpc>
            </a:pPr>
            <a:r>
              <a:rPr lang="fr-FR" sz="1700" b="1" dirty="0">
                <a:solidFill>
                  <a:schemeClr val="tx2"/>
                </a:solidFill>
              </a:rPr>
              <a:t>Rémy Pierre, CFO</a:t>
            </a:r>
          </a:p>
          <a:p>
            <a:pPr marL="342900" lvl="4" indent="-342900">
              <a:lnSpc>
                <a:spcPct val="150000"/>
              </a:lnSpc>
              <a:buAutoNum type="arabicPeriod"/>
            </a:pPr>
            <a:r>
              <a:rPr lang="fr-FR" dirty="0"/>
              <a:t>P&amp;L </a:t>
            </a:r>
            <a:r>
              <a:rPr lang="fr-FR" dirty="0" err="1"/>
              <a:t>details</a:t>
            </a:r>
            <a:r>
              <a:rPr lang="fr-FR" dirty="0"/>
              <a:t>: revenues, </a:t>
            </a:r>
            <a:r>
              <a:rPr lang="fr-FR" dirty="0" err="1"/>
              <a:t>gross</a:t>
            </a:r>
            <a:r>
              <a:rPr lang="fr-FR" dirty="0"/>
              <a:t> profit, operating </a:t>
            </a:r>
            <a:r>
              <a:rPr lang="fr-FR" dirty="0" err="1"/>
              <a:t>expenses</a:t>
            </a:r>
            <a:r>
              <a:rPr lang="fr-FR" dirty="0"/>
              <a:t>, </a:t>
            </a:r>
            <a:r>
              <a:rPr lang="fr-FR" dirty="0" err="1"/>
              <a:t>financial</a:t>
            </a:r>
            <a:r>
              <a:rPr lang="fr-FR" dirty="0"/>
              <a:t> </a:t>
            </a:r>
            <a:r>
              <a:rPr lang="fr-FR" dirty="0" err="1"/>
              <a:t>expenses</a:t>
            </a:r>
            <a:r>
              <a:rPr lang="fr-FR" dirty="0"/>
              <a:t>, </a:t>
            </a:r>
            <a:r>
              <a:rPr lang="fr-FR" dirty="0" err="1"/>
              <a:t>exceptional</a:t>
            </a:r>
            <a:r>
              <a:rPr lang="fr-FR" dirty="0"/>
              <a:t> items (</a:t>
            </a:r>
            <a:r>
              <a:rPr lang="fr-FR" dirty="0" err="1"/>
              <a:t>solar</a:t>
            </a:r>
            <a:r>
              <a:rPr lang="fr-FR" dirty="0"/>
              <a:t>…), net </a:t>
            </a:r>
            <a:r>
              <a:rPr lang="fr-FR" dirty="0" err="1"/>
              <a:t>income</a:t>
            </a:r>
            <a:endParaRPr lang="fr-FR" dirty="0"/>
          </a:p>
          <a:p>
            <a:pPr marL="342900" lvl="4" indent="-342900">
              <a:lnSpc>
                <a:spcPct val="150000"/>
              </a:lnSpc>
              <a:buAutoNum type="arabicPeriod"/>
            </a:pPr>
            <a:r>
              <a:rPr lang="fr-FR" dirty="0"/>
              <a:t>Cash flow – </a:t>
            </a:r>
            <a:r>
              <a:rPr lang="fr-FR" dirty="0" err="1"/>
              <a:t>working</a:t>
            </a:r>
            <a:r>
              <a:rPr lang="fr-FR" dirty="0"/>
              <a:t> capital, </a:t>
            </a:r>
            <a:r>
              <a:rPr lang="fr-FR" dirty="0" err="1"/>
              <a:t>capex</a:t>
            </a:r>
            <a:r>
              <a:rPr lang="fr-FR" dirty="0"/>
              <a:t>, </a:t>
            </a:r>
            <a:r>
              <a:rPr lang="fr-FR" dirty="0" err="1"/>
              <a:t>other</a:t>
            </a:r>
            <a:r>
              <a:rPr lang="fr-FR" dirty="0"/>
              <a:t> CF items (</a:t>
            </a:r>
            <a:r>
              <a:rPr lang="fr-FR" dirty="0" err="1"/>
              <a:t>solar</a:t>
            </a:r>
            <a:r>
              <a:rPr lang="fr-FR" dirty="0"/>
              <a:t>…)</a:t>
            </a:r>
          </a:p>
          <a:p>
            <a:pPr marL="342900" lvl="4" indent="-342900">
              <a:lnSpc>
                <a:spcPct val="150000"/>
              </a:lnSpc>
              <a:buAutoNum type="arabicPeriod"/>
            </a:pPr>
            <a:r>
              <a:rPr lang="fr-FR" dirty="0"/>
              <a:t>Balance </a:t>
            </a:r>
            <a:r>
              <a:rPr lang="fr-FR" dirty="0" err="1"/>
              <a:t>sheet</a:t>
            </a:r>
            <a:r>
              <a:rPr lang="fr-FR" dirty="0"/>
              <a:t> – cash, </a:t>
            </a:r>
            <a:r>
              <a:rPr lang="fr-FR" dirty="0" err="1"/>
              <a:t>debt</a:t>
            </a:r>
            <a:r>
              <a:rPr lang="fr-FR" dirty="0"/>
              <a:t>, </a:t>
            </a:r>
            <a:r>
              <a:rPr lang="fr-FR" dirty="0" err="1"/>
              <a:t>solar</a:t>
            </a:r>
            <a:r>
              <a:rPr lang="fr-FR" dirty="0"/>
              <a:t> </a:t>
            </a:r>
            <a:r>
              <a:rPr lang="fr-FR" dirty="0" err="1"/>
              <a:t>assets</a:t>
            </a:r>
            <a:r>
              <a:rPr lang="fr-FR" dirty="0"/>
              <a:t> &amp; </a:t>
            </a:r>
            <a:r>
              <a:rPr lang="fr-FR" dirty="0" err="1"/>
              <a:t>liabilities</a:t>
            </a:r>
            <a:endParaRPr lang="fr-FR" dirty="0"/>
          </a:p>
          <a:p>
            <a:pPr marL="342900" lvl="4" indent="-342900">
              <a:lnSpc>
                <a:spcPct val="150000"/>
              </a:lnSpc>
              <a:buAutoNum type="arabicPeriod"/>
            </a:pPr>
            <a:r>
              <a:rPr lang="fr-FR" dirty="0"/>
              <a:t>Outlook for FY19 – revenues, EBITDA, </a:t>
            </a:r>
            <a:r>
              <a:rPr lang="fr-FR" dirty="0" err="1"/>
              <a:t>tax</a:t>
            </a:r>
            <a:r>
              <a:rPr lang="fr-FR" dirty="0"/>
              <a:t> rate, </a:t>
            </a:r>
            <a:r>
              <a:rPr lang="fr-FR" dirty="0" err="1"/>
              <a:t>capex</a:t>
            </a:r>
            <a:r>
              <a:rPr lang="fr-FR" dirty="0"/>
              <a:t> breakdown, Singapore (</a:t>
            </a:r>
            <a:r>
              <a:rPr lang="fr-FR" dirty="0" err="1"/>
              <a:t>opex</a:t>
            </a:r>
            <a:r>
              <a:rPr lang="fr-FR" dirty="0"/>
              <a:t>/</a:t>
            </a:r>
            <a:r>
              <a:rPr lang="fr-FR" dirty="0" err="1"/>
              <a:t>capex</a:t>
            </a:r>
            <a:r>
              <a:rPr lang="fr-FR" dirty="0"/>
              <a:t>), EUR/USD</a:t>
            </a:r>
          </a:p>
          <a:p>
            <a:pPr lvl="4">
              <a:lnSpc>
                <a:spcPct val="150000"/>
              </a:lnSpc>
            </a:pPr>
            <a:endParaRPr lang="fr-FR" dirty="0"/>
          </a:p>
          <a:p>
            <a:pPr lvl="4">
              <a:lnSpc>
                <a:spcPct val="150000"/>
              </a:lnSpc>
            </a:pPr>
            <a:r>
              <a:rPr lang="fr-FR" sz="1700" b="1" dirty="0">
                <a:solidFill>
                  <a:schemeClr val="tx2"/>
                </a:solidFill>
              </a:rPr>
              <a:t>Conclusion (Paul </a:t>
            </a:r>
            <a:r>
              <a:rPr lang="fr-FR" sz="1700" b="1" dirty="0" err="1">
                <a:solidFill>
                  <a:schemeClr val="tx2"/>
                </a:solidFill>
              </a:rPr>
              <a:t>Boudre</a:t>
            </a:r>
            <a:r>
              <a:rPr lang="fr-FR" sz="1700" b="1" dirty="0">
                <a:solidFill>
                  <a:schemeClr val="tx2"/>
                </a:solidFill>
              </a:rPr>
              <a:t>, CEO)</a:t>
            </a:r>
          </a:p>
          <a:p>
            <a:pPr lvl="4">
              <a:lnSpc>
                <a:spcPct val="150000"/>
              </a:lnSpc>
            </a:pPr>
            <a:endParaRPr lang="fr-FR" dirty="0"/>
          </a:p>
          <a:p>
            <a:pPr lvl="4">
              <a:lnSpc>
                <a:spcPct val="150000"/>
              </a:lnSpc>
            </a:pPr>
            <a:r>
              <a:rPr lang="fr-FR" sz="1700" b="1" dirty="0">
                <a:solidFill>
                  <a:schemeClr val="tx2"/>
                </a:solidFill>
              </a:rPr>
              <a:t>Q&amp;A</a:t>
            </a:r>
            <a:endParaRPr lang="en-US" sz="1700" b="1"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E948D06A-BAAF-AC4A-A572-6D1D6D361E00}" type="slidenum">
              <a:rPr lang="fr-FR" smtClean="0"/>
              <a:pPr/>
              <a:t>4</a:t>
            </a:fld>
            <a:endParaRPr lang="fr-FR"/>
          </a:p>
        </p:txBody>
      </p:sp>
    </p:spTree>
    <p:extLst>
      <p:ext uri="{BB962C8B-B14F-4D97-AF65-F5344CB8AC3E}">
        <p14:creationId xmlns:p14="http://schemas.microsoft.com/office/powerpoint/2010/main" val="2446427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79769" y="4689515"/>
            <a:ext cx="5438139" cy="4442698"/>
          </a:xfrm>
          <a:prstGeom prst="rect">
            <a:avLst/>
          </a:prstGeom>
        </p:spPr>
        <p:txBody>
          <a:bodyPr lIns="91425" tIns="91425" rIns="91425" bIns="91425" anchor="t" anchorCtr="0">
            <a:noAutofit/>
          </a:bodyPr>
          <a:lstStyle/>
          <a:p>
            <a:pPr lvl="0">
              <a:spcBef>
                <a:spcPts val="0"/>
              </a:spcBef>
              <a:buNone/>
            </a:pPr>
            <a:r>
              <a:rPr lang="fr-FR" dirty="0" smtClean="0">
                <a:solidFill>
                  <a:schemeClr val="dk1"/>
                </a:solidFill>
              </a:rPr>
              <a:t>GLOBAL PRESENCE: </a:t>
            </a:r>
            <a:r>
              <a:rPr lang="fr-FR" dirty="0" err="1" smtClean="0">
                <a:solidFill>
                  <a:schemeClr val="dk1"/>
                </a:solidFill>
              </a:rPr>
              <a:t>Soitec</a:t>
            </a:r>
            <a:r>
              <a:rPr lang="fr-FR" dirty="0" smtClean="0">
                <a:solidFill>
                  <a:schemeClr val="dk1"/>
                </a:solidFill>
              </a:rPr>
              <a:t> </a:t>
            </a:r>
            <a:r>
              <a:rPr lang="fr-FR" dirty="0" err="1" smtClean="0">
                <a:solidFill>
                  <a:schemeClr val="dk1"/>
                </a:solidFill>
              </a:rPr>
              <a:t>is</a:t>
            </a:r>
            <a:r>
              <a:rPr lang="fr-FR" dirty="0" smtClean="0">
                <a:solidFill>
                  <a:schemeClr val="dk1"/>
                </a:solidFill>
              </a:rPr>
              <a:t> </a:t>
            </a:r>
            <a:r>
              <a:rPr lang="fr-FR" dirty="0" err="1" smtClean="0">
                <a:solidFill>
                  <a:schemeClr val="dk1"/>
                </a:solidFill>
              </a:rPr>
              <a:t>headquartered</a:t>
            </a:r>
            <a:r>
              <a:rPr lang="fr-FR" dirty="0" smtClean="0">
                <a:solidFill>
                  <a:schemeClr val="dk1"/>
                </a:solidFill>
              </a:rPr>
              <a:t> in France but </a:t>
            </a:r>
            <a:r>
              <a:rPr lang="fr-FR" dirty="0" err="1" smtClean="0">
                <a:solidFill>
                  <a:schemeClr val="dk1"/>
                </a:solidFill>
              </a:rPr>
              <a:t>also</a:t>
            </a:r>
            <a:r>
              <a:rPr lang="fr-FR" baseline="0" dirty="0" smtClean="0">
                <a:solidFill>
                  <a:schemeClr val="dk1"/>
                </a:solidFill>
              </a:rPr>
              <a:t> </a:t>
            </a:r>
            <a:r>
              <a:rPr lang="fr-FR" dirty="0" smtClean="0">
                <a:solidFill>
                  <a:schemeClr val="dk1"/>
                </a:solidFill>
              </a:rPr>
              <a:t>has offices in </a:t>
            </a:r>
            <a:r>
              <a:rPr lang="fr-FR" dirty="0" err="1" smtClean="0">
                <a:solidFill>
                  <a:schemeClr val="dk1"/>
                </a:solidFill>
              </a:rPr>
              <a:t>America</a:t>
            </a:r>
            <a:r>
              <a:rPr lang="fr-FR" dirty="0" smtClean="0">
                <a:solidFill>
                  <a:schemeClr val="dk1"/>
                </a:solidFill>
              </a:rPr>
              <a:t> and </a:t>
            </a:r>
            <a:r>
              <a:rPr lang="fr-FR" dirty="0" err="1" smtClean="0">
                <a:solidFill>
                  <a:schemeClr val="dk1"/>
                </a:solidFill>
              </a:rPr>
              <a:t>Asia</a:t>
            </a:r>
            <a:r>
              <a:rPr lang="fr-FR" dirty="0" smtClean="0">
                <a:solidFill>
                  <a:schemeClr val="dk1"/>
                </a:solidFill>
              </a:rPr>
              <a:t>.</a:t>
            </a:r>
          </a:p>
          <a:p>
            <a:pPr marL="0" marR="0" lvl="0" indent="0" algn="l" defTabSz="778897" rtl="0" eaLnBrk="1" fontAlgn="auto" latinLnBrk="0" hangingPunct="1">
              <a:lnSpc>
                <a:spcPct val="100000"/>
              </a:lnSpc>
              <a:spcBef>
                <a:spcPts val="0"/>
              </a:spcBef>
              <a:spcAft>
                <a:spcPts val="0"/>
              </a:spcAft>
              <a:buClr>
                <a:schemeClr val="dk1"/>
              </a:buClr>
              <a:buSzTx/>
              <a:buFont typeface="Calibri"/>
              <a:buNone/>
              <a:tabLst/>
              <a:defRPr/>
            </a:pPr>
            <a:r>
              <a:rPr lang="fr-FR" dirty="0" smtClean="0">
                <a:solidFill>
                  <a:schemeClr val="dk1"/>
                </a:solidFill>
              </a:rPr>
              <a:t>FOOTPRINT:  </a:t>
            </a:r>
            <a:r>
              <a:rPr lang="fr-FR" dirty="0" err="1" smtClean="0">
                <a:solidFill>
                  <a:schemeClr val="dk1"/>
                </a:solidFill>
              </a:rPr>
              <a:t>Soitec’s</a:t>
            </a:r>
            <a:r>
              <a:rPr lang="fr-FR" dirty="0" smtClean="0">
                <a:solidFill>
                  <a:schemeClr val="dk1"/>
                </a:solidFill>
              </a:rPr>
              <a:t> </a:t>
            </a:r>
            <a:r>
              <a:rPr lang="fr-FR" dirty="0" err="1" smtClean="0">
                <a:solidFill>
                  <a:schemeClr val="dk1"/>
                </a:solidFill>
              </a:rPr>
              <a:t>products</a:t>
            </a:r>
            <a:r>
              <a:rPr lang="fr-FR" dirty="0" smtClean="0">
                <a:solidFill>
                  <a:schemeClr val="dk1"/>
                </a:solidFill>
              </a:rPr>
              <a:t> are </a:t>
            </a:r>
            <a:r>
              <a:rPr lang="fr-FR" dirty="0" err="1" smtClean="0">
                <a:solidFill>
                  <a:schemeClr val="dk1"/>
                </a:solidFill>
              </a:rPr>
              <a:t>serving</a:t>
            </a:r>
            <a:r>
              <a:rPr lang="fr-FR" dirty="0" smtClean="0">
                <a:solidFill>
                  <a:schemeClr val="dk1"/>
                </a:solidFill>
              </a:rPr>
              <a:t> 4 high-</a:t>
            </a:r>
            <a:r>
              <a:rPr lang="fr-FR" dirty="0" err="1" smtClean="0">
                <a:solidFill>
                  <a:schemeClr val="dk1"/>
                </a:solidFill>
              </a:rPr>
              <a:t>growth</a:t>
            </a:r>
            <a:r>
              <a:rPr lang="fr-FR" dirty="0" smtClean="0">
                <a:solidFill>
                  <a:schemeClr val="dk1"/>
                </a:solidFill>
              </a:rPr>
              <a:t> </a:t>
            </a:r>
            <a:r>
              <a:rPr lang="fr-FR" dirty="0" err="1" smtClean="0">
                <a:solidFill>
                  <a:schemeClr val="dk1"/>
                </a:solidFill>
              </a:rPr>
              <a:t>markets</a:t>
            </a:r>
            <a:r>
              <a:rPr lang="fr-FR" dirty="0" smtClean="0">
                <a:solidFill>
                  <a:schemeClr val="dk1"/>
                </a:solidFill>
              </a:rPr>
              <a:t> </a:t>
            </a:r>
            <a:r>
              <a:rPr lang="fr-FR" dirty="0" smtClean="0">
                <a:solidFill>
                  <a:schemeClr val="dk1"/>
                </a:solidFill>
                <a:sym typeface="Wingdings" pitchFamily="2" charset="2"/>
              </a:rPr>
              <a:t> </a:t>
            </a:r>
            <a:r>
              <a:rPr lang="fr-FR" b="1" dirty="0" smtClean="0">
                <a:solidFill>
                  <a:schemeClr val="dk1"/>
                </a:solidFill>
                <a:sym typeface="Wingdings" pitchFamily="2" charset="2"/>
              </a:rPr>
              <a:t>smartphones, </a:t>
            </a:r>
            <a:r>
              <a:rPr lang="fr-FR" b="1" dirty="0" err="1" smtClean="0">
                <a:solidFill>
                  <a:schemeClr val="dk1"/>
                </a:solidFill>
                <a:sym typeface="Wingdings" pitchFamily="2" charset="2"/>
              </a:rPr>
              <a:t>automotive,IoT</a:t>
            </a:r>
            <a:r>
              <a:rPr lang="fr-FR" b="1" dirty="0" smtClean="0">
                <a:solidFill>
                  <a:schemeClr val="dk1"/>
                </a:solidFill>
                <a:sym typeface="Wingdings" pitchFamily="2" charset="2"/>
              </a:rPr>
              <a:t>, cloud &amp; infrastructure</a:t>
            </a:r>
            <a:r>
              <a:rPr lang="fr-FR" b="1" baseline="0" dirty="0" smtClean="0">
                <a:solidFill>
                  <a:schemeClr val="dk1"/>
                </a:solidFill>
                <a:sym typeface="Wingdings" pitchFamily="2" charset="2"/>
              </a:rPr>
              <a:t>.</a:t>
            </a:r>
            <a:endParaRPr lang="en-GB" b="1" dirty="0" smtClean="0">
              <a:solidFill>
                <a:schemeClr val="dk1"/>
              </a:solidFill>
            </a:endParaRPr>
          </a:p>
          <a:p>
            <a:pPr lvl="0">
              <a:spcBef>
                <a:spcPts val="0"/>
              </a:spcBef>
              <a:buNone/>
            </a:pPr>
            <a:r>
              <a:rPr lang="fr-FR" baseline="0" dirty="0" smtClean="0">
                <a:solidFill>
                  <a:schemeClr val="dk1"/>
                </a:solidFill>
              </a:rPr>
              <a:t>CAPABILITY: Multi-fabs and multi-sites.</a:t>
            </a:r>
            <a:endParaRPr lang="en-GB" baseline="0" dirty="0" smtClean="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fr-FR" baseline="0" dirty="0" smtClean="0">
                <a:solidFill>
                  <a:schemeClr val="dk1"/>
                </a:solidFill>
              </a:rPr>
              <a:t>LEADER: </a:t>
            </a:r>
            <a:r>
              <a:rPr lang="fr-FR" baseline="0" dirty="0" err="1" smtClean="0">
                <a:solidFill>
                  <a:schemeClr val="dk1"/>
                </a:solidFill>
              </a:rPr>
              <a:t>Soitec</a:t>
            </a:r>
            <a:r>
              <a:rPr lang="fr-FR" baseline="0" dirty="0" smtClean="0">
                <a:solidFill>
                  <a:schemeClr val="dk1"/>
                </a:solidFill>
              </a:rPr>
              <a:t> </a:t>
            </a:r>
            <a:r>
              <a:rPr lang="fr-FR" baseline="0" dirty="0" err="1" smtClean="0">
                <a:solidFill>
                  <a:schemeClr val="dk1"/>
                </a:solidFill>
              </a:rPr>
              <a:t>is</a:t>
            </a:r>
            <a:r>
              <a:rPr lang="fr-FR" baseline="0" dirty="0" smtClean="0">
                <a:solidFill>
                  <a:schemeClr val="dk1"/>
                </a:solidFill>
              </a:rPr>
              <a:t> the </a:t>
            </a:r>
            <a:r>
              <a:rPr lang="en-GB" sz="1200" baseline="0" dirty="0" smtClean="0">
                <a:solidFill>
                  <a:schemeClr val="dk1"/>
                </a:solidFill>
              </a:rPr>
              <a:t>l</a:t>
            </a:r>
            <a:r>
              <a:rPr lang="en-GB" sz="1200" dirty="0" smtClean="0">
                <a:solidFill>
                  <a:schemeClr val="dk1"/>
                </a:solidFill>
              </a:rPr>
              <a:t>argest manufacturer of engineered substrates.</a:t>
            </a:r>
          </a:p>
          <a:p>
            <a:pPr lvl="0">
              <a:spcBef>
                <a:spcPts val="0"/>
              </a:spcBef>
              <a:buNone/>
            </a:pPr>
            <a:endParaRPr lang="en-GB" dirty="0" smtClean="0">
              <a:solidFill>
                <a:schemeClr val="dk1"/>
              </a:solidFill>
            </a:endParaRPr>
          </a:p>
        </p:txBody>
      </p:sp>
      <p:sp>
        <p:nvSpPr>
          <p:cNvPr id="241" name="Shape 241"/>
          <p:cNvSpPr>
            <a:spLocks noGrp="1" noRot="1" noChangeAspect="1"/>
          </p:cNvSpPr>
          <p:nvPr>
            <p:ph type="sldImg" idx="2"/>
          </p:nvPr>
        </p:nvSpPr>
        <p:spPr>
          <a:xfrm>
            <a:off x="106363" y="739775"/>
            <a:ext cx="6584950" cy="37036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9709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66910" y="4715153"/>
            <a:ext cx="5335269" cy="4466987"/>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9" name="Shape 279"/>
          <p:cNvSpPr>
            <a:spLocks noGrp="1" noRot="1" noChangeAspect="1"/>
          </p:cNvSpPr>
          <p:nvPr>
            <p:ph type="sldImg" idx="2"/>
          </p:nvPr>
        </p:nvSpPr>
        <p:spPr>
          <a:xfrm>
            <a:off x="26988" y="744538"/>
            <a:ext cx="6615112"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5415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66910" y="4715153"/>
            <a:ext cx="5335269" cy="4466987"/>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9" name="Shape 279"/>
          <p:cNvSpPr>
            <a:spLocks noGrp="1" noRot="1" noChangeAspect="1"/>
          </p:cNvSpPr>
          <p:nvPr>
            <p:ph type="sldImg" idx="2"/>
          </p:nvPr>
        </p:nvSpPr>
        <p:spPr>
          <a:xfrm>
            <a:off x="26988" y="744538"/>
            <a:ext cx="6615112"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7984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79769" y="4689515"/>
            <a:ext cx="5438139" cy="4442698"/>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9" name="Shape 279"/>
          <p:cNvSpPr>
            <a:spLocks noGrp="1" noRot="1" noChangeAspect="1"/>
          </p:cNvSpPr>
          <p:nvPr>
            <p:ph type="sldImg" idx="2"/>
          </p:nvPr>
        </p:nvSpPr>
        <p:spPr>
          <a:xfrm>
            <a:off x="106363" y="739775"/>
            <a:ext cx="6584950" cy="37036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1388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79769" y="4689515"/>
            <a:ext cx="5438139" cy="4442698"/>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9" name="Shape 279"/>
          <p:cNvSpPr>
            <a:spLocks noGrp="1" noRot="1" noChangeAspect="1"/>
          </p:cNvSpPr>
          <p:nvPr>
            <p:ph type="sldImg" idx="2"/>
          </p:nvPr>
        </p:nvSpPr>
        <p:spPr>
          <a:xfrm>
            <a:off x="106363" y="739775"/>
            <a:ext cx="6584950" cy="37036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0031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66910" y="4715153"/>
            <a:ext cx="5335269" cy="4466987"/>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9" name="Shape 279"/>
          <p:cNvSpPr>
            <a:spLocks noGrp="1" noRot="1" noChangeAspect="1"/>
          </p:cNvSpPr>
          <p:nvPr>
            <p:ph type="sldImg" idx="2"/>
          </p:nvPr>
        </p:nvSpPr>
        <p:spPr>
          <a:xfrm>
            <a:off x="26988" y="744538"/>
            <a:ext cx="6615112"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7916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79769" y="4689515"/>
            <a:ext cx="5438139" cy="4442698"/>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9" name="Shape 279"/>
          <p:cNvSpPr>
            <a:spLocks noGrp="1" noRot="1" noChangeAspect="1"/>
          </p:cNvSpPr>
          <p:nvPr>
            <p:ph type="sldImg" idx="2"/>
          </p:nvPr>
        </p:nvSpPr>
        <p:spPr>
          <a:xfrm>
            <a:off x="106363" y="739775"/>
            <a:ext cx="6584950" cy="37036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65772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NUL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re 1"/>
          <p:cNvSpPr>
            <a:spLocks noGrp="1"/>
          </p:cNvSpPr>
          <p:nvPr>
            <p:ph type="ctrTitle"/>
          </p:nvPr>
        </p:nvSpPr>
        <p:spPr>
          <a:xfrm>
            <a:off x="-1" y="0"/>
            <a:ext cx="5316923" cy="3132000"/>
          </a:xfrm>
        </p:spPr>
        <p:txBody>
          <a:bodyPr lIns="460188" tIns="0" rIns="0" bIns="0" anchor="b" anchorCtr="0">
            <a:noAutofit/>
          </a:bodyPr>
          <a:lstStyle>
            <a:lvl1pPr algn="l">
              <a:defRPr sz="2700" b="0">
                <a:solidFill>
                  <a:schemeClr val="bg1"/>
                </a:solidFill>
              </a:defRPr>
            </a:lvl1pPr>
          </a:lstStyle>
          <a:p>
            <a:r>
              <a:rPr lang="fr-FR"/>
              <a:t>Cliquez pour modifier le style du titre</a:t>
            </a:r>
            <a:endParaRPr lang="fr-FR" dirty="0"/>
          </a:p>
        </p:txBody>
      </p:sp>
      <p:sp>
        <p:nvSpPr>
          <p:cNvPr id="3" name="Sous-titre 2"/>
          <p:cNvSpPr>
            <a:spLocks noGrp="1"/>
          </p:cNvSpPr>
          <p:nvPr>
            <p:ph type="subTitle" idx="1"/>
          </p:nvPr>
        </p:nvSpPr>
        <p:spPr>
          <a:xfrm>
            <a:off x="0" y="3375000"/>
            <a:ext cx="5316923" cy="270000"/>
          </a:xfrm>
        </p:spPr>
        <p:txBody>
          <a:bodyPr lIns="828338" anchor="t" anchorCtr="0"/>
          <a:lstStyle>
            <a:lvl1pPr marL="0" indent="0" algn="l">
              <a:lnSpc>
                <a:spcPct val="110000"/>
              </a:lnSpc>
              <a:spcBef>
                <a:spcPts val="0"/>
              </a:spcBef>
              <a:buNone/>
              <a:defRPr sz="1200">
                <a:solidFill>
                  <a:schemeClr val="bg2"/>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fr-FR"/>
              <a:t>Cliquez pour modifier le style des sous-titres du masque</a:t>
            </a:r>
            <a:endParaRPr lang="fr-FR" dirty="0"/>
          </a:p>
        </p:txBody>
      </p:sp>
      <p:pic>
        <p:nvPicPr>
          <p:cNvPr id="13" name="Image 12" descr="fleche-BLANCH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8307" y="3403028"/>
            <a:ext cx="203982" cy="321945"/>
          </a:xfrm>
          <a:prstGeom prst="rect">
            <a:avLst/>
          </a:prstGeom>
        </p:spPr>
      </p:pic>
      <p:sp>
        <p:nvSpPr>
          <p:cNvPr id="5" name="Espace réservé du texte 4"/>
          <p:cNvSpPr>
            <a:spLocks noGrp="1"/>
          </p:cNvSpPr>
          <p:nvPr>
            <p:ph type="body" sz="quarter" idx="10"/>
          </p:nvPr>
        </p:nvSpPr>
        <p:spPr>
          <a:xfrm>
            <a:off x="0" y="3564000"/>
            <a:ext cx="5316923" cy="270000"/>
          </a:xfrm>
        </p:spPr>
        <p:txBody>
          <a:bodyPr/>
          <a:lstStyle>
            <a:lvl1pPr marL="828338" indent="0">
              <a:lnSpc>
                <a:spcPct val="110000"/>
              </a:lnSpc>
              <a:spcBef>
                <a:spcPts val="0"/>
              </a:spcBef>
              <a:buFontTx/>
              <a:buNone/>
              <a:defRPr sz="1200" b="0" i="0">
                <a:solidFill>
                  <a:schemeClr val="bg1"/>
                </a:solidFill>
              </a:defRPr>
            </a:lvl1pPr>
            <a:lvl2pPr marL="828338" indent="0">
              <a:lnSpc>
                <a:spcPct val="110000"/>
              </a:lnSpc>
              <a:spcBef>
                <a:spcPts val="0"/>
              </a:spcBef>
              <a:buFontTx/>
              <a:buNone/>
              <a:defRPr sz="1200" b="0" i="0">
                <a:solidFill>
                  <a:schemeClr val="bg1"/>
                </a:solidFill>
              </a:defRPr>
            </a:lvl2pPr>
            <a:lvl3pPr marL="828338" indent="0">
              <a:lnSpc>
                <a:spcPct val="110000"/>
              </a:lnSpc>
              <a:spcBef>
                <a:spcPts val="0"/>
              </a:spcBef>
              <a:buFontTx/>
              <a:buNone/>
              <a:defRPr sz="1200" b="0" i="0">
                <a:solidFill>
                  <a:schemeClr val="bg1"/>
                </a:solidFill>
              </a:defRPr>
            </a:lvl3pPr>
            <a:lvl4pPr marL="828338">
              <a:lnSpc>
                <a:spcPct val="110000"/>
              </a:lnSpc>
              <a:spcBef>
                <a:spcPts val="0"/>
              </a:spcBef>
              <a:buFontTx/>
              <a:buNone/>
              <a:defRPr sz="1200" b="0" i="0">
                <a:solidFill>
                  <a:schemeClr val="bg1"/>
                </a:solidFill>
              </a:defRPr>
            </a:lvl4pPr>
            <a:lvl5pPr marL="828338">
              <a:lnSpc>
                <a:spcPct val="110000"/>
              </a:lnSpc>
              <a:spcBef>
                <a:spcPts val="0"/>
              </a:spcBef>
              <a:buFontTx/>
              <a:buNone/>
              <a:defRPr sz="1200" b="0" i="0">
                <a:solidFill>
                  <a:schemeClr val="bg1"/>
                </a:solidFill>
              </a:defRPr>
            </a:lvl5pPr>
          </a:lstStyle>
          <a:p>
            <a:pPr lvl="0"/>
            <a:r>
              <a:rPr lang="fr-FR"/>
              <a:t>Cliquez pour modifier les styles du texte du masque</a:t>
            </a:r>
          </a:p>
        </p:txBody>
      </p:sp>
      <p:pic>
        <p:nvPicPr>
          <p:cNvPr id="8" name="Image 7" descr="logo-SOITEC-2016-BLANC-PPT.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40421" y="4728508"/>
            <a:ext cx="1065600" cy="261885"/>
          </a:xfrm>
          <a:prstGeom prst="rect">
            <a:avLst/>
          </a:prstGeom>
        </p:spPr>
      </p:pic>
      <p:pic>
        <p:nvPicPr>
          <p:cNvPr id="4" name="Image 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0395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4">
    <p:spTree>
      <p:nvGrpSpPr>
        <p:cNvPr id="1" name=""/>
        <p:cNvGrpSpPr/>
        <p:nvPr/>
      </p:nvGrpSpPr>
      <p:grpSpPr>
        <a:xfrm>
          <a:off x="0" y="0"/>
          <a:ext cx="0" cy="0"/>
          <a:chOff x="0" y="0"/>
          <a:chExt cx="0" cy="0"/>
        </a:xfrm>
      </p:grpSpPr>
      <p:sp>
        <p:nvSpPr>
          <p:cNvPr id="8" name="Espace réservé du tableau 7"/>
          <p:cNvSpPr>
            <a:spLocks noGrp="1"/>
          </p:cNvSpPr>
          <p:nvPr>
            <p:ph type="tbl" sz="quarter" idx="14"/>
          </p:nvPr>
        </p:nvSpPr>
        <p:spPr>
          <a:xfrm>
            <a:off x="4705351" y="1133476"/>
            <a:ext cx="3934557" cy="3375422"/>
          </a:xfrm>
        </p:spPr>
        <p:txBody>
          <a:bodyPr/>
          <a:lstStyle>
            <a:lvl1pPr marL="0" indent="0">
              <a:buNone/>
              <a:defRPr/>
            </a:lvl1pPr>
          </a:lstStyle>
          <a:p>
            <a:r>
              <a:rPr lang="fr-FR"/>
              <a:t>Cliquez sur l'icône pour ajouter un tableau</a:t>
            </a:r>
            <a:endParaRPr lang="fr-FR" dirty="0"/>
          </a:p>
        </p:txBody>
      </p:sp>
      <p:sp>
        <p:nvSpPr>
          <p:cNvPr id="2" name="Titre 1"/>
          <p:cNvSpPr>
            <a:spLocks noGrp="1"/>
          </p:cNvSpPr>
          <p:nvPr>
            <p:ph type="title"/>
          </p:nvPr>
        </p:nvSpPr>
        <p:spPr>
          <a:xfrm>
            <a:off x="498462" y="299040"/>
            <a:ext cx="8640000" cy="384721"/>
          </a:xfrm>
        </p:spPr>
        <p:txBody>
          <a:bodyPr/>
          <a:lstStyle/>
          <a:p>
            <a:r>
              <a:rPr lang="fr-FR"/>
              <a:t>Cliquez pour modifier le style du titre</a:t>
            </a:r>
            <a:endParaRPr lang="fr-FR" dirty="0"/>
          </a:p>
        </p:txBody>
      </p:sp>
      <p:sp>
        <p:nvSpPr>
          <p:cNvPr id="3" name="Espace réservé du contenu 2"/>
          <p:cNvSpPr>
            <a:spLocks noGrp="1"/>
          </p:cNvSpPr>
          <p:nvPr>
            <p:ph idx="1"/>
          </p:nvPr>
        </p:nvSpPr>
        <p:spPr>
          <a:xfrm>
            <a:off x="498461" y="1134000"/>
            <a:ext cx="3954462" cy="3375000"/>
          </a:xfrm>
        </p:spPr>
        <p:txBody>
          <a:bodyPr/>
          <a:lstStyle/>
          <a:p>
            <a:pPr lvl="0"/>
            <a:r>
              <a:rPr lang="fr-FR"/>
              <a:t>Cliquez pour modifier les styles du texte du masque</a:t>
            </a:r>
          </a:p>
          <a:p>
            <a:pPr lvl="1"/>
            <a:r>
              <a:rPr lang="fr-FR"/>
              <a:t>Deuxième niveau</a:t>
            </a:r>
          </a:p>
          <a:p>
            <a:pPr lvl="2"/>
            <a:r>
              <a:rPr lang="fr-FR"/>
              <a:t>Troisième niveau</a:t>
            </a:r>
          </a:p>
        </p:txBody>
      </p:sp>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1" name="Image 10" descr="bloc.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405415" cy="974282"/>
          </a:xfrm>
          <a:prstGeom prst="rect">
            <a:avLst/>
          </a:prstGeom>
        </p:spPr>
      </p:pic>
      <p:pic>
        <p:nvPicPr>
          <p:cNvPr id="12" name="Image 11" descr="fleche-BLANCH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pic>
        <p:nvPicPr>
          <p:cNvPr id="15" name="Image 14" descr="fleche-petite-int-ver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13" name="Ellipse 12"/>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4" name="Ellipse 13"/>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pic>
        <p:nvPicPr>
          <p:cNvPr id="16" name="Image 11" descr="logo-SOITEC-2016-RVB-PPT.png"/>
          <p:cNvPicPr>
            <a:picLocks noChangeAspect="1"/>
          </p:cNvPicPr>
          <p:nvPr userDrawn="1"/>
        </p:nvPicPr>
        <p:blipFill>
          <a:blip r:embed="rId5"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52735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 4">
    <p:spTree>
      <p:nvGrpSpPr>
        <p:cNvPr id="1" name=""/>
        <p:cNvGrpSpPr/>
        <p:nvPr/>
      </p:nvGrpSpPr>
      <p:grpSpPr>
        <a:xfrm>
          <a:off x="0" y="0"/>
          <a:ext cx="0" cy="0"/>
          <a:chOff x="0" y="0"/>
          <a:chExt cx="0" cy="0"/>
        </a:xfrm>
      </p:grpSpPr>
      <p:sp>
        <p:nvSpPr>
          <p:cNvPr id="9" name="Espace réservé du graphique 8"/>
          <p:cNvSpPr>
            <a:spLocks noGrp="1"/>
          </p:cNvSpPr>
          <p:nvPr>
            <p:ph type="chart" sz="quarter" idx="15"/>
          </p:nvPr>
        </p:nvSpPr>
        <p:spPr>
          <a:xfrm>
            <a:off x="4705351" y="1133476"/>
            <a:ext cx="3934557" cy="3375422"/>
          </a:xfrm>
        </p:spPr>
        <p:txBody>
          <a:bodyPr/>
          <a:lstStyle>
            <a:lvl1pPr marL="0" indent="0">
              <a:buFontTx/>
              <a:buNone/>
              <a:defRPr/>
            </a:lvl1pPr>
          </a:lstStyle>
          <a:p>
            <a:r>
              <a:rPr lang="fr-FR"/>
              <a:t>Cliquez sur l'icône pour ajouter un graphique</a:t>
            </a:r>
            <a:endParaRPr lang="fr-FR" dirty="0"/>
          </a:p>
        </p:txBody>
      </p:sp>
      <p:sp>
        <p:nvSpPr>
          <p:cNvPr id="2" name="Titre 1"/>
          <p:cNvSpPr>
            <a:spLocks noGrp="1"/>
          </p:cNvSpPr>
          <p:nvPr>
            <p:ph type="title"/>
          </p:nvPr>
        </p:nvSpPr>
        <p:spPr>
          <a:xfrm>
            <a:off x="498462" y="299040"/>
            <a:ext cx="8640000" cy="384721"/>
          </a:xfrm>
        </p:spPr>
        <p:txBody>
          <a:bodyPr/>
          <a:lstStyle/>
          <a:p>
            <a:r>
              <a:rPr lang="fr-FR"/>
              <a:t>Cliquez pour modifier le style du titre</a:t>
            </a:r>
            <a:endParaRPr lang="fr-FR" dirty="0"/>
          </a:p>
        </p:txBody>
      </p:sp>
      <p:sp>
        <p:nvSpPr>
          <p:cNvPr id="3" name="Espace réservé du contenu 2"/>
          <p:cNvSpPr>
            <a:spLocks noGrp="1"/>
          </p:cNvSpPr>
          <p:nvPr>
            <p:ph idx="1"/>
          </p:nvPr>
        </p:nvSpPr>
        <p:spPr>
          <a:xfrm>
            <a:off x="498461" y="1134000"/>
            <a:ext cx="3954462" cy="3375000"/>
          </a:xfrm>
        </p:spPr>
        <p:txBody>
          <a:bodyPr/>
          <a:lstStyle/>
          <a:p>
            <a:pPr lvl="0"/>
            <a:r>
              <a:rPr lang="fr-FR"/>
              <a:t>Cliquez pour modifier les styles du texte du masque</a:t>
            </a:r>
          </a:p>
          <a:p>
            <a:pPr lvl="1"/>
            <a:r>
              <a:rPr lang="fr-FR"/>
              <a:t>Deuxième niveau</a:t>
            </a:r>
          </a:p>
          <a:p>
            <a:pPr lvl="2"/>
            <a:r>
              <a:rPr lang="fr-FR"/>
              <a:t>Troisième niveau</a:t>
            </a:r>
          </a:p>
        </p:txBody>
      </p:sp>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1" name="Image 10" descr="bloc.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405415" cy="974282"/>
          </a:xfrm>
          <a:prstGeom prst="rect">
            <a:avLst/>
          </a:prstGeom>
        </p:spPr>
      </p:pic>
      <p:pic>
        <p:nvPicPr>
          <p:cNvPr id="12" name="Image 11" descr="fleche-BLANCH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pic>
        <p:nvPicPr>
          <p:cNvPr id="15" name="Image 14" descr="fleche-petite-int-ver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13" name="Ellipse 12"/>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4" name="Ellipse 13"/>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pic>
        <p:nvPicPr>
          <p:cNvPr id="16" name="Image 11" descr="logo-SOITEC-2016-RVB-PPT.png"/>
          <p:cNvPicPr>
            <a:picLocks noChangeAspect="1"/>
          </p:cNvPicPr>
          <p:nvPr userDrawn="1"/>
        </p:nvPicPr>
        <p:blipFill>
          <a:blip r:embed="rId5"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4117851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5">
    <p:spTree>
      <p:nvGrpSpPr>
        <p:cNvPr id="1" name=""/>
        <p:cNvGrpSpPr/>
        <p:nvPr/>
      </p:nvGrpSpPr>
      <p:grpSpPr>
        <a:xfrm>
          <a:off x="0" y="0"/>
          <a:ext cx="0" cy="0"/>
          <a:chOff x="0" y="0"/>
          <a:chExt cx="0" cy="0"/>
        </a:xfrm>
      </p:grpSpPr>
      <p:sp>
        <p:nvSpPr>
          <p:cNvPr id="9" name="Espace réservé pour une image  8"/>
          <p:cNvSpPr>
            <a:spLocks noGrp="1"/>
          </p:cNvSpPr>
          <p:nvPr>
            <p:ph type="pic" sz="quarter" idx="15"/>
          </p:nvPr>
        </p:nvSpPr>
        <p:spPr>
          <a:xfrm>
            <a:off x="4705351" y="1133476"/>
            <a:ext cx="4438650" cy="3375422"/>
          </a:xfrm>
        </p:spPr>
        <p:txBody>
          <a:bodyPr/>
          <a:lstStyle>
            <a:lvl1pPr marL="0" indent="0">
              <a:buFontTx/>
              <a:buNone/>
              <a:defRPr/>
            </a:lvl1pPr>
          </a:lstStyle>
          <a:p>
            <a:r>
              <a:rPr lang="fr-FR"/>
              <a:t>Cliquez sur l'icône pour ajouter une image</a:t>
            </a:r>
            <a:endParaRPr lang="fr-FR" dirty="0"/>
          </a:p>
        </p:txBody>
      </p:sp>
      <p:sp>
        <p:nvSpPr>
          <p:cNvPr id="2" name="Titre 1"/>
          <p:cNvSpPr>
            <a:spLocks noGrp="1"/>
          </p:cNvSpPr>
          <p:nvPr>
            <p:ph type="title"/>
          </p:nvPr>
        </p:nvSpPr>
        <p:spPr>
          <a:xfrm>
            <a:off x="498462" y="299040"/>
            <a:ext cx="8640000" cy="384721"/>
          </a:xfrm>
        </p:spPr>
        <p:txBody>
          <a:bodyPr/>
          <a:lstStyle/>
          <a:p>
            <a:r>
              <a:rPr lang="fr-FR"/>
              <a:t>Cliquez pour modifier le style du titre</a:t>
            </a:r>
            <a:endParaRPr lang="fr-FR" dirty="0"/>
          </a:p>
        </p:txBody>
      </p:sp>
      <p:sp>
        <p:nvSpPr>
          <p:cNvPr id="3" name="Espace réservé du contenu 2"/>
          <p:cNvSpPr>
            <a:spLocks noGrp="1"/>
          </p:cNvSpPr>
          <p:nvPr>
            <p:ph idx="1"/>
          </p:nvPr>
        </p:nvSpPr>
        <p:spPr>
          <a:xfrm>
            <a:off x="498461" y="1134000"/>
            <a:ext cx="3954462" cy="3375000"/>
          </a:xfrm>
        </p:spPr>
        <p:txBody>
          <a:bodyPr/>
          <a:lstStyle/>
          <a:p>
            <a:pPr lvl="0"/>
            <a:r>
              <a:rPr lang="fr-FR"/>
              <a:t>Cliquez pour modifier les styles du texte du masque</a:t>
            </a:r>
          </a:p>
          <a:p>
            <a:pPr lvl="1"/>
            <a:r>
              <a:rPr lang="fr-FR"/>
              <a:t>Deuxième niveau</a:t>
            </a:r>
          </a:p>
          <a:p>
            <a:pPr lvl="2"/>
            <a:r>
              <a:rPr lang="fr-FR"/>
              <a:t>Troisième niveau</a:t>
            </a:r>
          </a:p>
        </p:txBody>
      </p:sp>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1" name="Image 10" descr="bloc.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405415" cy="974282"/>
          </a:xfrm>
          <a:prstGeom prst="rect">
            <a:avLst/>
          </a:prstGeom>
        </p:spPr>
      </p:pic>
      <p:pic>
        <p:nvPicPr>
          <p:cNvPr id="12" name="Image 11" descr="fleche-BLANCH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pic>
        <p:nvPicPr>
          <p:cNvPr id="15" name="Image 14" descr="fleche-petite-int-ver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13" name="Ellipse 12"/>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4" name="Ellipse 13"/>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pic>
        <p:nvPicPr>
          <p:cNvPr id="16" name="Image 11" descr="logo-SOITEC-2016-RVB-PPT.png"/>
          <p:cNvPicPr>
            <a:picLocks noChangeAspect="1"/>
          </p:cNvPicPr>
          <p:nvPr userDrawn="1"/>
        </p:nvPicPr>
        <p:blipFill>
          <a:blip r:embed="rId5"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1380362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re 1"/>
          <p:cNvSpPr>
            <a:spLocks noGrp="1"/>
          </p:cNvSpPr>
          <p:nvPr>
            <p:ph type="title"/>
          </p:nvPr>
        </p:nvSpPr>
        <p:spPr>
          <a:xfrm>
            <a:off x="498462" y="299040"/>
            <a:ext cx="8640000" cy="384721"/>
          </a:xfrm>
        </p:spPr>
        <p:txBody>
          <a:bodyPr/>
          <a:lstStyle/>
          <a:p>
            <a:r>
              <a:rPr lang="fr-FR"/>
              <a:t>Cliquez pour modifier le style du titre</a:t>
            </a:r>
            <a:endParaRPr lang="fr-FR" dirty="0"/>
          </a:p>
        </p:txBody>
      </p:sp>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1" name="Image 10" descr="bloc.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405415" cy="974282"/>
          </a:xfrm>
          <a:prstGeom prst="rect">
            <a:avLst/>
          </a:prstGeom>
        </p:spPr>
      </p:pic>
      <p:pic>
        <p:nvPicPr>
          <p:cNvPr id="12" name="Image 11" descr="fleche-BLANCH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pic>
        <p:nvPicPr>
          <p:cNvPr id="15" name="Image 14" descr="fleche-petite-int-ver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13" name="Ellipse 12"/>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4" name="Ellipse 13"/>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7" name="Espace réservé pour une image  16"/>
          <p:cNvSpPr>
            <a:spLocks noGrp="1"/>
          </p:cNvSpPr>
          <p:nvPr>
            <p:ph type="pic" sz="quarter" idx="13"/>
          </p:nvPr>
        </p:nvSpPr>
        <p:spPr>
          <a:xfrm>
            <a:off x="0" y="971999"/>
            <a:ext cx="9144000" cy="3591000"/>
          </a:xfrm>
        </p:spPr>
        <p:txBody>
          <a:bodyPr anchor="ctr" anchorCtr="0"/>
          <a:lstStyle>
            <a:lvl1pPr marL="0" indent="0" algn="ctr">
              <a:buFontTx/>
              <a:buNone/>
              <a:defRPr/>
            </a:lvl1pPr>
          </a:lstStyle>
          <a:p>
            <a:r>
              <a:rPr lang="fr-FR"/>
              <a:t>Cliquez sur l'icône pour ajouter une image</a:t>
            </a:r>
            <a:endParaRPr lang="fr-FR" dirty="0"/>
          </a:p>
        </p:txBody>
      </p:sp>
      <p:pic>
        <p:nvPicPr>
          <p:cNvPr id="16" name="Image 11" descr="logo-SOITEC-2016-RVB-PPT.png"/>
          <p:cNvPicPr>
            <a:picLocks noChangeAspect="1"/>
          </p:cNvPicPr>
          <p:nvPr userDrawn="1"/>
        </p:nvPicPr>
        <p:blipFill>
          <a:blip r:embed="rId5"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2087090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1">
    <p:spTree>
      <p:nvGrpSpPr>
        <p:cNvPr id="1" name=""/>
        <p:cNvGrpSpPr/>
        <p:nvPr/>
      </p:nvGrpSpPr>
      <p:grpSpPr>
        <a:xfrm>
          <a:off x="0" y="0"/>
          <a:ext cx="0" cy="0"/>
          <a:chOff x="0" y="0"/>
          <a:chExt cx="0" cy="0"/>
        </a:xfrm>
      </p:grpSpPr>
      <p:sp>
        <p:nvSpPr>
          <p:cNvPr id="2" name="Titre 1"/>
          <p:cNvSpPr>
            <a:spLocks noGrp="1"/>
          </p:cNvSpPr>
          <p:nvPr>
            <p:ph type="title"/>
          </p:nvPr>
        </p:nvSpPr>
        <p:spPr>
          <a:xfrm>
            <a:off x="498462" y="299040"/>
            <a:ext cx="8640000" cy="384721"/>
          </a:xfrm>
        </p:spPr>
        <p:txBody>
          <a:bodyPr/>
          <a:lstStyle/>
          <a:p>
            <a:r>
              <a:rPr lang="fr-FR"/>
              <a:t>Cliquez pour modifier le style du titre</a:t>
            </a:r>
            <a:endParaRPr lang="fr-FR" dirty="0"/>
          </a:p>
        </p:txBody>
      </p:sp>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1" name="Image 10" descr="bloc.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405415" cy="974282"/>
          </a:xfrm>
          <a:prstGeom prst="rect">
            <a:avLst/>
          </a:prstGeom>
        </p:spPr>
      </p:pic>
      <p:pic>
        <p:nvPicPr>
          <p:cNvPr id="12" name="Image 11" descr="fleche-BLANCH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pic>
        <p:nvPicPr>
          <p:cNvPr id="15" name="Image 14" descr="fleche-petite-int-ver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13" name="Ellipse 12"/>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4" name="Ellipse 13"/>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pic>
        <p:nvPicPr>
          <p:cNvPr id="16" name="Image 11" descr="logo-SOITEC-2016-RVB-PPT.png"/>
          <p:cNvPicPr>
            <a:picLocks noChangeAspect="1"/>
          </p:cNvPicPr>
          <p:nvPr userDrawn="1"/>
        </p:nvPicPr>
        <p:blipFill>
          <a:blip r:embed="rId5"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1059648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2">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5" name="Image 14" descr="fleche-petite-int-ver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13" name="Ellipse 12"/>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4" name="Ellipse 13"/>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pic>
        <p:nvPicPr>
          <p:cNvPr id="9" name="Image 11" descr="logo-SOITEC-2016-RVB-PPT.png"/>
          <p:cNvPicPr>
            <a:picLocks noChangeAspect="1"/>
          </p:cNvPicPr>
          <p:nvPr userDrawn="1"/>
        </p:nvPicPr>
        <p:blipFill>
          <a:blip r:embed="rId3"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1155138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p:spTree>
      <p:nvGrpSpPr>
        <p:cNvPr id="1" name="Shape 15"/>
        <p:cNvGrpSpPr/>
        <p:nvPr/>
      </p:nvGrpSpPr>
      <p:grpSpPr>
        <a:xfrm>
          <a:off x="0" y="0"/>
          <a:ext cx="0" cy="0"/>
          <a:chOff x="0" y="0"/>
          <a:chExt cx="0" cy="0"/>
        </a:xfrm>
      </p:grpSpPr>
      <p:pic>
        <p:nvPicPr>
          <p:cNvPr id="2" name="Imag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12" y="136"/>
            <a:ext cx="9180512" cy="5163763"/>
          </a:xfrm>
          <a:prstGeom prst="rect">
            <a:avLst/>
          </a:prstGeom>
        </p:spPr>
      </p:pic>
      <p:pic>
        <p:nvPicPr>
          <p:cNvPr id="18" name="Shape 18" descr="fleche-BLANCH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8062" y="3402813"/>
            <a:ext cx="203689" cy="322660"/>
          </a:xfrm>
          <a:prstGeom prst="rect">
            <a:avLst/>
          </a:prstGeom>
          <a:noFill/>
          <a:ln>
            <a:noFill/>
          </a:ln>
        </p:spPr>
      </p:pic>
      <p:sp>
        <p:nvSpPr>
          <p:cNvPr id="19" name="Shape 19"/>
          <p:cNvSpPr txBox="1">
            <a:spLocks noGrp="1"/>
          </p:cNvSpPr>
          <p:nvPr>
            <p:ph type="ctrTitle"/>
          </p:nvPr>
        </p:nvSpPr>
        <p:spPr>
          <a:xfrm>
            <a:off x="1" y="6"/>
            <a:ext cx="5316922" cy="3131999"/>
          </a:xfrm>
          <a:prstGeom prst="rect">
            <a:avLst/>
          </a:prstGeom>
          <a:noFill/>
          <a:ln>
            <a:noFill/>
          </a:ln>
        </p:spPr>
        <p:txBody>
          <a:bodyPr lIns="77876" tIns="77876" rIns="77876" bIns="77876" anchor="b" anchorCtr="0"/>
          <a:lstStyle>
            <a:lvl1pPr marL="0" marR="0" lvl="0" indent="0" algn="l" rtl="0">
              <a:lnSpc>
                <a:spcPct val="100000"/>
              </a:lnSpc>
              <a:spcBef>
                <a:spcPts val="0"/>
              </a:spcBef>
              <a:spcAft>
                <a:spcPts val="0"/>
              </a:spcAft>
              <a:buClr>
                <a:schemeClr val="lt1"/>
              </a:buClr>
              <a:buFont typeface="Arial"/>
              <a:buNone/>
              <a:defRPr sz="27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5pPr>
            <a:lvl6pPr marL="389449" marR="0" lvl="5"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6pPr>
            <a:lvl7pPr marL="778897" marR="0" lvl="6"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7pPr>
            <a:lvl8pPr marL="1168346" marR="0" lvl="7"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8pPr>
            <a:lvl9pPr marL="1557795" marR="0" lvl="8"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9pPr>
          </a:lstStyle>
          <a:p>
            <a:endParaRPr dirty="0"/>
          </a:p>
        </p:txBody>
      </p:sp>
      <p:sp>
        <p:nvSpPr>
          <p:cNvPr id="20" name="Shape 20"/>
          <p:cNvSpPr txBox="1">
            <a:spLocks noGrp="1"/>
          </p:cNvSpPr>
          <p:nvPr>
            <p:ph type="subTitle" idx="1"/>
          </p:nvPr>
        </p:nvSpPr>
        <p:spPr>
          <a:xfrm>
            <a:off x="1" y="3375011"/>
            <a:ext cx="5316922" cy="269999"/>
          </a:xfrm>
          <a:prstGeom prst="rect">
            <a:avLst/>
          </a:prstGeom>
          <a:noFill/>
          <a:ln>
            <a:noFill/>
          </a:ln>
        </p:spPr>
        <p:txBody>
          <a:bodyPr lIns="77876" tIns="77876" rIns="77876" bIns="77876" anchor="t" anchorCtr="0"/>
          <a:lstStyle>
            <a:lvl1pPr marL="0" marR="0" lvl="0" indent="0" algn="l" rtl="0">
              <a:lnSpc>
                <a:spcPct val="110000"/>
              </a:lnSpc>
              <a:spcBef>
                <a:spcPts val="0"/>
              </a:spcBef>
              <a:spcAft>
                <a:spcPts val="0"/>
              </a:spcAft>
              <a:buClr>
                <a:schemeClr val="lt2"/>
              </a:buClr>
              <a:buFont typeface="Arial"/>
              <a:buNone/>
              <a:defRPr sz="1200" b="0" i="0" u="none" strike="noStrike" cap="none">
                <a:solidFill>
                  <a:schemeClr val="lt2"/>
                </a:solidFill>
                <a:latin typeface="Arial"/>
                <a:ea typeface="Arial"/>
                <a:cs typeface="Arial"/>
                <a:sym typeface="Arial"/>
              </a:defRPr>
            </a:lvl1pPr>
            <a:lvl2pPr marL="389449" marR="0" lvl="1" indent="0" algn="ctr" rtl="0">
              <a:lnSpc>
                <a:spcPct val="90000"/>
              </a:lnSpc>
              <a:spcBef>
                <a:spcPts val="511"/>
              </a:spcBef>
              <a:spcAft>
                <a:spcPts val="0"/>
              </a:spcAft>
              <a:buClr>
                <a:srgbClr val="8D9499"/>
              </a:buClr>
              <a:buFont typeface="Arial"/>
              <a:buNone/>
              <a:defRPr sz="1200" b="0" i="0" u="none" strike="noStrike" cap="none">
                <a:solidFill>
                  <a:srgbClr val="8D9499"/>
                </a:solidFill>
                <a:latin typeface="Arial"/>
                <a:ea typeface="Arial"/>
                <a:cs typeface="Arial"/>
                <a:sym typeface="Arial"/>
              </a:defRPr>
            </a:lvl2pPr>
            <a:lvl3pPr marL="778897" marR="0" lvl="2" indent="0" algn="ctr" rtl="0">
              <a:lnSpc>
                <a:spcPct val="90000"/>
              </a:lnSpc>
              <a:spcBef>
                <a:spcPts val="511"/>
              </a:spcBef>
              <a:spcAft>
                <a:spcPts val="0"/>
              </a:spcAft>
              <a:buClr>
                <a:srgbClr val="8D9499"/>
              </a:buClr>
              <a:buFont typeface="Arial"/>
              <a:buNone/>
              <a:defRPr sz="1100" b="0" i="0" u="none" strike="noStrike" cap="none">
                <a:solidFill>
                  <a:srgbClr val="8D9499"/>
                </a:solidFill>
                <a:latin typeface="Arial"/>
                <a:ea typeface="Arial"/>
                <a:cs typeface="Arial"/>
                <a:sym typeface="Arial"/>
              </a:defRPr>
            </a:lvl3pPr>
            <a:lvl4pPr marL="1168346" marR="0" lvl="3" indent="0" algn="ctr" rtl="0">
              <a:lnSpc>
                <a:spcPct val="110000"/>
              </a:lnSpc>
              <a:spcBef>
                <a:spcPts val="0"/>
              </a:spcBef>
              <a:spcAft>
                <a:spcPts val="0"/>
              </a:spcAft>
              <a:buClr>
                <a:srgbClr val="8D9499"/>
              </a:buClr>
              <a:buFont typeface="Arial"/>
              <a:buNone/>
              <a:defRPr sz="1200" b="1" i="0" u="none" strike="noStrike" cap="none">
                <a:solidFill>
                  <a:srgbClr val="8D9499"/>
                </a:solidFill>
                <a:latin typeface="Arial"/>
                <a:ea typeface="Arial"/>
                <a:cs typeface="Arial"/>
                <a:sym typeface="Arial"/>
              </a:defRPr>
            </a:lvl4pPr>
            <a:lvl5pPr marL="1557795" marR="0" lvl="4" indent="0" algn="ctr" rtl="0">
              <a:lnSpc>
                <a:spcPct val="110000"/>
              </a:lnSpc>
              <a:spcBef>
                <a:spcPts val="0"/>
              </a:spcBef>
              <a:spcAft>
                <a:spcPts val="0"/>
              </a:spcAft>
              <a:buClr>
                <a:srgbClr val="8D9499"/>
              </a:buClr>
              <a:buFont typeface="Arial"/>
              <a:buNone/>
              <a:defRPr sz="1400" b="0" i="0" u="none" strike="noStrike" cap="none">
                <a:solidFill>
                  <a:srgbClr val="8D9499"/>
                </a:solidFill>
                <a:latin typeface="Arial"/>
                <a:ea typeface="Arial"/>
                <a:cs typeface="Arial"/>
                <a:sym typeface="Arial"/>
              </a:defRPr>
            </a:lvl5pPr>
            <a:lvl6pPr marL="1947243" marR="0" lvl="5" indent="0" algn="ctr" rtl="0">
              <a:lnSpc>
                <a:spcPct val="100000"/>
              </a:lnSpc>
              <a:spcBef>
                <a:spcPts val="341"/>
              </a:spcBef>
              <a:spcAft>
                <a:spcPts val="0"/>
              </a:spcAft>
              <a:buClr>
                <a:srgbClr val="8D9499"/>
              </a:buClr>
              <a:buFont typeface="Arial"/>
              <a:buNone/>
              <a:defRPr sz="1700" b="0" i="0" u="none" strike="noStrike" cap="none">
                <a:solidFill>
                  <a:srgbClr val="8D9499"/>
                </a:solidFill>
                <a:latin typeface="Arial"/>
                <a:ea typeface="Arial"/>
                <a:cs typeface="Arial"/>
                <a:sym typeface="Arial"/>
              </a:defRPr>
            </a:lvl6pPr>
            <a:lvl7pPr marL="2336691" marR="0" lvl="6" indent="0" algn="ctr" rtl="0">
              <a:lnSpc>
                <a:spcPct val="100000"/>
              </a:lnSpc>
              <a:spcBef>
                <a:spcPts val="341"/>
              </a:spcBef>
              <a:spcAft>
                <a:spcPts val="0"/>
              </a:spcAft>
              <a:buClr>
                <a:srgbClr val="8D9499"/>
              </a:buClr>
              <a:buFont typeface="Arial"/>
              <a:buNone/>
              <a:defRPr sz="1700" b="0" i="0" u="none" strike="noStrike" cap="none">
                <a:solidFill>
                  <a:srgbClr val="8D9499"/>
                </a:solidFill>
                <a:latin typeface="Arial"/>
                <a:ea typeface="Arial"/>
                <a:cs typeface="Arial"/>
                <a:sym typeface="Arial"/>
              </a:defRPr>
            </a:lvl7pPr>
            <a:lvl8pPr marL="2726140" marR="0" lvl="7" indent="0" algn="ctr" rtl="0">
              <a:lnSpc>
                <a:spcPct val="100000"/>
              </a:lnSpc>
              <a:spcBef>
                <a:spcPts val="341"/>
              </a:spcBef>
              <a:spcAft>
                <a:spcPts val="0"/>
              </a:spcAft>
              <a:buClr>
                <a:srgbClr val="8D9499"/>
              </a:buClr>
              <a:buFont typeface="Arial"/>
              <a:buNone/>
              <a:defRPr sz="1700" b="0" i="0" u="none" strike="noStrike" cap="none">
                <a:solidFill>
                  <a:srgbClr val="8D9499"/>
                </a:solidFill>
                <a:latin typeface="Arial"/>
                <a:ea typeface="Arial"/>
                <a:cs typeface="Arial"/>
                <a:sym typeface="Arial"/>
              </a:defRPr>
            </a:lvl8pPr>
            <a:lvl9pPr marL="3115589" marR="0" lvl="8" indent="0" algn="ctr" rtl="0">
              <a:lnSpc>
                <a:spcPct val="100000"/>
              </a:lnSpc>
              <a:spcBef>
                <a:spcPts val="341"/>
              </a:spcBef>
              <a:spcAft>
                <a:spcPts val="0"/>
              </a:spcAft>
              <a:buClr>
                <a:srgbClr val="8D9499"/>
              </a:buClr>
              <a:buFont typeface="Arial"/>
              <a:buNone/>
              <a:defRPr sz="1700" b="0" i="0" u="none" strike="noStrike" cap="none">
                <a:solidFill>
                  <a:srgbClr val="8D9499"/>
                </a:solidFill>
                <a:latin typeface="Arial"/>
                <a:ea typeface="Arial"/>
                <a:cs typeface="Arial"/>
                <a:sym typeface="Arial"/>
              </a:defRPr>
            </a:lvl9pPr>
          </a:lstStyle>
          <a:p>
            <a:endParaRPr/>
          </a:p>
        </p:txBody>
      </p:sp>
      <p:sp>
        <p:nvSpPr>
          <p:cNvPr id="21" name="Shape 21"/>
          <p:cNvSpPr txBox="1">
            <a:spLocks noGrp="1"/>
          </p:cNvSpPr>
          <p:nvPr>
            <p:ph type="body" idx="2"/>
          </p:nvPr>
        </p:nvSpPr>
        <p:spPr>
          <a:xfrm>
            <a:off x="1" y="3564011"/>
            <a:ext cx="5316922" cy="269999"/>
          </a:xfrm>
          <a:prstGeom prst="rect">
            <a:avLst/>
          </a:prstGeom>
          <a:noFill/>
          <a:ln>
            <a:noFill/>
          </a:ln>
        </p:spPr>
        <p:txBody>
          <a:bodyPr lIns="77876" tIns="77876" rIns="77876" bIns="77876" anchor="t" anchorCtr="0"/>
          <a:lstStyle>
            <a:lvl1pPr marL="827961" marR="0" lvl="0" indent="-5792" algn="l" rtl="0">
              <a:lnSpc>
                <a:spcPct val="110000"/>
              </a:lnSpc>
              <a:spcBef>
                <a:spcPts val="0"/>
              </a:spcBef>
              <a:spcAft>
                <a:spcPts val="0"/>
              </a:spcAft>
              <a:buClr>
                <a:schemeClr val="lt1"/>
              </a:buClr>
              <a:buFont typeface="Arial"/>
              <a:buChar char="●"/>
              <a:defRPr sz="1200" b="0" i="0" u="none" strike="noStrike" cap="none">
                <a:solidFill>
                  <a:schemeClr val="lt1"/>
                </a:solidFill>
                <a:latin typeface="Arial"/>
                <a:ea typeface="Arial"/>
                <a:cs typeface="Arial"/>
                <a:sym typeface="Arial"/>
              </a:defRPr>
            </a:lvl1pPr>
            <a:lvl2pPr marL="827961" marR="0" lvl="1" indent="-5792" algn="l" rtl="0">
              <a:lnSpc>
                <a:spcPct val="110000"/>
              </a:lnSpc>
              <a:spcBef>
                <a:spcPts val="0"/>
              </a:spcBef>
              <a:spcAft>
                <a:spcPts val="0"/>
              </a:spcAft>
              <a:buClr>
                <a:schemeClr val="lt1"/>
              </a:buClr>
              <a:buFont typeface="Arial"/>
              <a:buChar char="○"/>
              <a:defRPr sz="1200" b="0" i="0" u="none" strike="noStrike" cap="none">
                <a:solidFill>
                  <a:schemeClr val="lt1"/>
                </a:solidFill>
                <a:latin typeface="Arial"/>
                <a:ea typeface="Arial"/>
                <a:cs typeface="Arial"/>
                <a:sym typeface="Arial"/>
              </a:defRPr>
            </a:lvl2pPr>
            <a:lvl3pPr marL="827961" marR="0" lvl="2" indent="-5792" algn="l" rtl="0">
              <a:lnSpc>
                <a:spcPct val="110000"/>
              </a:lnSpc>
              <a:spcBef>
                <a:spcPts val="0"/>
              </a:spcBef>
              <a:spcAft>
                <a:spcPts val="0"/>
              </a:spcAft>
              <a:buClr>
                <a:schemeClr val="lt1"/>
              </a:buClr>
              <a:buFont typeface="Arial"/>
              <a:buChar char="■"/>
              <a:defRPr sz="1200" b="0" i="0" u="none" strike="noStrike" cap="none">
                <a:solidFill>
                  <a:schemeClr val="lt1"/>
                </a:solidFill>
                <a:latin typeface="Arial"/>
                <a:ea typeface="Arial"/>
                <a:cs typeface="Arial"/>
                <a:sym typeface="Arial"/>
              </a:defRPr>
            </a:lvl3pPr>
            <a:lvl4pPr marL="827961" marR="0" lvl="3" indent="-5792" algn="l" rtl="0">
              <a:lnSpc>
                <a:spcPct val="110000"/>
              </a:lnSpc>
              <a:spcBef>
                <a:spcPts val="0"/>
              </a:spcBef>
              <a:spcAft>
                <a:spcPts val="0"/>
              </a:spcAft>
              <a:buClr>
                <a:schemeClr val="lt1"/>
              </a:buClr>
              <a:buFont typeface="Arial"/>
              <a:buChar char="●"/>
              <a:defRPr sz="1200" b="0" i="0" u="none" strike="noStrike" cap="none">
                <a:solidFill>
                  <a:schemeClr val="lt1"/>
                </a:solidFill>
                <a:latin typeface="Arial"/>
                <a:ea typeface="Arial"/>
                <a:cs typeface="Arial"/>
                <a:sym typeface="Arial"/>
              </a:defRPr>
            </a:lvl4pPr>
            <a:lvl5pPr marL="827961" marR="0" lvl="4" indent="-5792" algn="l" rtl="0">
              <a:lnSpc>
                <a:spcPct val="110000"/>
              </a:lnSpc>
              <a:spcBef>
                <a:spcPts val="0"/>
              </a:spcBef>
              <a:spcAft>
                <a:spcPts val="0"/>
              </a:spcAft>
              <a:buClr>
                <a:schemeClr val="lt1"/>
              </a:buClr>
              <a:buFont typeface="Arial"/>
              <a:buChar char="○"/>
              <a:defRPr sz="1200" b="0" i="0" u="none" strike="noStrike" cap="none">
                <a:solidFill>
                  <a:schemeClr val="lt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pic>
        <p:nvPicPr>
          <p:cNvPr id="9" name="Picture 2" descr="D:\Users\S06080\Documents\Pictos, vector et logo\logo-SOITEC-2016-BLANC.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874703" y="4752773"/>
            <a:ext cx="864096" cy="211599"/>
          </a:xfrm>
          <a:prstGeom prst="rect">
            <a:avLst/>
          </a:prstGeom>
          <a:noFill/>
        </p:spPr>
      </p:pic>
    </p:spTree>
    <p:extLst>
      <p:ext uri="{BB962C8B-B14F-4D97-AF65-F5344CB8AC3E}">
        <p14:creationId xmlns:p14="http://schemas.microsoft.com/office/powerpoint/2010/main" val="26922796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AGENDA / 1">
    <p:spTree>
      <p:nvGrpSpPr>
        <p:cNvPr id="1" name="Shape 22"/>
        <p:cNvGrpSpPr/>
        <p:nvPr/>
      </p:nvGrpSpPr>
      <p:grpSpPr>
        <a:xfrm>
          <a:off x="0" y="0"/>
          <a:ext cx="0" cy="0"/>
          <a:chOff x="0" y="0"/>
          <a:chExt cx="0" cy="0"/>
        </a:xfrm>
      </p:grpSpPr>
      <p:pic>
        <p:nvPicPr>
          <p:cNvPr id="24" name="Shape 24" descr="bloc.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
            <a:ext cx="405912" cy="973931"/>
          </a:xfrm>
          <a:prstGeom prst="rect">
            <a:avLst/>
          </a:prstGeom>
          <a:noFill/>
          <a:ln>
            <a:noFill/>
          </a:ln>
        </p:spPr>
      </p:pic>
      <p:pic>
        <p:nvPicPr>
          <p:cNvPr id="25" name="Shape 25" descr="fleche-BLANCH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00" y="289331"/>
            <a:ext cx="254976" cy="402431"/>
          </a:xfrm>
          <a:prstGeom prst="rect">
            <a:avLst/>
          </a:prstGeom>
          <a:noFill/>
          <a:ln>
            <a:noFill/>
          </a:ln>
        </p:spPr>
      </p:pic>
      <p:pic>
        <p:nvPicPr>
          <p:cNvPr id="26" name="Shape 26" descr="fleche-petite-int-verte.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24208" y="4835128"/>
            <a:ext cx="55683" cy="79772"/>
          </a:xfrm>
          <a:prstGeom prst="rect">
            <a:avLst/>
          </a:prstGeom>
          <a:noFill/>
          <a:ln>
            <a:noFill/>
          </a:ln>
        </p:spPr>
      </p:pic>
      <p:sp>
        <p:nvSpPr>
          <p:cNvPr id="27" name="Shape 27"/>
          <p:cNvSpPr/>
          <p:nvPr/>
        </p:nvSpPr>
        <p:spPr>
          <a:xfrm>
            <a:off x="1129811" y="4860131"/>
            <a:ext cx="43962"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8" name="Shape 28"/>
          <p:cNvSpPr/>
          <p:nvPr/>
        </p:nvSpPr>
        <p:spPr>
          <a:xfrm>
            <a:off x="1502019" y="4860131"/>
            <a:ext cx="42494"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9" name="Shape 29"/>
          <p:cNvSpPr txBox="1">
            <a:spLocks noGrp="1"/>
          </p:cNvSpPr>
          <p:nvPr>
            <p:ph type="title"/>
          </p:nvPr>
        </p:nvSpPr>
        <p:spPr>
          <a:xfrm>
            <a:off x="498462" y="324000"/>
            <a:ext cx="8639998" cy="334800"/>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chemeClr val="accent1"/>
              </a:buClr>
              <a:buFont typeface="Arial"/>
              <a:buNone/>
              <a:defRPr sz="2100" b="1" i="0" u="none" strike="noStrike" cap="none">
                <a:solidFill>
                  <a:schemeClr val="accent1"/>
                </a:solidFill>
                <a:latin typeface="Arial"/>
                <a:ea typeface="Arial"/>
                <a:cs typeface="Arial"/>
                <a:sym typeface="Arial"/>
              </a:defRPr>
            </a:lvl1pPr>
            <a:lvl2pPr marL="0" marR="0" lvl="1"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5pPr>
            <a:lvl6pPr marL="389449" marR="0" lvl="5"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6pPr>
            <a:lvl7pPr marL="778897" marR="0" lvl="6"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7pPr>
            <a:lvl8pPr marL="1168346" marR="0" lvl="7"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8pPr>
            <a:lvl9pPr marL="1557795" marR="0" lvl="8"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9pPr>
          </a:lstStyle>
          <a:p>
            <a:endParaRPr/>
          </a:p>
        </p:txBody>
      </p:sp>
      <p:sp>
        <p:nvSpPr>
          <p:cNvPr id="30" name="Shape 30"/>
          <p:cNvSpPr txBox="1">
            <a:spLocks noGrp="1"/>
          </p:cNvSpPr>
          <p:nvPr>
            <p:ph type="body" idx="1"/>
          </p:nvPr>
        </p:nvSpPr>
        <p:spPr>
          <a:xfrm>
            <a:off x="1329231" y="1468800"/>
            <a:ext cx="498462" cy="405000"/>
          </a:xfrm>
          <a:prstGeom prst="rect">
            <a:avLst/>
          </a:prstGeom>
          <a:solidFill>
            <a:schemeClr val="lt2"/>
          </a:solidFill>
          <a:ln>
            <a:noFill/>
          </a:ln>
        </p:spPr>
        <p:txBody>
          <a:bodyPr lIns="77876" tIns="77876" rIns="77876" bIns="77876" anchor="ctr" anchorCtr="0"/>
          <a:lstStyle>
            <a:lvl1pPr marL="0" marR="0" lvl="0" indent="0" algn="ctr" rtl="0">
              <a:lnSpc>
                <a:spcPct val="100000"/>
              </a:lnSpc>
              <a:spcBef>
                <a:spcPts val="0"/>
              </a:spcBef>
              <a:spcAft>
                <a:spcPts val="0"/>
              </a:spcAft>
              <a:buClr>
                <a:schemeClr val="lt1"/>
              </a:buClr>
              <a:buFont typeface="Arial"/>
              <a:buChar char="●"/>
              <a:defRPr sz="1500" b="0" i="0" u="none" strike="noStrike" cap="none">
                <a:solidFill>
                  <a:schemeClr val="lt1"/>
                </a:solidFill>
                <a:latin typeface="Arial"/>
                <a:ea typeface="Arial"/>
                <a:cs typeface="Arial"/>
                <a:sym typeface="Arial"/>
              </a:defRPr>
            </a:lvl1pPr>
            <a:lvl2pPr marL="612572" marR="0" lvl="1" indent="36510" algn="l" rtl="0">
              <a:lnSpc>
                <a:spcPct val="90000"/>
              </a:lnSpc>
              <a:spcBef>
                <a:spcPts val="511"/>
              </a:spcBef>
              <a:spcAft>
                <a:spcPts val="0"/>
              </a:spcAft>
              <a:buNone/>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None/>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Char char="●"/>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body" idx="2"/>
          </p:nvPr>
        </p:nvSpPr>
        <p:spPr>
          <a:xfrm>
            <a:off x="1827335" y="1469235"/>
            <a:ext cx="5981538" cy="404812"/>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1pPr>
            <a:lvl2pPr marL="0" marR="0" lvl="1" indent="0" algn="l" rtl="0">
              <a:lnSpc>
                <a:spcPct val="9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2pPr>
            <a:lvl3pPr marL="0" marR="0" lvl="2" indent="0" algn="l" rtl="0">
              <a:lnSpc>
                <a:spcPct val="9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3pPr>
            <a:lvl4pPr marL="0" marR="0" lvl="3" indent="0" algn="l" rtl="0">
              <a:lnSpc>
                <a:spcPct val="11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4pPr>
            <a:lvl5pPr marL="0" marR="0" lvl="4" indent="0" algn="l" rtl="0">
              <a:lnSpc>
                <a:spcPct val="11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body" idx="3"/>
          </p:nvPr>
        </p:nvSpPr>
        <p:spPr>
          <a:xfrm>
            <a:off x="1329591" y="3315600"/>
            <a:ext cx="498462" cy="405000"/>
          </a:xfrm>
          <a:prstGeom prst="rect">
            <a:avLst/>
          </a:prstGeom>
          <a:solidFill>
            <a:schemeClr val="lt2"/>
          </a:solidFill>
          <a:ln>
            <a:noFill/>
          </a:ln>
        </p:spPr>
        <p:txBody>
          <a:bodyPr lIns="77876" tIns="77876" rIns="77876" bIns="77876" anchor="ctr" anchorCtr="0"/>
          <a:lstStyle>
            <a:lvl1pPr marL="0" marR="0" lvl="0" indent="0" algn="ctr" rtl="0">
              <a:lnSpc>
                <a:spcPct val="100000"/>
              </a:lnSpc>
              <a:spcBef>
                <a:spcPts val="0"/>
              </a:spcBef>
              <a:spcAft>
                <a:spcPts val="0"/>
              </a:spcAft>
              <a:buClr>
                <a:schemeClr val="lt1"/>
              </a:buClr>
              <a:buFont typeface="Arial"/>
              <a:buChar char="●"/>
              <a:defRPr sz="1500" b="0" i="0" u="none" strike="noStrike" cap="none">
                <a:solidFill>
                  <a:schemeClr val="lt1"/>
                </a:solidFill>
                <a:latin typeface="Arial"/>
                <a:ea typeface="Arial"/>
                <a:cs typeface="Arial"/>
                <a:sym typeface="Arial"/>
              </a:defRPr>
            </a:lvl1pPr>
            <a:lvl2pPr marL="612572" marR="0" lvl="1" indent="36510" algn="l" rtl="0">
              <a:lnSpc>
                <a:spcPct val="90000"/>
              </a:lnSpc>
              <a:spcBef>
                <a:spcPts val="511"/>
              </a:spcBef>
              <a:spcAft>
                <a:spcPts val="0"/>
              </a:spcAft>
              <a:buNone/>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None/>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Char char="●"/>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body" idx="4"/>
          </p:nvPr>
        </p:nvSpPr>
        <p:spPr>
          <a:xfrm>
            <a:off x="1827693" y="3315606"/>
            <a:ext cx="5981538" cy="404812"/>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1pPr>
            <a:lvl2pPr marL="0" marR="0" lvl="1" indent="0" algn="l" rtl="0">
              <a:lnSpc>
                <a:spcPct val="9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2pPr>
            <a:lvl3pPr marL="0" marR="0" lvl="2" indent="0" algn="l" rtl="0">
              <a:lnSpc>
                <a:spcPct val="9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3pPr>
            <a:lvl4pPr marL="0" marR="0" lvl="3" indent="0" algn="l" rtl="0">
              <a:lnSpc>
                <a:spcPct val="11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4pPr>
            <a:lvl5pPr marL="0" marR="0" lvl="4" indent="0" algn="l" rtl="0">
              <a:lnSpc>
                <a:spcPct val="11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body" idx="5"/>
          </p:nvPr>
        </p:nvSpPr>
        <p:spPr>
          <a:xfrm>
            <a:off x="1329231" y="2084400"/>
            <a:ext cx="498462" cy="405000"/>
          </a:xfrm>
          <a:prstGeom prst="rect">
            <a:avLst/>
          </a:prstGeom>
          <a:solidFill>
            <a:schemeClr val="lt2"/>
          </a:solidFill>
          <a:ln>
            <a:noFill/>
          </a:ln>
        </p:spPr>
        <p:txBody>
          <a:bodyPr lIns="77876" tIns="77876" rIns="77876" bIns="77876" anchor="ctr" anchorCtr="0"/>
          <a:lstStyle>
            <a:lvl1pPr marL="0" marR="0" lvl="0" indent="0" algn="ctr" rtl="0">
              <a:lnSpc>
                <a:spcPct val="100000"/>
              </a:lnSpc>
              <a:spcBef>
                <a:spcPts val="0"/>
              </a:spcBef>
              <a:spcAft>
                <a:spcPts val="0"/>
              </a:spcAft>
              <a:buClr>
                <a:schemeClr val="lt1"/>
              </a:buClr>
              <a:buFont typeface="Arial"/>
              <a:buChar char="●"/>
              <a:defRPr sz="1500" b="0" i="0" u="none" strike="noStrike" cap="none">
                <a:solidFill>
                  <a:schemeClr val="lt1"/>
                </a:solidFill>
                <a:latin typeface="Arial"/>
                <a:ea typeface="Arial"/>
                <a:cs typeface="Arial"/>
                <a:sym typeface="Arial"/>
              </a:defRPr>
            </a:lvl1pPr>
            <a:lvl2pPr marL="612572" marR="0" lvl="1" indent="36510" algn="l" rtl="0">
              <a:lnSpc>
                <a:spcPct val="90000"/>
              </a:lnSpc>
              <a:spcBef>
                <a:spcPts val="511"/>
              </a:spcBef>
              <a:spcAft>
                <a:spcPts val="0"/>
              </a:spcAft>
              <a:buNone/>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None/>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Char char="●"/>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body" idx="6"/>
          </p:nvPr>
        </p:nvSpPr>
        <p:spPr>
          <a:xfrm>
            <a:off x="1827335" y="2084694"/>
            <a:ext cx="5981538" cy="404812"/>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1pPr>
            <a:lvl2pPr marL="0" marR="0" lvl="1" indent="0" algn="l" rtl="0">
              <a:lnSpc>
                <a:spcPct val="9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2pPr>
            <a:lvl3pPr marL="0" marR="0" lvl="2" indent="0" algn="l" rtl="0">
              <a:lnSpc>
                <a:spcPct val="9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3pPr>
            <a:lvl4pPr marL="0" marR="0" lvl="3" indent="0" algn="l" rtl="0">
              <a:lnSpc>
                <a:spcPct val="11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4pPr>
            <a:lvl5pPr marL="0" marR="0" lvl="4" indent="0" algn="l" rtl="0">
              <a:lnSpc>
                <a:spcPct val="11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body" idx="7"/>
          </p:nvPr>
        </p:nvSpPr>
        <p:spPr>
          <a:xfrm>
            <a:off x="1329951" y="2700000"/>
            <a:ext cx="498462" cy="405000"/>
          </a:xfrm>
          <a:prstGeom prst="rect">
            <a:avLst/>
          </a:prstGeom>
          <a:solidFill>
            <a:schemeClr val="lt2"/>
          </a:solidFill>
          <a:ln>
            <a:noFill/>
          </a:ln>
        </p:spPr>
        <p:txBody>
          <a:bodyPr lIns="77876" tIns="77876" rIns="77876" bIns="77876" anchor="ctr" anchorCtr="0"/>
          <a:lstStyle>
            <a:lvl1pPr marL="0" marR="0" lvl="0" indent="0" algn="ctr" rtl="0">
              <a:lnSpc>
                <a:spcPct val="100000"/>
              </a:lnSpc>
              <a:spcBef>
                <a:spcPts val="0"/>
              </a:spcBef>
              <a:spcAft>
                <a:spcPts val="0"/>
              </a:spcAft>
              <a:buClr>
                <a:schemeClr val="lt1"/>
              </a:buClr>
              <a:buFont typeface="Arial"/>
              <a:buChar char="●"/>
              <a:defRPr sz="1500" b="0" i="0" u="none" strike="noStrike" cap="none">
                <a:solidFill>
                  <a:schemeClr val="lt1"/>
                </a:solidFill>
                <a:latin typeface="Arial"/>
                <a:ea typeface="Arial"/>
                <a:cs typeface="Arial"/>
                <a:sym typeface="Arial"/>
              </a:defRPr>
            </a:lvl1pPr>
            <a:lvl2pPr marL="612572" marR="0" lvl="1" indent="36510" algn="l" rtl="0">
              <a:lnSpc>
                <a:spcPct val="90000"/>
              </a:lnSpc>
              <a:spcBef>
                <a:spcPts val="511"/>
              </a:spcBef>
              <a:spcAft>
                <a:spcPts val="0"/>
              </a:spcAft>
              <a:buNone/>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None/>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Char char="●"/>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body" idx="8"/>
          </p:nvPr>
        </p:nvSpPr>
        <p:spPr>
          <a:xfrm>
            <a:off x="1828048" y="2700144"/>
            <a:ext cx="5981538" cy="404812"/>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1pPr>
            <a:lvl2pPr marL="0" marR="0" lvl="1" indent="0" algn="l" rtl="0">
              <a:lnSpc>
                <a:spcPct val="9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2pPr>
            <a:lvl3pPr marL="0" marR="0" lvl="2" indent="0" algn="l" rtl="0">
              <a:lnSpc>
                <a:spcPct val="9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3pPr>
            <a:lvl4pPr marL="0" marR="0" lvl="3" indent="0" algn="l" rtl="0">
              <a:lnSpc>
                <a:spcPct val="11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4pPr>
            <a:lvl5pPr marL="0" marR="0" lvl="4" indent="0" algn="l" rtl="0">
              <a:lnSpc>
                <a:spcPct val="110000"/>
              </a:lnSpc>
              <a:spcBef>
                <a:spcPts val="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dt" idx="10"/>
          </p:nvPr>
        </p:nvSpPr>
        <p:spPr>
          <a:xfrm>
            <a:off x="498231" y="4736317"/>
            <a:ext cx="66528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39" name="Shape 39"/>
          <p:cNvSpPr txBox="1">
            <a:spLocks noGrp="1"/>
          </p:cNvSpPr>
          <p:nvPr>
            <p:ph type="ftr" idx="11"/>
          </p:nvPr>
        </p:nvSpPr>
        <p:spPr>
          <a:xfrm>
            <a:off x="1544515" y="4736317"/>
            <a:ext cx="614875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40" name="Shape 40"/>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smtClean="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pic>
        <p:nvPicPr>
          <p:cNvPr id="3074" name="Picture 2" descr="D:\Users\S06080\Documents\Pictos, vector et logo\L1-logo-SOITEC-2016-QUADRI.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889038" y="4752771"/>
            <a:ext cx="859430" cy="210312"/>
          </a:xfrm>
          <a:prstGeom prst="rect">
            <a:avLst/>
          </a:prstGeom>
          <a:noFill/>
        </p:spPr>
      </p:pic>
    </p:spTree>
    <p:extLst>
      <p:ext uri="{BB962C8B-B14F-4D97-AF65-F5344CB8AC3E}">
        <p14:creationId xmlns:p14="http://schemas.microsoft.com/office/powerpoint/2010/main" val="632603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UBSECTION / 1">
    <p:spTree>
      <p:nvGrpSpPr>
        <p:cNvPr id="1" name="Shape 41"/>
        <p:cNvGrpSpPr/>
        <p:nvPr/>
      </p:nvGrpSpPr>
      <p:grpSpPr>
        <a:xfrm>
          <a:off x="0" y="0"/>
          <a:ext cx="0" cy="0"/>
          <a:chOff x="0" y="0"/>
          <a:chExt cx="0" cy="0"/>
        </a:xfrm>
      </p:grpSpPr>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16" y="0"/>
            <a:ext cx="9178398" cy="5155200"/>
          </a:xfrm>
          <a:prstGeom prst="rect">
            <a:avLst/>
          </a:prstGeom>
        </p:spPr>
      </p:pic>
      <p:pic>
        <p:nvPicPr>
          <p:cNvPr id="44" name="Shape 44" descr="fleche-petite-int-vert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4208" y="4835128"/>
            <a:ext cx="55683" cy="79772"/>
          </a:xfrm>
          <a:prstGeom prst="rect">
            <a:avLst/>
          </a:prstGeom>
          <a:noFill/>
          <a:ln>
            <a:noFill/>
          </a:ln>
        </p:spPr>
      </p:pic>
      <p:sp>
        <p:nvSpPr>
          <p:cNvPr id="45" name="Shape 45"/>
          <p:cNvSpPr/>
          <p:nvPr/>
        </p:nvSpPr>
        <p:spPr>
          <a:xfrm>
            <a:off x="1129811" y="4860131"/>
            <a:ext cx="43962" cy="34527"/>
          </a:xfrm>
          <a:prstGeom prst="ellipse">
            <a:avLst/>
          </a:prstGeom>
          <a:solidFill>
            <a:schemeClr val="lt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6" name="Shape 46"/>
          <p:cNvSpPr/>
          <p:nvPr/>
        </p:nvSpPr>
        <p:spPr>
          <a:xfrm>
            <a:off x="1502019" y="4860131"/>
            <a:ext cx="42494" cy="34527"/>
          </a:xfrm>
          <a:prstGeom prst="ellipse">
            <a:avLst/>
          </a:prstGeom>
          <a:solidFill>
            <a:schemeClr val="lt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7" name="Shape 47"/>
          <p:cNvSpPr txBox="1">
            <a:spLocks noGrp="1"/>
          </p:cNvSpPr>
          <p:nvPr>
            <p:ph type="title"/>
          </p:nvPr>
        </p:nvSpPr>
        <p:spPr>
          <a:xfrm>
            <a:off x="996924" y="2484000"/>
            <a:ext cx="7643076" cy="1620000"/>
          </a:xfrm>
          <a:prstGeom prst="rect">
            <a:avLst/>
          </a:prstGeom>
          <a:noFill/>
          <a:ln>
            <a:noFill/>
          </a:ln>
        </p:spPr>
        <p:txBody>
          <a:bodyPr lIns="77876" tIns="77876" rIns="77876" bIns="77876" anchor="t" anchorCtr="0"/>
          <a:lstStyle>
            <a:lvl1pPr marL="0" marR="0" lvl="0" indent="0" algn="l" rtl="0">
              <a:lnSpc>
                <a:spcPct val="90000"/>
              </a:lnSpc>
              <a:spcBef>
                <a:spcPts val="0"/>
              </a:spcBef>
              <a:spcAft>
                <a:spcPts val="0"/>
              </a:spcAft>
              <a:buClr>
                <a:srgbClr val="FFFFFF"/>
              </a:buClr>
              <a:buFont typeface="Arial"/>
              <a:buNone/>
              <a:defRPr sz="2500" b="1" i="0" u="none" strike="noStrike" cap="none">
                <a:solidFill>
                  <a:srgbClr val="FFFFFF"/>
                </a:solidFill>
                <a:latin typeface="Arial"/>
                <a:ea typeface="Arial"/>
                <a:cs typeface="Arial"/>
                <a:sym typeface="Arial"/>
              </a:defRPr>
            </a:lvl1pPr>
            <a:lvl2pPr marL="0" marR="0" lvl="1"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5pPr>
            <a:lvl6pPr marL="389449" marR="0" lvl="5"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6pPr>
            <a:lvl7pPr marL="778897" marR="0" lvl="6"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7pPr>
            <a:lvl8pPr marL="1168346" marR="0" lvl="7"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8pPr>
            <a:lvl9pPr marL="1557795" marR="0" lvl="8"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9pPr>
          </a:lstStyle>
          <a:p>
            <a:endParaRPr/>
          </a:p>
        </p:txBody>
      </p:sp>
      <p:sp>
        <p:nvSpPr>
          <p:cNvPr id="48" name="Shape 48"/>
          <p:cNvSpPr txBox="1">
            <a:spLocks noGrp="1"/>
          </p:cNvSpPr>
          <p:nvPr>
            <p:ph type="body" idx="1"/>
          </p:nvPr>
        </p:nvSpPr>
        <p:spPr>
          <a:xfrm>
            <a:off x="498461" y="2430000"/>
            <a:ext cx="498462" cy="405000"/>
          </a:xfrm>
          <a:prstGeom prst="rect">
            <a:avLst/>
          </a:prstGeom>
          <a:solidFill>
            <a:schemeClr val="lt2"/>
          </a:solidFill>
          <a:ln>
            <a:noFill/>
          </a:ln>
        </p:spPr>
        <p:txBody>
          <a:bodyPr lIns="77876" tIns="77876" rIns="77876" bIns="77876" anchor="ctr" anchorCtr="0"/>
          <a:lstStyle>
            <a:lvl1pPr marL="0" marR="0" lvl="0" indent="0" algn="ctr" rtl="0">
              <a:lnSpc>
                <a:spcPct val="100000"/>
              </a:lnSpc>
              <a:spcBef>
                <a:spcPts val="0"/>
              </a:spcBef>
              <a:spcAft>
                <a:spcPts val="0"/>
              </a:spcAft>
              <a:buClr>
                <a:schemeClr val="lt1"/>
              </a:buClr>
              <a:buFont typeface="Arial"/>
              <a:buChar char="●"/>
              <a:defRPr sz="2000" b="0" i="0" u="none" strike="noStrike" cap="none">
                <a:solidFill>
                  <a:schemeClr val="lt1"/>
                </a:solidFill>
                <a:latin typeface="Arial"/>
                <a:ea typeface="Arial"/>
                <a:cs typeface="Arial"/>
                <a:sym typeface="Arial"/>
              </a:defRPr>
            </a:lvl1pPr>
            <a:lvl2pPr marL="612572" marR="0" lvl="1" indent="36510" algn="l" rtl="0">
              <a:lnSpc>
                <a:spcPct val="90000"/>
              </a:lnSpc>
              <a:spcBef>
                <a:spcPts val="511"/>
              </a:spcBef>
              <a:spcAft>
                <a:spcPts val="0"/>
              </a:spcAft>
              <a:buNone/>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None/>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Char char="●"/>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dt" idx="10"/>
          </p:nvPr>
        </p:nvSpPr>
        <p:spPr>
          <a:xfrm>
            <a:off x="498231" y="4736317"/>
            <a:ext cx="66528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FFFFFF"/>
              </a:buClr>
              <a:buFont typeface="Arial"/>
              <a:buNone/>
              <a:defRPr sz="800" b="0" i="0" u="none" strike="noStrike" cap="none">
                <a:solidFill>
                  <a:srgbClr val="FFFFFF"/>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fr-FR" sz="800" b="0" i="0" u="none" strike="noStrike" kern="0" cap="none" spc="0" normalizeH="0" baseline="0" noProof="0" smtClean="0">
                <a:ln>
                  <a:noFill/>
                </a:ln>
                <a:solidFill>
                  <a:srgbClr val="FFFFFF"/>
                </a:solidFill>
                <a:effectLst/>
                <a:uLnTx/>
                <a:uFillTx/>
                <a:latin typeface="Arial"/>
                <a:cs typeface="Arial"/>
                <a:sym typeface="Arial"/>
              </a:rPr>
              <a:t>26/07/2019</a:t>
            </a:r>
            <a:endParaRPr kumimoji="0" sz="800" b="0" i="0" u="none" strike="noStrike" kern="0" cap="none" spc="0" normalizeH="0" baseline="0" noProof="0">
              <a:ln>
                <a:noFill/>
              </a:ln>
              <a:solidFill>
                <a:srgbClr val="FFFFFF"/>
              </a:solidFill>
              <a:effectLst/>
              <a:uLnTx/>
              <a:uFillTx/>
              <a:latin typeface="Arial"/>
              <a:cs typeface="Arial"/>
              <a:sym typeface="Arial"/>
            </a:endParaRPr>
          </a:p>
        </p:txBody>
      </p:sp>
      <p:sp>
        <p:nvSpPr>
          <p:cNvPr id="50" name="Shape 50"/>
          <p:cNvSpPr txBox="1">
            <a:spLocks noGrp="1"/>
          </p:cNvSpPr>
          <p:nvPr>
            <p:ph type="ftr" idx="11"/>
          </p:nvPr>
        </p:nvSpPr>
        <p:spPr>
          <a:xfrm>
            <a:off x="1544515" y="4736317"/>
            <a:ext cx="614875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FFFFFF"/>
              </a:buClr>
              <a:buFont typeface="Arial"/>
              <a:buNone/>
              <a:defRPr sz="800" b="0" i="0" u="none" strike="noStrike" cap="none">
                <a:solidFill>
                  <a:srgbClr val="FFFFFF"/>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fr-FR" sz="800" b="0" i="0" u="none" strike="noStrike" kern="0" cap="none" spc="0" normalizeH="0" baseline="0" noProof="0" smtClean="0">
                <a:ln>
                  <a:noFill/>
                </a:ln>
                <a:solidFill>
                  <a:srgbClr val="FFFFFF"/>
                </a:solidFill>
                <a:effectLst/>
                <a:uLnTx/>
                <a:uFillTx/>
                <a:latin typeface="Arial"/>
                <a:cs typeface="Arial"/>
                <a:sym typeface="Arial"/>
              </a:rPr>
              <a:t>Assemblée Générale Annuelle des Actionnaires</a:t>
            </a:r>
            <a:endParaRPr kumimoji="0" lang="en-GB" sz="800" b="0" i="0" u="none" strike="noStrike" kern="0" cap="none" spc="0" normalizeH="0" baseline="0" noProof="0" dirty="0">
              <a:ln>
                <a:noFill/>
              </a:ln>
              <a:solidFill>
                <a:srgbClr val="FFFFFF"/>
              </a:solidFill>
              <a:effectLst/>
              <a:uLnTx/>
              <a:uFillTx/>
              <a:latin typeface="Arial"/>
              <a:cs typeface="Arial"/>
              <a:sym typeface="Arial"/>
            </a:endParaRPr>
          </a:p>
        </p:txBody>
      </p:sp>
      <p:sp>
        <p:nvSpPr>
          <p:cNvPr id="51" name="Shape 51"/>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smtClean="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pic>
        <p:nvPicPr>
          <p:cNvPr id="13" name="Picture 2" descr="D:\Users\S06080\Documents\Pictos, vector et logo\logo-SOITEC-2016-BLANC.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874703" y="4752773"/>
            <a:ext cx="864096" cy="211599"/>
          </a:xfrm>
          <a:prstGeom prst="rect">
            <a:avLst/>
          </a:prstGeom>
          <a:noFill/>
        </p:spPr>
      </p:pic>
    </p:spTree>
    <p:extLst>
      <p:ext uri="{BB962C8B-B14F-4D97-AF65-F5344CB8AC3E}">
        <p14:creationId xmlns:p14="http://schemas.microsoft.com/office/powerpoint/2010/main" val="1655076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 1">
    <p:spTree>
      <p:nvGrpSpPr>
        <p:cNvPr id="1" name="Shape 52"/>
        <p:cNvGrpSpPr/>
        <p:nvPr/>
      </p:nvGrpSpPr>
      <p:grpSpPr>
        <a:xfrm>
          <a:off x="0" y="0"/>
          <a:ext cx="0" cy="0"/>
          <a:chOff x="0" y="0"/>
          <a:chExt cx="0" cy="0"/>
        </a:xfrm>
      </p:grpSpPr>
      <p:pic>
        <p:nvPicPr>
          <p:cNvPr id="56" name="Shape 56" descr="fleche-petite-int-ver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4208" y="4835128"/>
            <a:ext cx="55683" cy="79772"/>
          </a:xfrm>
          <a:prstGeom prst="rect">
            <a:avLst/>
          </a:prstGeom>
          <a:noFill/>
          <a:ln>
            <a:noFill/>
          </a:ln>
        </p:spPr>
      </p:pic>
      <p:sp>
        <p:nvSpPr>
          <p:cNvPr id="57" name="Shape 57"/>
          <p:cNvSpPr/>
          <p:nvPr/>
        </p:nvSpPr>
        <p:spPr>
          <a:xfrm>
            <a:off x="1129811" y="4860131"/>
            <a:ext cx="43962"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8" name="Shape 58"/>
          <p:cNvSpPr/>
          <p:nvPr/>
        </p:nvSpPr>
        <p:spPr>
          <a:xfrm>
            <a:off x="1502019" y="4860131"/>
            <a:ext cx="42494"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9" name="Shape 59"/>
          <p:cNvSpPr txBox="1">
            <a:spLocks noGrp="1"/>
          </p:cNvSpPr>
          <p:nvPr>
            <p:ph type="body" idx="1"/>
          </p:nvPr>
        </p:nvSpPr>
        <p:spPr>
          <a:xfrm>
            <a:off x="996927" y="972008"/>
            <a:ext cx="7144614" cy="3509999"/>
          </a:xfrm>
          <a:prstGeom prst="rect">
            <a:avLst/>
          </a:prstGeom>
          <a:noFill/>
          <a:ln>
            <a:noFill/>
          </a:ln>
        </p:spPr>
        <p:txBody>
          <a:bodyPr lIns="77876" tIns="77876" rIns="77876" bIns="77876" anchor="ctr" anchorCtr="0"/>
          <a:lstStyle>
            <a:lvl1pPr marL="0" marR="0" lvl="0" indent="0" algn="just"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1pPr>
            <a:lvl2pPr marL="0" marR="0" lvl="1"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2pPr>
            <a:lvl3pPr marL="0" marR="0" lvl="2"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3pPr>
            <a:lvl4pPr marL="0" marR="0" lvl="3"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4pPr>
            <a:lvl5pPr marL="0"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dt" idx="10"/>
          </p:nvPr>
        </p:nvSpPr>
        <p:spPr>
          <a:xfrm>
            <a:off x="498231" y="4736317"/>
            <a:ext cx="66528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62" name="Shape 62"/>
          <p:cNvSpPr txBox="1">
            <a:spLocks noGrp="1"/>
          </p:cNvSpPr>
          <p:nvPr>
            <p:ph type="ftr" idx="11"/>
          </p:nvPr>
        </p:nvSpPr>
        <p:spPr>
          <a:xfrm>
            <a:off x="1544515" y="4736317"/>
            <a:ext cx="614875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63" name="Shape 63"/>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smtClean="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pic>
        <p:nvPicPr>
          <p:cNvPr id="13" name="Picture 2" descr="D:\Users\S06080\Documents\Pictos, vector et logo\L1-logo-SOITEC-2016-QUADRI.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89038" y="4752771"/>
            <a:ext cx="859430" cy="210312"/>
          </a:xfrm>
          <a:prstGeom prst="rect">
            <a:avLst/>
          </a:prstGeom>
          <a:noFill/>
        </p:spPr>
      </p:pic>
      <p:sp>
        <p:nvSpPr>
          <p:cNvPr id="18" name="Titre 1"/>
          <p:cNvSpPr>
            <a:spLocks noGrp="1"/>
          </p:cNvSpPr>
          <p:nvPr>
            <p:ph type="title"/>
          </p:nvPr>
        </p:nvSpPr>
        <p:spPr>
          <a:xfrm>
            <a:off x="498462" y="299044"/>
            <a:ext cx="8640000" cy="384721"/>
          </a:xfrm>
        </p:spPr>
        <p:txBody>
          <a:bodyPr/>
          <a:lstStyle/>
          <a:p>
            <a:r>
              <a:rPr lang="fr-FR" smtClean="0"/>
              <a:t>Cliquez pour modifier le style du titre</a:t>
            </a:r>
            <a:endParaRPr lang="fr-FR" dirty="0"/>
          </a:p>
        </p:txBody>
      </p:sp>
      <p:pic>
        <p:nvPicPr>
          <p:cNvPr id="19" name="Image 18" descr="bloc.png"/>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 y="1"/>
            <a:ext cx="405415" cy="974282"/>
          </a:xfrm>
          <a:prstGeom prst="rect">
            <a:avLst/>
          </a:prstGeom>
        </p:spPr>
      </p:pic>
      <p:pic>
        <p:nvPicPr>
          <p:cNvPr id="20" name="Image 19" descr="fleche-BLANCH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spTree>
    <p:extLst>
      <p:ext uri="{BB962C8B-B14F-4D97-AF65-F5344CB8AC3E}">
        <p14:creationId xmlns:p14="http://schemas.microsoft.com/office/powerpoint/2010/main" val="65197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1">
    <p:spTree>
      <p:nvGrpSpPr>
        <p:cNvPr id="1" name=""/>
        <p:cNvGrpSpPr/>
        <p:nvPr/>
      </p:nvGrpSpPr>
      <p:grpSpPr>
        <a:xfrm>
          <a:off x="0" y="0"/>
          <a:ext cx="0" cy="0"/>
          <a:chOff x="0" y="0"/>
          <a:chExt cx="0" cy="0"/>
        </a:xfrm>
      </p:grpSpPr>
      <p:sp>
        <p:nvSpPr>
          <p:cNvPr id="2" name="Titre 1"/>
          <p:cNvSpPr>
            <a:spLocks noGrp="1"/>
          </p:cNvSpPr>
          <p:nvPr>
            <p:ph type="title"/>
          </p:nvPr>
        </p:nvSpPr>
        <p:spPr>
          <a:xfrm>
            <a:off x="498462" y="299040"/>
            <a:ext cx="8640000" cy="384721"/>
          </a:xfrm>
        </p:spPr>
        <p:txBody>
          <a:bodyPr/>
          <a:lstStyle/>
          <a:p>
            <a:r>
              <a:rPr lang="fr-FR"/>
              <a:t>Cliquez pour modifier le style du titre</a:t>
            </a:r>
            <a:endParaRPr lang="fr-FR" dirty="0"/>
          </a:p>
        </p:txBody>
      </p:sp>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1" name="Image 10" descr="bloc.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405415" cy="974282"/>
          </a:xfrm>
          <a:prstGeom prst="rect">
            <a:avLst/>
          </a:prstGeom>
        </p:spPr>
      </p:pic>
      <p:pic>
        <p:nvPicPr>
          <p:cNvPr id="12" name="Image 11" descr="fleche-BLANCH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pic>
        <p:nvPicPr>
          <p:cNvPr id="15" name="Image 14" descr="fleche-petite-int-ver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8" name="Espace réservé du texte 7"/>
          <p:cNvSpPr>
            <a:spLocks noGrp="1"/>
          </p:cNvSpPr>
          <p:nvPr>
            <p:ph type="body" sz="quarter" idx="13" hasCustomPrompt="1"/>
          </p:nvPr>
        </p:nvSpPr>
        <p:spPr>
          <a:xfrm>
            <a:off x="1329231" y="1468800"/>
            <a:ext cx="498462" cy="405000"/>
          </a:xfrm>
          <a:solidFill>
            <a:schemeClr val="bg2"/>
          </a:solidFill>
          <a:ln>
            <a:noFill/>
          </a:ln>
        </p:spPr>
        <p:txBody>
          <a:bodyPr bIns="30679" anchor="ctr" anchorCtr="0"/>
          <a:lstStyle>
            <a:lvl1pPr marL="0" indent="0" algn="ctr">
              <a:lnSpc>
                <a:spcPct val="100000"/>
              </a:lnSpc>
              <a:spcBef>
                <a:spcPts val="0"/>
              </a:spcBef>
              <a:buFontTx/>
              <a:buNone/>
              <a:defRPr sz="1500">
                <a:solidFill>
                  <a:schemeClr val="bg1"/>
                </a:solidFill>
              </a:defRPr>
            </a:lvl1pPr>
          </a:lstStyle>
          <a:p>
            <a:pPr lvl="0"/>
            <a:r>
              <a:rPr lang="fr-FR" dirty="0"/>
              <a:t>0</a:t>
            </a:r>
          </a:p>
        </p:txBody>
      </p:sp>
      <p:sp>
        <p:nvSpPr>
          <p:cNvPr id="13" name="Espace réservé du texte 12"/>
          <p:cNvSpPr>
            <a:spLocks noGrp="1"/>
          </p:cNvSpPr>
          <p:nvPr>
            <p:ph type="body" sz="quarter" idx="14"/>
          </p:nvPr>
        </p:nvSpPr>
        <p:spPr>
          <a:xfrm>
            <a:off x="1827335" y="1469231"/>
            <a:ext cx="5981538" cy="404813"/>
          </a:xfrm>
        </p:spPr>
        <p:txBody>
          <a:bodyPr lIns="92038" bIns="0" anchor="ctr" anchorCtr="0"/>
          <a:lstStyle>
            <a:lvl1pPr marL="0" indent="0">
              <a:lnSpc>
                <a:spcPct val="100000"/>
              </a:lnSpc>
              <a:spcBef>
                <a:spcPts val="0"/>
              </a:spcBef>
              <a:buFontTx/>
              <a:buNone/>
              <a:defRPr sz="14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18" name="Espace réservé du texte 7"/>
          <p:cNvSpPr>
            <a:spLocks noGrp="1"/>
          </p:cNvSpPr>
          <p:nvPr>
            <p:ph type="body" sz="quarter" idx="15" hasCustomPrompt="1"/>
          </p:nvPr>
        </p:nvSpPr>
        <p:spPr>
          <a:xfrm>
            <a:off x="1329588" y="3315600"/>
            <a:ext cx="498462" cy="405000"/>
          </a:xfrm>
          <a:solidFill>
            <a:schemeClr val="bg2"/>
          </a:solidFill>
          <a:ln>
            <a:noFill/>
          </a:ln>
        </p:spPr>
        <p:txBody>
          <a:bodyPr bIns="30679" anchor="ctr" anchorCtr="0"/>
          <a:lstStyle>
            <a:lvl1pPr marL="0" indent="0" algn="ctr">
              <a:lnSpc>
                <a:spcPct val="100000"/>
              </a:lnSpc>
              <a:spcBef>
                <a:spcPts val="0"/>
              </a:spcBef>
              <a:buFontTx/>
              <a:buNone/>
              <a:defRPr sz="1500">
                <a:solidFill>
                  <a:schemeClr val="bg1"/>
                </a:solidFill>
              </a:defRPr>
            </a:lvl1pPr>
          </a:lstStyle>
          <a:p>
            <a:pPr lvl="0"/>
            <a:r>
              <a:rPr lang="fr-FR" dirty="0"/>
              <a:t>0</a:t>
            </a:r>
          </a:p>
        </p:txBody>
      </p:sp>
      <p:sp>
        <p:nvSpPr>
          <p:cNvPr id="19" name="Espace réservé du texte 12"/>
          <p:cNvSpPr>
            <a:spLocks noGrp="1"/>
          </p:cNvSpPr>
          <p:nvPr>
            <p:ph type="body" sz="quarter" idx="16"/>
          </p:nvPr>
        </p:nvSpPr>
        <p:spPr>
          <a:xfrm>
            <a:off x="1827693" y="3315600"/>
            <a:ext cx="5981538" cy="404813"/>
          </a:xfrm>
        </p:spPr>
        <p:txBody>
          <a:bodyPr lIns="92038" bIns="0" anchor="ctr" anchorCtr="0"/>
          <a:lstStyle>
            <a:lvl1pPr marL="0" indent="0">
              <a:lnSpc>
                <a:spcPct val="100000"/>
              </a:lnSpc>
              <a:spcBef>
                <a:spcPts val="0"/>
              </a:spcBef>
              <a:buFontTx/>
              <a:buNone/>
              <a:defRPr sz="14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20" name="Espace réservé du texte 7"/>
          <p:cNvSpPr>
            <a:spLocks noGrp="1"/>
          </p:cNvSpPr>
          <p:nvPr>
            <p:ph type="body" sz="quarter" idx="17" hasCustomPrompt="1"/>
          </p:nvPr>
        </p:nvSpPr>
        <p:spPr>
          <a:xfrm>
            <a:off x="1329231" y="2084400"/>
            <a:ext cx="498462" cy="405000"/>
          </a:xfrm>
          <a:solidFill>
            <a:schemeClr val="bg2"/>
          </a:solidFill>
          <a:ln>
            <a:noFill/>
          </a:ln>
        </p:spPr>
        <p:txBody>
          <a:bodyPr bIns="30679" anchor="ctr" anchorCtr="0"/>
          <a:lstStyle>
            <a:lvl1pPr marL="0" indent="0" algn="ctr">
              <a:lnSpc>
                <a:spcPct val="100000"/>
              </a:lnSpc>
              <a:spcBef>
                <a:spcPts val="0"/>
              </a:spcBef>
              <a:buFontTx/>
              <a:buNone/>
              <a:defRPr sz="1500">
                <a:solidFill>
                  <a:schemeClr val="bg1"/>
                </a:solidFill>
              </a:defRPr>
            </a:lvl1pPr>
          </a:lstStyle>
          <a:p>
            <a:pPr lvl="0"/>
            <a:r>
              <a:rPr lang="fr-FR" dirty="0"/>
              <a:t>0</a:t>
            </a:r>
          </a:p>
        </p:txBody>
      </p:sp>
      <p:sp>
        <p:nvSpPr>
          <p:cNvPr id="21" name="Espace réservé du texte 12"/>
          <p:cNvSpPr>
            <a:spLocks noGrp="1"/>
          </p:cNvSpPr>
          <p:nvPr>
            <p:ph type="body" sz="quarter" idx="18"/>
          </p:nvPr>
        </p:nvSpPr>
        <p:spPr>
          <a:xfrm>
            <a:off x="1827335" y="2084687"/>
            <a:ext cx="5981538" cy="404813"/>
          </a:xfrm>
        </p:spPr>
        <p:txBody>
          <a:bodyPr lIns="92038" bIns="0" anchor="ctr" anchorCtr="0"/>
          <a:lstStyle>
            <a:lvl1pPr marL="0" indent="0">
              <a:lnSpc>
                <a:spcPct val="100000"/>
              </a:lnSpc>
              <a:spcBef>
                <a:spcPts val="0"/>
              </a:spcBef>
              <a:buFontTx/>
              <a:buNone/>
              <a:defRPr sz="14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22" name="Espace réservé du texte 7"/>
          <p:cNvSpPr>
            <a:spLocks noGrp="1"/>
          </p:cNvSpPr>
          <p:nvPr>
            <p:ph type="body" sz="quarter" idx="19" hasCustomPrompt="1"/>
          </p:nvPr>
        </p:nvSpPr>
        <p:spPr>
          <a:xfrm>
            <a:off x="1329945" y="2700000"/>
            <a:ext cx="498462" cy="405000"/>
          </a:xfrm>
          <a:solidFill>
            <a:schemeClr val="bg2"/>
          </a:solidFill>
          <a:ln>
            <a:noFill/>
          </a:ln>
        </p:spPr>
        <p:txBody>
          <a:bodyPr bIns="30679" anchor="ctr" anchorCtr="0"/>
          <a:lstStyle>
            <a:lvl1pPr marL="0" indent="0" algn="ctr">
              <a:lnSpc>
                <a:spcPct val="100000"/>
              </a:lnSpc>
              <a:spcBef>
                <a:spcPts val="0"/>
              </a:spcBef>
              <a:buFontTx/>
              <a:buNone/>
              <a:defRPr sz="1500">
                <a:solidFill>
                  <a:schemeClr val="bg1"/>
                </a:solidFill>
              </a:defRPr>
            </a:lvl1pPr>
          </a:lstStyle>
          <a:p>
            <a:pPr lvl="0"/>
            <a:r>
              <a:rPr lang="fr-FR" dirty="0"/>
              <a:t>0</a:t>
            </a:r>
          </a:p>
        </p:txBody>
      </p:sp>
      <p:sp>
        <p:nvSpPr>
          <p:cNvPr id="23" name="Espace réservé du texte 12"/>
          <p:cNvSpPr>
            <a:spLocks noGrp="1"/>
          </p:cNvSpPr>
          <p:nvPr>
            <p:ph type="body" sz="quarter" idx="20"/>
          </p:nvPr>
        </p:nvSpPr>
        <p:spPr>
          <a:xfrm>
            <a:off x="1828050" y="2700143"/>
            <a:ext cx="5981538" cy="404813"/>
          </a:xfrm>
        </p:spPr>
        <p:txBody>
          <a:bodyPr lIns="92038" bIns="0" anchor="ctr" anchorCtr="0"/>
          <a:lstStyle>
            <a:lvl1pPr marL="0" indent="0">
              <a:lnSpc>
                <a:spcPct val="100000"/>
              </a:lnSpc>
              <a:spcBef>
                <a:spcPts val="0"/>
              </a:spcBef>
              <a:buFontTx/>
              <a:buNone/>
              <a:defRPr sz="14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24" name="Ellipse 23"/>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25" name="Ellipse 24"/>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pic>
        <p:nvPicPr>
          <p:cNvPr id="26" name="Image 11" descr="logo-SOITEC-2016-RVB-PPT.png"/>
          <p:cNvPicPr>
            <a:picLocks noChangeAspect="1"/>
          </p:cNvPicPr>
          <p:nvPr userDrawn="1"/>
        </p:nvPicPr>
        <p:blipFill>
          <a:blip r:embed="rId5"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1793911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 1">
    <p:spTree>
      <p:nvGrpSpPr>
        <p:cNvPr id="1" name="Shape 64"/>
        <p:cNvGrpSpPr/>
        <p:nvPr/>
      </p:nvGrpSpPr>
      <p:grpSpPr>
        <a:xfrm>
          <a:off x="0" y="0"/>
          <a:ext cx="0" cy="0"/>
          <a:chOff x="0" y="0"/>
          <a:chExt cx="0" cy="0"/>
        </a:xfrm>
      </p:grpSpPr>
      <p:pic>
        <p:nvPicPr>
          <p:cNvPr id="66" name="Shape 66" descr="bloc.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
            <a:ext cx="405912" cy="973931"/>
          </a:xfrm>
          <a:prstGeom prst="rect">
            <a:avLst/>
          </a:prstGeom>
          <a:noFill/>
          <a:ln>
            <a:noFill/>
          </a:ln>
        </p:spPr>
      </p:pic>
      <p:pic>
        <p:nvPicPr>
          <p:cNvPr id="67" name="Shape 67" descr="fleche-BLANCH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00" y="289331"/>
            <a:ext cx="254976" cy="402431"/>
          </a:xfrm>
          <a:prstGeom prst="rect">
            <a:avLst/>
          </a:prstGeom>
          <a:noFill/>
          <a:ln>
            <a:noFill/>
          </a:ln>
        </p:spPr>
      </p:pic>
      <p:pic>
        <p:nvPicPr>
          <p:cNvPr id="68" name="Shape 68" descr="fleche-petite-int-verte.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24208" y="4835128"/>
            <a:ext cx="55683" cy="79772"/>
          </a:xfrm>
          <a:prstGeom prst="rect">
            <a:avLst/>
          </a:prstGeom>
          <a:noFill/>
          <a:ln>
            <a:noFill/>
          </a:ln>
        </p:spPr>
      </p:pic>
      <p:sp>
        <p:nvSpPr>
          <p:cNvPr id="69" name="Shape 69"/>
          <p:cNvSpPr/>
          <p:nvPr/>
        </p:nvSpPr>
        <p:spPr>
          <a:xfrm>
            <a:off x="1129811" y="4860131"/>
            <a:ext cx="43962"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70" name="Shape 70"/>
          <p:cNvSpPr/>
          <p:nvPr/>
        </p:nvSpPr>
        <p:spPr>
          <a:xfrm>
            <a:off x="1502019" y="4860131"/>
            <a:ext cx="42494"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71" name="Shape 71"/>
          <p:cNvSpPr txBox="1">
            <a:spLocks noGrp="1"/>
          </p:cNvSpPr>
          <p:nvPr>
            <p:ph type="title"/>
          </p:nvPr>
        </p:nvSpPr>
        <p:spPr>
          <a:xfrm>
            <a:off x="498462" y="324000"/>
            <a:ext cx="8639998" cy="334800"/>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chemeClr val="accent1"/>
              </a:buClr>
              <a:buFont typeface="Arial"/>
              <a:buNone/>
              <a:defRPr sz="2100" b="1" i="0" u="none" strike="noStrike" cap="none">
                <a:solidFill>
                  <a:schemeClr val="accent1"/>
                </a:solidFill>
                <a:latin typeface="Arial"/>
                <a:ea typeface="Arial"/>
                <a:cs typeface="Arial"/>
                <a:sym typeface="Arial"/>
              </a:defRPr>
            </a:lvl1pPr>
            <a:lvl2pPr marL="0" marR="0" lvl="1"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5pPr>
            <a:lvl6pPr marL="389449" marR="0" lvl="5"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6pPr>
            <a:lvl7pPr marL="778897" marR="0" lvl="6"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7pPr>
            <a:lvl8pPr marL="1168346" marR="0" lvl="7"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8pPr>
            <a:lvl9pPr marL="1557795" marR="0" lvl="8"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9pPr>
          </a:lstStyle>
          <a:p>
            <a:endParaRPr/>
          </a:p>
        </p:txBody>
      </p:sp>
      <p:sp>
        <p:nvSpPr>
          <p:cNvPr id="72" name="Shape 72"/>
          <p:cNvSpPr txBox="1">
            <a:spLocks noGrp="1"/>
          </p:cNvSpPr>
          <p:nvPr>
            <p:ph type="dt" idx="10"/>
          </p:nvPr>
        </p:nvSpPr>
        <p:spPr>
          <a:xfrm>
            <a:off x="498231" y="4736317"/>
            <a:ext cx="66528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73" name="Shape 73"/>
          <p:cNvSpPr txBox="1">
            <a:spLocks noGrp="1"/>
          </p:cNvSpPr>
          <p:nvPr>
            <p:ph type="ftr" idx="11"/>
          </p:nvPr>
        </p:nvSpPr>
        <p:spPr>
          <a:xfrm>
            <a:off x="1544515" y="4736317"/>
            <a:ext cx="614875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74" name="Shape 74"/>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smtClean="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pic>
        <p:nvPicPr>
          <p:cNvPr id="12" name="Picture 2" descr="D:\Users\S06080\Documents\Pictos, vector et logo\L1-logo-SOITEC-2016-QUADRI.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889038" y="4752771"/>
            <a:ext cx="859430" cy="210312"/>
          </a:xfrm>
          <a:prstGeom prst="rect">
            <a:avLst/>
          </a:prstGeom>
          <a:noFill/>
        </p:spPr>
      </p:pic>
    </p:spTree>
    <p:extLst>
      <p:ext uri="{BB962C8B-B14F-4D97-AF65-F5344CB8AC3E}">
        <p14:creationId xmlns:p14="http://schemas.microsoft.com/office/powerpoint/2010/main" val="163095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UBSECTION / 2">
    <p:spTree>
      <p:nvGrpSpPr>
        <p:cNvPr id="1" name="Shape 131"/>
        <p:cNvGrpSpPr/>
        <p:nvPr/>
      </p:nvGrpSpPr>
      <p:grpSpPr>
        <a:xfrm>
          <a:off x="0" y="0"/>
          <a:ext cx="0" cy="0"/>
          <a:chOff x="0" y="0"/>
          <a:chExt cx="0" cy="0"/>
        </a:xfrm>
      </p:grpSpPr>
      <p:pic>
        <p:nvPicPr>
          <p:cNvPr id="132" name="Shape 13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 y="0"/>
            <a:ext cx="9139603" cy="5143500"/>
          </a:xfrm>
          <a:prstGeom prst="rect">
            <a:avLst/>
          </a:prstGeom>
          <a:noFill/>
          <a:ln>
            <a:noFill/>
          </a:ln>
        </p:spPr>
      </p:pic>
      <p:pic>
        <p:nvPicPr>
          <p:cNvPr id="133" name="Shape 133" descr="fleche-petite-int-vert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4208" y="4835128"/>
            <a:ext cx="55683" cy="79772"/>
          </a:xfrm>
          <a:prstGeom prst="rect">
            <a:avLst/>
          </a:prstGeom>
          <a:noFill/>
          <a:ln>
            <a:noFill/>
          </a:ln>
        </p:spPr>
      </p:pic>
      <p:sp>
        <p:nvSpPr>
          <p:cNvPr id="134" name="Shape 134"/>
          <p:cNvSpPr/>
          <p:nvPr/>
        </p:nvSpPr>
        <p:spPr>
          <a:xfrm>
            <a:off x="1129811" y="4860131"/>
            <a:ext cx="43962"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5" name="Shape 135"/>
          <p:cNvSpPr/>
          <p:nvPr/>
        </p:nvSpPr>
        <p:spPr>
          <a:xfrm>
            <a:off x="1502019" y="4860131"/>
            <a:ext cx="42494" cy="34527"/>
          </a:xfrm>
          <a:prstGeom prst="ellipse">
            <a:avLst/>
          </a:prstGeom>
          <a:solidFill>
            <a:srgbClr val="324D59"/>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7" name="Shape 137"/>
          <p:cNvSpPr txBox="1">
            <a:spLocks noGrp="1"/>
          </p:cNvSpPr>
          <p:nvPr>
            <p:ph type="title"/>
          </p:nvPr>
        </p:nvSpPr>
        <p:spPr>
          <a:xfrm>
            <a:off x="996924" y="2484000"/>
            <a:ext cx="7643076" cy="1620000"/>
          </a:xfrm>
          <a:prstGeom prst="rect">
            <a:avLst/>
          </a:prstGeom>
          <a:noFill/>
          <a:ln>
            <a:noFill/>
          </a:ln>
        </p:spPr>
        <p:txBody>
          <a:bodyPr lIns="77876" tIns="77876" rIns="77876" bIns="77876" anchor="t" anchorCtr="0"/>
          <a:lstStyle>
            <a:lvl1pPr marL="0" marR="0" lvl="0" indent="0" algn="l" rtl="0">
              <a:lnSpc>
                <a:spcPct val="90000"/>
              </a:lnSpc>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1pPr>
            <a:lvl2pPr marL="0" marR="0" lvl="1"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5pPr>
            <a:lvl6pPr marL="389449" marR="0" lvl="5"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6pPr>
            <a:lvl7pPr marL="778897" marR="0" lvl="6"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7pPr>
            <a:lvl8pPr marL="1168346" marR="0" lvl="7"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8pPr>
            <a:lvl9pPr marL="1557795" marR="0" lvl="8"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9pPr>
          </a:lstStyle>
          <a:p>
            <a:endParaRPr/>
          </a:p>
        </p:txBody>
      </p:sp>
      <p:sp>
        <p:nvSpPr>
          <p:cNvPr id="138" name="Shape 138"/>
          <p:cNvSpPr txBox="1">
            <a:spLocks noGrp="1"/>
          </p:cNvSpPr>
          <p:nvPr>
            <p:ph type="body" idx="1"/>
          </p:nvPr>
        </p:nvSpPr>
        <p:spPr>
          <a:xfrm>
            <a:off x="498461" y="2430000"/>
            <a:ext cx="498462" cy="405000"/>
          </a:xfrm>
          <a:prstGeom prst="rect">
            <a:avLst/>
          </a:prstGeom>
          <a:solidFill>
            <a:schemeClr val="lt2"/>
          </a:solidFill>
          <a:ln>
            <a:noFill/>
          </a:ln>
        </p:spPr>
        <p:txBody>
          <a:bodyPr lIns="77876" tIns="77876" rIns="77876" bIns="77876" anchor="ctr" anchorCtr="0"/>
          <a:lstStyle>
            <a:lvl1pPr marL="0" marR="0" lvl="0" indent="0" algn="ctr" rtl="0">
              <a:lnSpc>
                <a:spcPct val="100000"/>
              </a:lnSpc>
              <a:spcBef>
                <a:spcPts val="0"/>
              </a:spcBef>
              <a:spcAft>
                <a:spcPts val="0"/>
              </a:spcAft>
              <a:buClr>
                <a:schemeClr val="lt1"/>
              </a:buClr>
              <a:buFont typeface="Arial"/>
              <a:buChar char="●"/>
              <a:defRPr sz="2000" b="0" i="0" u="none" strike="noStrike" cap="none">
                <a:solidFill>
                  <a:schemeClr val="lt1"/>
                </a:solidFill>
                <a:latin typeface="Arial"/>
                <a:ea typeface="Arial"/>
                <a:cs typeface="Arial"/>
                <a:sym typeface="Arial"/>
              </a:defRPr>
            </a:lvl1pPr>
            <a:lvl2pPr marL="612572" marR="0" lvl="1" indent="36510" algn="l" rtl="0">
              <a:lnSpc>
                <a:spcPct val="90000"/>
              </a:lnSpc>
              <a:spcBef>
                <a:spcPts val="511"/>
              </a:spcBef>
              <a:spcAft>
                <a:spcPts val="0"/>
              </a:spcAft>
              <a:buNone/>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None/>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Char char="●"/>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139" name="Shape 139"/>
          <p:cNvSpPr txBox="1">
            <a:spLocks noGrp="1"/>
          </p:cNvSpPr>
          <p:nvPr>
            <p:ph type="dt" idx="10"/>
          </p:nvPr>
        </p:nvSpPr>
        <p:spPr>
          <a:xfrm>
            <a:off x="498231" y="4736317"/>
            <a:ext cx="66528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40" name="Shape 140"/>
          <p:cNvSpPr txBox="1">
            <a:spLocks noGrp="1"/>
          </p:cNvSpPr>
          <p:nvPr>
            <p:ph type="ftr" idx="11"/>
          </p:nvPr>
        </p:nvSpPr>
        <p:spPr>
          <a:xfrm>
            <a:off x="1544515" y="4736317"/>
            <a:ext cx="614875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41" name="Shape 141"/>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smtClean="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pic>
        <p:nvPicPr>
          <p:cNvPr id="12" name="Picture 2" descr="D:\Users\S06080\Documents\Pictos, vector et logo\L1-logo-SOITEC-2016-QUADRI.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889038" y="4752771"/>
            <a:ext cx="859430" cy="210312"/>
          </a:xfrm>
          <a:prstGeom prst="rect">
            <a:avLst/>
          </a:prstGeom>
          <a:noFill/>
        </p:spPr>
      </p:pic>
    </p:spTree>
    <p:extLst>
      <p:ext uri="{BB962C8B-B14F-4D97-AF65-F5344CB8AC3E}">
        <p14:creationId xmlns:p14="http://schemas.microsoft.com/office/powerpoint/2010/main" val="1412790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ONTENT / 3">
    <p:spTree>
      <p:nvGrpSpPr>
        <p:cNvPr id="1" name="Shape 142"/>
        <p:cNvGrpSpPr/>
        <p:nvPr/>
      </p:nvGrpSpPr>
      <p:grpSpPr>
        <a:xfrm>
          <a:off x="0" y="0"/>
          <a:ext cx="0" cy="0"/>
          <a:chOff x="0" y="0"/>
          <a:chExt cx="0" cy="0"/>
        </a:xfrm>
      </p:grpSpPr>
      <p:pic>
        <p:nvPicPr>
          <p:cNvPr id="144" name="Shape 144" descr="bloc.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
            <a:ext cx="405912" cy="973931"/>
          </a:xfrm>
          <a:prstGeom prst="rect">
            <a:avLst/>
          </a:prstGeom>
          <a:noFill/>
          <a:ln>
            <a:noFill/>
          </a:ln>
        </p:spPr>
      </p:pic>
      <p:pic>
        <p:nvPicPr>
          <p:cNvPr id="145" name="Shape 145" descr="fleche-BLANCH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00" y="289331"/>
            <a:ext cx="254976" cy="402431"/>
          </a:xfrm>
          <a:prstGeom prst="rect">
            <a:avLst/>
          </a:prstGeom>
          <a:noFill/>
          <a:ln>
            <a:noFill/>
          </a:ln>
        </p:spPr>
      </p:pic>
      <p:pic>
        <p:nvPicPr>
          <p:cNvPr id="146" name="Shape 146" descr="fleche-petite-int-verte.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24208" y="4835128"/>
            <a:ext cx="55683" cy="79772"/>
          </a:xfrm>
          <a:prstGeom prst="rect">
            <a:avLst/>
          </a:prstGeom>
          <a:noFill/>
          <a:ln>
            <a:noFill/>
          </a:ln>
        </p:spPr>
      </p:pic>
      <p:sp>
        <p:nvSpPr>
          <p:cNvPr id="147" name="Shape 147"/>
          <p:cNvSpPr/>
          <p:nvPr/>
        </p:nvSpPr>
        <p:spPr>
          <a:xfrm>
            <a:off x="1129811" y="4860131"/>
            <a:ext cx="43962"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48" name="Shape 148"/>
          <p:cNvSpPr/>
          <p:nvPr/>
        </p:nvSpPr>
        <p:spPr>
          <a:xfrm>
            <a:off x="1502019" y="4860131"/>
            <a:ext cx="42494"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49" name="Shape 149"/>
          <p:cNvCxnSpPr/>
          <p:nvPr/>
        </p:nvCxnSpPr>
        <p:spPr>
          <a:xfrm>
            <a:off x="4572000" y="1133483"/>
            <a:ext cx="0" cy="3375421"/>
          </a:xfrm>
          <a:prstGeom prst="straightConnector1">
            <a:avLst/>
          </a:prstGeom>
          <a:noFill/>
          <a:ln w="9525" cap="flat" cmpd="sng">
            <a:solidFill>
              <a:srgbClr val="A5A5A5"/>
            </a:solidFill>
            <a:prstDash val="solid"/>
            <a:round/>
            <a:headEnd type="none" w="med" len="med"/>
            <a:tailEnd type="none" w="med" len="med"/>
          </a:ln>
        </p:spPr>
      </p:cxnSp>
      <p:sp>
        <p:nvSpPr>
          <p:cNvPr id="150" name="Shape 150"/>
          <p:cNvSpPr txBox="1">
            <a:spLocks noGrp="1"/>
          </p:cNvSpPr>
          <p:nvPr>
            <p:ph type="title"/>
          </p:nvPr>
        </p:nvSpPr>
        <p:spPr>
          <a:xfrm>
            <a:off x="498462" y="324000"/>
            <a:ext cx="8639998" cy="334800"/>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chemeClr val="accent1"/>
              </a:buClr>
              <a:buFont typeface="Arial"/>
              <a:buNone/>
              <a:defRPr sz="2100" b="1" i="0" u="none" strike="noStrike" cap="none">
                <a:solidFill>
                  <a:schemeClr val="accent1"/>
                </a:solidFill>
                <a:latin typeface="Arial"/>
                <a:ea typeface="Arial"/>
                <a:cs typeface="Arial"/>
                <a:sym typeface="Arial"/>
              </a:defRPr>
            </a:lvl1pPr>
            <a:lvl2pPr marL="0" marR="0" lvl="1"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5pPr>
            <a:lvl6pPr marL="389449" marR="0" lvl="5"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6pPr>
            <a:lvl7pPr marL="778897" marR="0" lvl="6"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7pPr>
            <a:lvl8pPr marL="1168346" marR="0" lvl="7"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8pPr>
            <a:lvl9pPr marL="1557795" marR="0" lvl="8"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9pPr>
          </a:lstStyle>
          <a:p>
            <a:endParaRPr/>
          </a:p>
        </p:txBody>
      </p:sp>
      <p:sp>
        <p:nvSpPr>
          <p:cNvPr id="151" name="Shape 151"/>
          <p:cNvSpPr txBox="1">
            <a:spLocks noGrp="1"/>
          </p:cNvSpPr>
          <p:nvPr>
            <p:ph type="body" idx="1"/>
          </p:nvPr>
        </p:nvSpPr>
        <p:spPr>
          <a:xfrm>
            <a:off x="498461" y="1134000"/>
            <a:ext cx="3954460" cy="3375000"/>
          </a:xfrm>
          <a:prstGeom prst="rect">
            <a:avLst/>
          </a:prstGeom>
          <a:noFill/>
          <a:ln>
            <a:noFill/>
          </a:ln>
        </p:spPr>
        <p:txBody>
          <a:bodyPr lIns="77876" tIns="77876" rIns="77876" bIns="77876" anchor="t" anchorCtr="0"/>
          <a:lstStyle>
            <a:lvl1pPr marL="0" marR="0" lvl="0" indent="200132" algn="l" rtl="0">
              <a:lnSpc>
                <a:spcPct val="110000"/>
              </a:lnSpc>
              <a:spcBef>
                <a:spcPts val="1023"/>
              </a:spcBef>
              <a:spcAft>
                <a:spcPts val="0"/>
              </a:spcAft>
              <a:buNone/>
              <a:defRPr sz="1600" b="0" i="0" u="none" strike="noStrike" cap="none">
                <a:solidFill>
                  <a:schemeClr val="accent1"/>
                </a:solidFill>
                <a:latin typeface="Arial"/>
                <a:ea typeface="Arial"/>
                <a:cs typeface="Arial"/>
                <a:sym typeface="Arial"/>
              </a:defRPr>
            </a:lvl1pPr>
            <a:lvl2pPr marL="612572" marR="0" lvl="1" indent="36510" algn="l" rtl="0">
              <a:lnSpc>
                <a:spcPct val="90000"/>
              </a:lnSpc>
              <a:spcBef>
                <a:spcPts val="511"/>
              </a:spcBef>
              <a:spcAft>
                <a:spcPts val="0"/>
              </a:spcAft>
              <a:buNone/>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None/>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Char char="●"/>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152" name="Shape 152"/>
          <p:cNvSpPr txBox="1">
            <a:spLocks noGrp="1"/>
          </p:cNvSpPr>
          <p:nvPr>
            <p:ph type="body" idx="2"/>
          </p:nvPr>
        </p:nvSpPr>
        <p:spPr>
          <a:xfrm>
            <a:off x="4704860" y="1134000"/>
            <a:ext cx="3935138" cy="3375000"/>
          </a:xfrm>
          <a:prstGeom prst="rect">
            <a:avLst/>
          </a:prstGeom>
          <a:noFill/>
          <a:ln>
            <a:noFill/>
          </a:ln>
        </p:spPr>
        <p:txBody>
          <a:bodyPr lIns="77876" tIns="77876" rIns="77876" bIns="77876" anchor="t" anchorCtr="0"/>
          <a:lstStyle>
            <a:lvl1pPr marL="0" marR="0" lvl="0" indent="200132" algn="l" rtl="0">
              <a:lnSpc>
                <a:spcPct val="110000"/>
              </a:lnSpc>
              <a:spcBef>
                <a:spcPts val="1023"/>
              </a:spcBef>
              <a:spcAft>
                <a:spcPts val="0"/>
              </a:spcAft>
              <a:buNone/>
              <a:defRPr sz="1600" b="0" i="0" u="none" strike="noStrike" cap="none">
                <a:solidFill>
                  <a:schemeClr val="accent1"/>
                </a:solidFill>
                <a:latin typeface="Arial"/>
                <a:ea typeface="Arial"/>
                <a:cs typeface="Arial"/>
                <a:sym typeface="Arial"/>
              </a:defRPr>
            </a:lvl1pPr>
            <a:lvl2pPr marL="612572" marR="0" lvl="1" indent="36510" algn="l" rtl="0">
              <a:lnSpc>
                <a:spcPct val="90000"/>
              </a:lnSpc>
              <a:spcBef>
                <a:spcPts val="511"/>
              </a:spcBef>
              <a:spcAft>
                <a:spcPts val="0"/>
              </a:spcAft>
              <a:buNone/>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None/>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Char char="●"/>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153" name="Shape 153"/>
          <p:cNvSpPr txBox="1">
            <a:spLocks noGrp="1"/>
          </p:cNvSpPr>
          <p:nvPr>
            <p:ph type="dt" idx="10"/>
          </p:nvPr>
        </p:nvSpPr>
        <p:spPr>
          <a:xfrm>
            <a:off x="498231" y="4736317"/>
            <a:ext cx="66528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54" name="Shape 154"/>
          <p:cNvSpPr txBox="1">
            <a:spLocks noGrp="1"/>
          </p:cNvSpPr>
          <p:nvPr>
            <p:ph type="ftr" idx="11"/>
          </p:nvPr>
        </p:nvSpPr>
        <p:spPr>
          <a:xfrm>
            <a:off x="1544515" y="4736317"/>
            <a:ext cx="614875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55" name="Shape 155"/>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smtClean="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pic>
        <p:nvPicPr>
          <p:cNvPr id="15" name="Picture 2" descr="D:\Users\S06080\Documents\Pictos, vector et logo\L1-logo-SOITEC-2016-QUADRI.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889038" y="4752771"/>
            <a:ext cx="859430" cy="210312"/>
          </a:xfrm>
          <a:prstGeom prst="rect">
            <a:avLst/>
          </a:prstGeom>
          <a:noFill/>
        </p:spPr>
      </p:pic>
    </p:spTree>
    <p:extLst>
      <p:ext uri="{BB962C8B-B14F-4D97-AF65-F5344CB8AC3E}">
        <p14:creationId xmlns:p14="http://schemas.microsoft.com/office/powerpoint/2010/main" val="4094913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NTENT / 4">
    <p:spTree>
      <p:nvGrpSpPr>
        <p:cNvPr id="1" name="Shape 156"/>
        <p:cNvGrpSpPr/>
        <p:nvPr/>
      </p:nvGrpSpPr>
      <p:grpSpPr>
        <a:xfrm>
          <a:off x="0" y="0"/>
          <a:ext cx="0" cy="0"/>
          <a:chOff x="0" y="0"/>
          <a:chExt cx="0" cy="0"/>
        </a:xfrm>
      </p:grpSpPr>
      <p:pic>
        <p:nvPicPr>
          <p:cNvPr id="158" name="Shape 158" descr="bloc.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
            <a:ext cx="405912" cy="973931"/>
          </a:xfrm>
          <a:prstGeom prst="rect">
            <a:avLst/>
          </a:prstGeom>
          <a:noFill/>
          <a:ln>
            <a:noFill/>
          </a:ln>
        </p:spPr>
      </p:pic>
      <p:pic>
        <p:nvPicPr>
          <p:cNvPr id="159" name="Shape 159" descr="fleche-BLANCH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00" y="289331"/>
            <a:ext cx="254976" cy="402431"/>
          </a:xfrm>
          <a:prstGeom prst="rect">
            <a:avLst/>
          </a:prstGeom>
          <a:noFill/>
          <a:ln>
            <a:noFill/>
          </a:ln>
        </p:spPr>
      </p:pic>
      <p:pic>
        <p:nvPicPr>
          <p:cNvPr id="160" name="Shape 160" descr="fleche-petite-int-verte.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24208" y="4835128"/>
            <a:ext cx="55683" cy="79772"/>
          </a:xfrm>
          <a:prstGeom prst="rect">
            <a:avLst/>
          </a:prstGeom>
          <a:noFill/>
          <a:ln>
            <a:noFill/>
          </a:ln>
        </p:spPr>
      </p:pic>
      <p:sp>
        <p:nvSpPr>
          <p:cNvPr id="161" name="Shape 161"/>
          <p:cNvSpPr/>
          <p:nvPr/>
        </p:nvSpPr>
        <p:spPr>
          <a:xfrm>
            <a:off x="1129811" y="4860131"/>
            <a:ext cx="43962"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62" name="Shape 162"/>
          <p:cNvSpPr/>
          <p:nvPr/>
        </p:nvSpPr>
        <p:spPr>
          <a:xfrm>
            <a:off x="1502019" y="4860131"/>
            <a:ext cx="42494"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63" name="Shape 163"/>
          <p:cNvSpPr txBox="1">
            <a:spLocks noGrp="1"/>
          </p:cNvSpPr>
          <p:nvPr>
            <p:ph type="title"/>
          </p:nvPr>
        </p:nvSpPr>
        <p:spPr>
          <a:xfrm>
            <a:off x="498462" y="324000"/>
            <a:ext cx="8639998" cy="334800"/>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chemeClr val="accent1"/>
              </a:buClr>
              <a:buFont typeface="Arial"/>
              <a:buNone/>
              <a:defRPr sz="2100" b="1" i="0" u="none" strike="noStrike" cap="none">
                <a:solidFill>
                  <a:schemeClr val="accent1"/>
                </a:solidFill>
                <a:latin typeface="Arial"/>
                <a:ea typeface="Arial"/>
                <a:cs typeface="Arial"/>
                <a:sym typeface="Arial"/>
              </a:defRPr>
            </a:lvl1pPr>
            <a:lvl2pPr marL="0" marR="0" lvl="1"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5pPr>
            <a:lvl6pPr marL="389449" marR="0" lvl="5"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6pPr>
            <a:lvl7pPr marL="778897" marR="0" lvl="6"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7pPr>
            <a:lvl8pPr marL="1168346" marR="0" lvl="7"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8pPr>
            <a:lvl9pPr marL="1557795" marR="0" lvl="8"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9pPr>
          </a:lstStyle>
          <a:p>
            <a:endParaRPr/>
          </a:p>
        </p:txBody>
      </p:sp>
      <p:sp>
        <p:nvSpPr>
          <p:cNvPr id="164" name="Shape 164"/>
          <p:cNvSpPr txBox="1">
            <a:spLocks noGrp="1"/>
          </p:cNvSpPr>
          <p:nvPr>
            <p:ph type="body" idx="1"/>
          </p:nvPr>
        </p:nvSpPr>
        <p:spPr>
          <a:xfrm>
            <a:off x="498461" y="1134000"/>
            <a:ext cx="3954460" cy="3375000"/>
          </a:xfrm>
          <a:prstGeom prst="rect">
            <a:avLst/>
          </a:prstGeom>
          <a:noFill/>
          <a:ln>
            <a:noFill/>
          </a:ln>
        </p:spPr>
        <p:txBody>
          <a:bodyPr lIns="77876" tIns="77876" rIns="77876" bIns="77876" anchor="t" anchorCtr="0"/>
          <a:lstStyle>
            <a:lvl1pPr marL="0" marR="0" lvl="0" indent="200132" algn="l" rtl="0">
              <a:lnSpc>
                <a:spcPct val="110000"/>
              </a:lnSpc>
              <a:spcBef>
                <a:spcPts val="1023"/>
              </a:spcBef>
              <a:spcAft>
                <a:spcPts val="0"/>
              </a:spcAft>
              <a:buNone/>
              <a:defRPr sz="1600" b="0" i="0" u="none" strike="noStrike" cap="none">
                <a:solidFill>
                  <a:schemeClr val="accent1"/>
                </a:solidFill>
                <a:latin typeface="Arial"/>
                <a:ea typeface="Arial"/>
                <a:cs typeface="Arial"/>
                <a:sym typeface="Arial"/>
              </a:defRPr>
            </a:lvl1pPr>
            <a:lvl2pPr marL="612572" marR="0" lvl="1" indent="36510" algn="l" rtl="0">
              <a:lnSpc>
                <a:spcPct val="90000"/>
              </a:lnSpc>
              <a:spcBef>
                <a:spcPts val="511"/>
              </a:spcBef>
              <a:spcAft>
                <a:spcPts val="0"/>
              </a:spcAft>
              <a:buNone/>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None/>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Char char="●"/>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165" name="Shape 165"/>
          <p:cNvSpPr txBox="1">
            <a:spLocks noGrp="1"/>
          </p:cNvSpPr>
          <p:nvPr>
            <p:ph type="dt" idx="10"/>
          </p:nvPr>
        </p:nvSpPr>
        <p:spPr>
          <a:xfrm>
            <a:off x="498231" y="4736317"/>
            <a:ext cx="66528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66" name="Shape 166"/>
          <p:cNvSpPr txBox="1">
            <a:spLocks noGrp="1"/>
          </p:cNvSpPr>
          <p:nvPr>
            <p:ph type="ftr" idx="11"/>
          </p:nvPr>
        </p:nvSpPr>
        <p:spPr>
          <a:xfrm>
            <a:off x="1544515" y="4736317"/>
            <a:ext cx="614875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67" name="Shape 167"/>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smtClean="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pic>
        <p:nvPicPr>
          <p:cNvPr id="13" name="Picture 2" descr="D:\Users\S06080\Documents\Pictos, vector et logo\L1-logo-SOITEC-2016-QUADRI.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889038" y="4752771"/>
            <a:ext cx="859430" cy="210312"/>
          </a:xfrm>
          <a:prstGeom prst="rect">
            <a:avLst/>
          </a:prstGeom>
          <a:noFill/>
        </p:spPr>
      </p:pic>
    </p:spTree>
    <p:extLst>
      <p:ext uri="{BB962C8B-B14F-4D97-AF65-F5344CB8AC3E}">
        <p14:creationId xmlns:p14="http://schemas.microsoft.com/office/powerpoint/2010/main" val="3267262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CONTENT / 4">
    <p:spTree>
      <p:nvGrpSpPr>
        <p:cNvPr id="1" name="Shape 168"/>
        <p:cNvGrpSpPr/>
        <p:nvPr/>
      </p:nvGrpSpPr>
      <p:grpSpPr>
        <a:xfrm>
          <a:off x="0" y="0"/>
          <a:ext cx="0" cy="0"/>
          <a:chOff x="0" y="0"/>
          <a:chExt cx="0" cy="0"/>
        </a:xfrm>
      </p:grpSpPr>
      <p:pic>
        <p:nvPicPr>
          <p:cNvPr id="170" name="Shape 170" descr="bloc.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
            <a:ext cx="405912" cy="973931"/>
          </a:xfrm>
          <a:prstGeom prst="rect">
            <a:avLst/>
          </a:prstGeom>
          <a:noFill/>
          <a:ln>
            <a:noFill/>
          </a:ln>
        </p:spPr>
      </p:pic>
      <p:pic>
        <p:nvPicPr>
          <p:cNvPr id="171" name="Shape 171" descr="fleche-BLANCH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00" y="289331"/>
            <a:ext cx="254976" cy="402431"/>
          </a:xfrm>
          <a:prstGeom prst="rect">
            <a:avLst/>
          </a:prstGeom>
          <a:noFill/>
          <a:ln>
            <a:noFill/>
          </a:ln>
        </p:spPr>
      </p:pic>
      <p:pic>
        <p:nvPicPr>
          <p:cNvPr id="172" name="Shape 172" descr="fleche-petite-int-verte.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24208" y="4835128"/>
            <a:ext cx="55683" cy="79772"/>
          </a:xfrm>
          <a:prstGeom prst="rect">
            <a:avLst/>
          </a:prstGeom>
          <a:noFill/>
          <a:ln>
            <a:noFill/>
          </a:ln>
        </p:spPr>
      </p:pic>
      <p:sp>
        <p:nvSpPr>
          <p:cNvPr id="173" name="Shape 173"/>
          <p:cNvSpPr/>
          <p:nvPr/>
        </p:nvSpPr>
        <p:spPr>
          <a:xfrm>
            <a:off x="1129811" y="4860131"/>
            <a:ext cx="43962"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4" name="Shape 174"/>
          <p:cNvSpPr/>
          <p:nvPr/>
        </p:nvSpPr>
        <p:spPr>
          <a:xfrm>
            <a:off x="1502019" y="4860131"/>
            <a:ext cx="42494"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5" name="Shape 175"/>
          <p:cNvSpPr>
            <a:spLocks noGrp="1"/>
          </p:cNvSpPr>
          <p:nvPr>
            <p:ph type="chart" idx="2"/>
          </p:nvPr>
        </p:nvSpPr>
        <p:spPr>
          <a:xfrm>
            <a:off x="4705358" y="1133483"/>
            <a:ext cx="3934557" cy="3375421"/>
          </a:xfrm>
          <a:prstGeom prst="rect">
            <a:avLst/>
          </a:prstGeom>
          <a:noFill/>
          <a:ln>
            <a:noFill/>
          </a:ln>
        </p:spPr>
        <p:txBody>
          <a:bodyPr lIns="77876" tIns="77876" rIns="77876" bIns="77876" anchor="t" anchorCtr="0"/>
          <a:lstStyle>
            <a:lvl1pPr marL="0" marR="0" lvl="0" indent="0" algn="l" rtl="0">
              <a:lnSpc>
                <a:spcPct val="110000"/>
              </a:lnSpc>
              <a:spcBef>
                <a:spcPts val="1023"/>
              </a:spcBef>
              <a:spcAft>
                <a:spcPts val="0"/>
              </a:spcAft>
              <a:buClr>
                <a:schemeClr val="accent1"/>
              </a:buClr>
              <a:buFont typeface="Arial"/>
              <a:buNone/>
              <a:defRPr sz="1600" b="0" i="0" u="none" strike="noStrike" cap="none">
                <a:solidFill>
                  <a:schemeClr val="accent1"/>
                </a:solidFill>
                <a:latin typeface="Arial"/>
                <a:ea typeface="Arial"/>
                <a:cs typeface="Arial"/>
                <a:sym typeface="Arial"/>
              </a:defRPr>
            </a:lvl1pPr>
            <a:lvl2pPr marL="612572" marR="0" lvl="1" indent="36510" algn="l" rtl="0">
              <a:lnSpc>
                <a:spcPct val="90000"/>
              </a:lnSpc>
              <a:spcBef>
                <a:spcPts val="511"/>
              </a:spcBef>
              <a:spcAft>
                <a:spcPts val="0"/>
              </a:spcAft>
              <a:buClr>
                <a:schemeClr val="dk1"/>
              </a:buClr>
              <a:buSzPct val="100000"/>
              <a:buFont typeface="Arial"/>
              <a:buChar char="•"/>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Clr>
                <a:schemeClr val="dk1"/>
              </a:buClr>
              <a:buSzPct val="100000"/>
              <a:buFont typeface="Arial"/>
              <a:buChar char="•"/>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None/>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Clr>
                <a:schemeClr val="dk1"/>
              </a:buClr>
              <a:buSzPct val="100000"/>
              <a:buFont typeface="Arial"/>
              <a:buChar char="•"/>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Clr>
                <a:schemeClr val="dk1"/>
              </a:buClr>
              <a:buSzPct val="100000"/>
              <a:buFont typeface="Arial"/>
              <a:buChar char="•"/>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Clr>
                <a:schemeClr val="dk1"/>
              </a:buClr>
              <a:buSzPct val="100000"/>
              <a:buFont typeface="Arial"/>
              <a:buChar char="•"/>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Clr>
                <a:schemeClr val="dk1"/>
              </a:buClr>
              <a:buSzPct val="1000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176" name="Shape 176"/>
          <p:cNvSpPr txBox="1">
            <a:spLocks noGrp="1"/>
          </p:cNvSpPr>
          <p:nvPr>
            <p:ph type="title"/>
          </p:nvPr>
        </p:nvSpPr>
        <p:spPr>
          <a:xfrm>
            <a:off x="498462" y="324000"/>
            <a:ext cx="8639998" cy="334800"/>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chemeClr val="accent1"/>
              </a:buClr>
              <a:buFont typeface="Arial"/>
              <a:buNone/>
              <a:defRPr sz="2100" b="1" i="0" u="none" strike="noStrike" cap="none">
                <a:solidFill>
                  <a:schemeClr val="accent1"/>
                </a:solidFill>
                <a:latin typeface="Arial"/>
                <a:ea typeface="Arial"/>
                <a:cs typeface="Arial"/>
                <a:sym typeface="Arial"/>
              </a:defRPr>
            </a:lvl1pPr>
            <a:lvl2pPr marL="0" marR="0" lvl="1"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5pPr>
            <a:lvl6pPr marL="389449" marR="0" lvl="5"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6pPr>
            <a:lvl7pPr marL="778897" marR="0" lvl="6"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7pPr>
            <a:lvl8pPr marL="1168346" marR="0" lvl="7"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8pPr>
            <a:lvl9pPr marL="1557795" marR="0" lvl="8"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9pPr>
          </a:lstStyle>
          <a:p>
            <a:endParaRPr/>
          </a:p>
        </p:txBody>
      </p:sp>
      <p:sp>
        <p:nvSpPr>
          <p:cNvPr id="177" name="Shape 177"/>
          <p:cNvSpPr txBox="1">
            <a:spLocks noGrp="1"/>
          </p:cNvSpPr>
          <p:nvPr>
            <p:ph type="body" idx="1"/>
          </p:nvPr>
        </p:nvSpPr>
        <p:spPr>
          <a:xfrm>
            <a:off x="498461" y="1134000"/>
            <a:ext cx="3954460" cy="3375000"/>
          </a:xfrm>
          <a:prstGeom prst="rect">
            <a:avLst/>
          </a:prstGeom>
          <a:noFill/>
          <a:ln>
            <a:noFill/>
          </a:ln>
        </p:spPr>
        <p:txBody>
          <a:bodyPr lIns="77876" tIns="77876" rIns="77876" bIns="77876" anchor="t" anchorCtr="0"/>
          <a:lstStyle>
            <a:lvl1pPr marL="0" marR="0" lvl="0" indent="200132" algn="l" rtl="0">
              <a:lnSpc>
                <a:spcPct val="110000"/>
              </a:lnSpc>
              <a:spcBef>
                <a:spcPts val="1023"/>
              </a:spcBef>
              <a:spcAft>
                <a:spcPts val="0"/>
              </a:spcAft>
              <a:buNone/>
              <a:defRPr sz="1600" b="0" i="0" u="none" strike="noStrike" cap="none">
                <a:solidFill>
                  <a:schemeClr val="accent1"/>
                </a:solidFill>
                <a:latin typeface="Arial"/>
                <a:ea typeface="Arial"/>
                <a:cs typeface="Arial"/>
                <a:sym typeface="Arial"/>
              </a:defRPr>
            </a:lvl1pPr>
            <a:lvl2pPr marL="612572" marR="0" lvl="1" indent="36510" algn="l" rtl="0">
              <a:lnSpc>
                <a:spcPct val="90000"/>
              </a:lnSpc>
              <a:spcBef>
                <a:spcPts val="511"/>
              </a:spcBef>
              <a:spcAft>
                <a:spcPts val="0"/>
              </a:spcAft>
              <a:buNone/>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None/>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Char char="●"/>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178" name="Shape 178"/>
          <p:cNvSpPr txBox="1">
            <a:spLocks noGrp="1"/>
          </p:cNvSpPr>
          <p:nvPr>
            <p:ph type="dt" idx="10"/>
          </p:nvPr>
        </p:nvSpPr>
        <p:spPr>
          <a:xfrm>
            <a:off x="498231" y="4736317"/>
            <a:ext cx="66528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79" name="Shape 179"/>
          <p:cNvSpPr txBox="1">
            <a:spLocks noGrp="1"/>
          </p:cNvSpPr>
          <p:nvPr>
            <p:ph type="ftr" idx="11"/>
          </p:nvPr>
        </p:nvSpPr>
        <p:spPr>
          <a:xfrm>
            <a:off x="1544515" y="4736317"/>
            <a:ext cx="614875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80" name="Shape 180"/>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smtClean="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pic>
        <p:nvPicPr>
          <p:cNvPr id="14" name="Picture 2" descr="D:\Users\S06080\Documents\Pictos, vector et logo\L1-logo-SOITEC-2016-QUADRI.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889038" y="4752771"/>
            <a:ext cx="859430" cy="210312"/>
          </a:xfrm>
          <a:prstGeom prst="rect">
            <a:avLst/>
          </a:prstGeom>
          <a:noFill/>
        </p:spPr>
      </p:pic>
    </p:spTree>
    <p:extLst>
      <p:ext uri="{BB962C8B-B14F-4D97-AF65-F5344CB8AC3E}">
        <p14:creationId xmlns:p14="http://schemas.microsoft.com/office/powerpoint/2010/main" val="4259114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NTENT / 5">
    <p:spTree>
      <p:nvGrpSpPr>
        <p:cNvPr id="1" name="Shape 181"/>
        <p:cNvGrpSpPr/>
        <p:nvPr/>
      </p:nvGrpSpPr>
      <p:grpSpPr>
        <a:xfrm>
          <a:off x="0" y="0"/>
          <a:ext cx="0" cy="0"/>
          <a:chOff x="0" y="0"/>
          <a:chExt cx="0" cy="0"/>
        </a:xfrm>
      </p:grpSpPr>
      <p:pic>
        <p:nvPicPr>
          <p:cNvPr id="183" name="Shape 183" descr="bloc.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
            <a:ext cx="405912" cy="973931"/>
          </a:xfrm>
          <a:prstGeom prst="rect">
            <a:avLst/>
          </a:prstGeom>
          <a:noFill/>
          <a:ln>
            <a:noFill/>
          </a:ln>
        </p:spPr>
      </p:pic>
      <p:pic>
        <p:nvPicPr>
          <p:cNvPr id="184" name="Shape 184" descr="fleche-BLANCH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00" y="289331"/>
            <a:ext cx="254976" cy="402431"/>
          </a:xfrm>
          <a:prstGeom prst="rect">
            <a:avLst/>
          </a:prstGeom>
          <a:noFill/>
          <a:ln>
            <a:noFill/>
          </a:ln>
        </p:spPr>
      </p:pic>
      <p:pic>
        <p:nvPicPr>
          <p:cNvPr id="185" name="Shape 185" descr="fleche-petite-int-verte.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24208" y="4835128"/>
            <a:ext cx="55683" cy="79772"/>
          </a:xfrm>
          <a:prstGeom prst="rect">
            <a:avLst/>
          </a:prstGeom>
          <a:noFill/>
          <a:ln>
            <a:noFill/>
          </a:ln>
        </p:spPr>
      </p:pic>
      <p:sp>
        <p:nvSpPr>
          <p:cNvPr id="186" name="Shape 186"/>
          <p:cNvSpPr/>
          <p:nvPr/>
        </p:nvSpPr>
        <p:spPr>
          <a:xfrm>
            <a:off x="1129811" y="4860131"/>
            <a:ext cx="43962"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87" name="Shape 187"/>
          <p:cNvSpPr/>
          <p:nvPr/>
        </p:nvSpPr>
        <p:spPr>
          <a:xfrm>
            <a:off x="1502019" y="4860131"/>
            <a:ext cx="42494" cy="34527"/>
          </a:xfrm>
          <a:prstGeom prst="ellipse">
            <a:avLst/>
          </a:prstGeom>
          <a:solidFill>
            <a:schemeClr val="dk1"/>
          </a:solidFill>
          <a:ln>
            <a:noFill/>
          </a:ln>
        </p:spPr>
        <p:txBody>
          <a:bodyPr lIns="77876" tIns="38928" rIns="77876" bIns="3892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88" name="Shape 188"/>
          <p:cNvSpPr>
            <a:spLocks noGrp="1"/>
          </p:cNvSpPr>
          <p:nvPr>
            <p:ph type="pic" idx="2"/>
          </p:nvPr>
        </p:nvSpPr>
        <p:spPr>
          <a:xfrm>
            <a:off x="4705350" y="1133483"/>
            <a:ext cx="4438650" cy="3375421"/>
          </a:xfrm>
          <a:prstGeom prst="rect">
            <a:avLst/>
          </a:prstGeom>
          <a:noFill/>
          <a:ln>
            <a:noFill/>
          </a:ln>
        </p:spPr>
        <p:txBody>
          <a:bodyPr lIns="77876" tIns="77876" rIns="77876" bIns="77876" anchor="t" anchorCtr="0"/>
          <a:lstStyle>
            <a:lvl1pPr marL="0" marR="0" lvl="0" indent="0" algn="l" rtl="0">
              <a:lnSpc>
                <a:spcPct val="110000"/>
              </a:lnSpc>
              <a:spcBef>
                <a:spcPts val="1023"/>
              </a:spcBef>
              <a:spcAft>
                <a:spcPts val="0"/>
              </a:spcAft>
              <a:buClr>
                <a:schemeClr val="accent1"/>
              </a:buClr>
              <a:buFont typeface="Arial"/>
              <a:buNone/>
              <a:defRPr sz="1600" b="0" i="0" u="none" strike="noStrike" cap="none">
                <a:solidFill>
                  <a:schemeClr val="accent1"/>
                </a:solidFill>
                <a:latin typeface="Arial"/>
                <a:ea typeface="Arial"/>
                <a:cs typeface="Arial"/>
                <a:sym typeface="Arial"/>
              </a:defRPr>
            </a:lvl1pPr>
            <a:lvl2pPr marL="612572" marR="0" lvl="1" indent="36510" algn="l" rtl="0">
              <a:lnSpc>
                <a:spcPct val="90000"/>
              </a:lnSpc>
              <a:spcBef>
                <a:spcPts val="511"/>
              </a:spcBef>
              <a:spcAft>
                <a:spcPts val="0"/>
              </a:spcAft>
              <a:buClr>
                <a:schemeClr val="dk1"/>
              </a:buClr>
              <a:buSzPct val="100000"/>
              <a:buFont typeface="Arial"/>
              <a:buChar char="•"/>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Clr>
                <a:schemeClr val="dk1"/>
              </a:buClr>
              <a:buSzPct val="100000"/>
              <a:buFont typeface="Arial"/>
              <a:buChar char="•"/>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None/>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Clr>
                <a:schemeClr val="dk1"/>
              </a:buClr>
              <a:buSzPct val="100000"/>
              <a:buFont typeface="Arial"/>
              <a:buChar char="•"/>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Clr>
                <a:schemeClr val="dk1"/>
              </a:buClr>
              <a:buSzPct val="100000"/>
              <a:buFont typeface="Arial"/>
              <a:buChar char="•"/>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Clr>
                <a:schemeClr val="dk1"/>
              </a:buClr>
              <a:buSzPct val="100000"/>
              <a:buFont typeface="Arial"/>
              <a:buChar char="•"/>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Clr>
                <a:schemeClr val="dk1"/>
              </a:buClr>
              <a:buSzPct val="1000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189" name="Shape 189"/>
          <p:cNvSpPr txBox="1">
            <a:spLocks noGrp="1"/>
          </p:cNvSpPr>
          <p:nvPr>
            <p:ph type="title"/>
          </p:nvPr>
        </p:nvSpPr>
        <p:spPr>
          <a:xfrm>
            <a:off x="498462" y="324000"/>
            <a:ext cx="8639998" cy="334800"/>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chemeClr val="accent1"/>
              </a:buClr>
              <a:buFont typeface="Arial"/>
              <a:buNone/>
              <a:defRPr sz="2100" b="1" i="0" u="none" strike="noStrike" cap="none">
                <a:solidFill>
                  <a:schemeClr val="accent1"/>
                </a:solidFill>
                <a:latin typeface="Arial"/>
                <a:ea typeface="Arial"/>
                <a:cs typeface="Arial"/>
                <a:sym typeface="Arial"/>
              </a:defRPr>
            </a:lvl1pPr>
            <a:lvl2pPr marL="0" marR="0" lvl="1"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5pPr>
            <a:lvl6pPr marL="389449" marR="0" lvl="5"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6pPr>
            <a:lvl7pPr marL="778897" marR="0" lvl="6"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7pPr>
            <a:lvl8pPr marL="1168346" marR="0" lvl="7"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8pPr>
            <a:lvl9pPr marL="1557795" marR="0" lvl="8" indent="0" algn="l" rtl="0">
              <a:spcBef>
                <a:spcPts val="0"/>
              </a:spcBef>
              <a:spcAft>
                <a:spcPts val="0"/>
              </a:spcAft>
              <a:buClr>
                <a:schemeClr val="accent1"/>
              </a:buClr>
              <a:buFont typeface="Arial"/>
              <a:buNone/>
              <a:defRPr sz="2500" b="1" i="0" u="none" strike="noStrike" cap="none">
                <a:solidFill>
                  <a:schemeClr val="accent1"/>
                </a:solidFill>
                <a:latin typeface="Arial"/>
                <a:ea typeface="Arial"/>
                <a:cs typeface="Arial"/>
                <a:sym typeface="Arial"/>
              </a:defRPr>
            </a:lvl9pPr>
          </a:lstStyle>
          <a:p>
            <a:endParaRPr/>
          </a:p>
        </p:txBody>
      </p:sp>
      <p:sp>
        <p:nvSpPr>
          <p:cNvPr id="190" name="Shape 190"/>
          <p:cNvSpPr txBox="1">
            <a:spLocks noGrp="1"/>
          </p:cNvSpPr>
          <p:nvPr>
            <p:ph type="body" idx="1"/>
          </p:nvPr>
        </p:nvSpPr>
        <p:spPr>
          <a:xfrm>
            <a:off x="498461" y="1134000"/>
            <a:ext cx="3954460" cy="3375000"/>
          </a:xfrm>
          <a:prstGeom prst="rect">
            <a:avLst/>
          </a:prstGeom>
          <a:noFill/>
          <a:ln>
            <a:noFill/>
          </a:ln>
        </p:spPr>
        <p:txBody>
          <a:bodyPr lIns="77876" tIns="77876" rIns="77876" bIns="77876" anchor="t" anchorCtr="0"/>
          <a:lstStyle>
            <a:lvl1pPr marL="0" marR="0" lvl="0" indent="200132" algn="l" rtl="0">
              <a:lnSpc>
                <a:spcPct val="110000"/>
              </a:lnSpc>
              <a:spcBef>
                <a:spcPts val="1023"/>
              </a:spcBef>
              <a:spcAft>
                <a:spcPts val="0"/>
              </a:spcAft>
              <a:buNone/>
              <a:defRPr sz="1600" b="0" i="0" u="none" strike="noStrike" cap="none">
                <a:solidFill>
                  <a:schemeClr val="accent1"/>
                </a:solidFill>
                <a:latin typeface="Arial"/>
                <a:ea typeface="Arial"/>
                <a:cs typeface="Arial"/>
                <a:sym typeface="Arial"/>
              </a:defRPr>
            </a:lvl1pPr>
            <a:lvl2pPr marL="612572" marR="0" lvl="1" indent="36510" algn="l" rtl="0">
              <a:lnSpc>
                <a:spcPct val="90000"/>
              </a:lnSpc>
              <a:spcBef>
                <a:spcPts val="511"/>
              </a:spcBef>
              <a:spcAft>
                <a:spcPts val="0"/>
              </a:spcAft>
              <a:buNone/>
              <a:defRPr sz="1200" b="0" i="0" u="none" strike="noStrike" cap="none">
                <a:solidFill>
                  <a:schemeClr val="dk1"/>
                </a:solidFill>
                <a:latin typeface="Arial"/>
                <a:ea typeface="Arial"/>
                <a:cs typeface="Arial"/>
                <a:sym typeface="Arial"/>
              </a:defRPr>
            </a:lvl2pPr>
            <a:lvl3pPr marL="1134540" marR="0" lvl="2" indent="39213" algn="l" rtl="0">
              <a:lnSpc>
                <a:spcPct val="90000"/>
              </a:lnSpc>
              <a:spcBef>
                <a:spcPts val="511"/>
              </a:spcBef>
              <a:spcAft>
                <a:spcPts val="0"/>
              </a:spcAft>
              <a:buNone/>
              <a:defRPr sz="1100" b="0" i="0" u="none" strike="noStrike" cap="none">
                <a:solidFill>
                  <a:schemeClr val="dk1"/>
                </a:solidFill>
                <a:latin typeface="Arial"/>
                <a:ea typeface="Arial"/>
                <a:cs typeface="Arial"/>
                <a:sym typeface="Arial"/>
              </a:defRPr>
            </a:lvl3pPr>
            <a:lvl4pPr marL="1168346" marR="0" lvl="3" indent="0" algn="l" rtl="0">
              <a:lnSpc>
                <a:spcPct val="110000"/>
              </a:lnSpc>
              <a:spcBef>
                <a:spcPts val="0"/>
              </a:spcBef>
              <a:spcAft>
                <a:spcPts val="0"/>
              </a:spcAft>
              <a:buClr>
                <a:schemeClr val="dk1"/>
              </a:buClr>
              <a:buFont typeface="Arial"/>
              <a:buChar char="●"/>
              <a:defRPr sz="1200" b="1" i="0" u="none" strike="noStrike" cap="none">
                <a:solidFill>
                  <a:schemeClr val="dk1"/>
                </a:solidFill>
                <a:latin typeface="Arial"/>
                <a:ea typeface="Arial"/>
                <a:cs typeface="Arial"/>
                <a:sym typeface="Arial"/>
              </a:defRPr>
            </a:lvl4pPr>
            <a:lvl5pPr marL="1557795" marR="0" lvl="4" indent="0" algn="l" rtl="0">
              <a:lnSpc>
                <a:spcPct val="110000"/>
              </a:lnSpc>
              <a:spcBef>
                <a:spcPts val="0"/>
              </a:spcBef>
              <a:spcAft>
                <a:spcPts val="0"/>
              </a:spcAft>
              <a:buClr>
                <a:schemeClr val="dk1"/>
              </a:buClr>
              <a:buFont typeface="Arial"/>
              <a:buChar char="○"/>
              <a:defRPr sz="1400" b="0" i="0" u="none" strike="noStrike" cap="none">
                <a:solidFill>
                  <a:schemeClr val="dk1"/>
                </a:solidFill>
                <a:latin typeface="Arial"/>
                <a:ea typeface="Arial"/>
                <a:cs typeface="Arial"/>
                <a:sym typeface="Arial"/>
              </a:defRPr>
            </a:lvl5pPr>
            <a:lvl6pPr marL="2141967" marR="0" lvl="5"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6pPr>
            <a:lvl7pPr marL="2531416" marR="0" lvl="6"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7pPr>
            <a:lvl8pPr marL="2920864" marR="0" lvl="7"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8pPr>
            <a:lvl9pPr marL="3310314" marR="0" lvl="8" indent="21636" algn="l" rtl="0">
              <a:lnSpc>
                <a:spcPct val="100000"/>
              </a:lnSpc>
              <a:spcBef>
                <a:spcPts val="341"/>
              </a:spcBef>
              <a:spcAft>
                <a:spcPts val="0"/>
              </a:spcAft>
              <a:buNone/>
              <a:defRPr sz="1700" b="0" i="0" u="none" strike="noStrike" cap="none">
                <a:solidFill>
                  <a:schemeClr val="dk1"/>
                </a:solidFill>
                <a:latin typeface="Arial"/>
                <a:ea typeface="Arial"/>
                <a:cs typeface="Arial"/>
                <a:sym typeface="Arial"/>
              </a:defRPr>
            </a:lvl9pPr>
          </a:lstStyle>
          <a:p>
            <a:endParaRPr/>
          </a:p>
        </p:txBody>
      </p:sp>
      <p:sp>
        <p:nvSpPr>
          <p:cNvPr id="191" name="Shape 191"/>
          <p:cNvSpPr txBox="1">
            <a:spLocks noGrp="1"/>
          </p:cNvSpPr>
          <p:nvPr>
            <p:ph type="dt" idx="10"/>
          </p:nvPr>
        </p:nvSpPr>
        <p:spPr>
          <a:xfrm>
            <a:off x="498231" y="4736317"/>
            <a:ext cx="66528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92" name="Shape 192"/>
          <p:cNvSpPr txBox="1">
            <a:spLocks noGrp="1"/>
          </p:cNvSpPr>
          <p:nvPr>
            <p:ph type="ftr" idx="11"/>
          </p:nvPr>
        </p:nvSpPr>
        <p:spPr>
          <a:xfrm>
            <a:off x="1544515" y="4736317"/>
            <a:ext cx="614875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93" name="Shape 193"/>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smtClean="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pic>
        <p:nvPicPr>
          <p:cNvPr id="14" name="Picture 2" descr="D:\Users\S06080\Documents\Pictos, vector et logo\L1-logo-SOITEC-2016-QUADRI.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889038" y="4752771"/>
            <a:ext cx="859430" cy="210312"/>
          </a:xfrm>
          <a:prstGeom prst="rect">
            <a:avLst/>
          </a:prstGeom>
          <a:noFill/>
        </p:spPr>
      </p:pic>
    </p:spTree>
    <p:extLst>
      <p:ext uri="{BB962C8B-B14F-4D97-AF65-F5344CB8AC3E}">
        <p14:creationId xmlns:p14="http://schemas.microsoft.com/office/powerpoint/2010/main" val="3537340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GENDA / 2">
  <p:cSld name="AGENDA / 2">
    <p:spTree>
      <p:nvGrpSpPr>
        <p:cNvPr id="1" name="Shape 586"/>
        <p:cNvGrpSpPr/>
        <p:nvPr/>
      </p:nvGrpSpPr>
      <p:grpSpPr>
        <a:xfrm>
          <a:off x="0" y="0"/>
          <a:ext cx="0" cy="0"/>
          <a:chOff x="0" y="0"/>
          <a:chExt cx="0" cy="0"/>
        </a:xfrm>
      </p:grpSpPr>
      <p:pic>
        <p:nvPicPr>
          <p:cNvPr id="587" name="Shape 587" descr="bloc.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7"/>
            <a:ext cx="405912" cy="973931"/>
          </a:xfrm>
          <a:prstGeom prst="rect">
            <a:avLst/>
          </a:prstGeom>
          <a:noFill/>
          <a:ln>
            <a:noFill/>
          </a:ln>
        </p:spPr>
      </p:pic>
      <p:pic>
        <p:nvPicPr>
          <p:cNvPr id="588" name="Shape 588" descr="fleche-BLANCH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00" y="289331"/>
            <a:ext cx="254976" cy="402431"/>
          </a:xfrm>
          <a:prstGeom prst="rect">
            <a:avLst/>
          </a:prstGeom>
          <a:noFill/>
          <a:ln>
            <a:noFill/>
          </a:ln>
        </p:spPr>
      </p:pic>
      <p:pic>
        <p:nvPicPr>
          <p:cNvPr id="589" name="Shape 589" descr="fleche-petite-int-verte.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24208" y="4835128"/>
            <a:ext cx="55683" cy="79772"/>
          </a:xfrm>
          <a:prstGeom prst="rect">
            <a:avLst/>
          </a:prstGeom>
          <a:noFill/>
          <a:ln>
            <a:noFill/>
          </a:ln>
        </p:spPr>
      </p:pic>
      <p:sp>
        <p:nvSpPr>
          <p:cNvPr id="590" name="Shape 590"/>
          <p:cNvSpPr/>
          <p:nvPr/>
        </p:nvSpPr>
        <p:spPr>
          <a:xfrm>
            <a:off x="1129811" y="4860131"/>
            <a:ext cx="43962" cy="34527"/>
          </a:xfrm>
          <a:prstGeom prst="ellipse">
            <a:avLst/>
          </a:prstGeom>
          <a:solidFill>
            <a:schemeClr val="dk1"/>
          </a:solidFill>
          <a:ln>
            <a:noFill/>
          </a:ln>
        </p:spPr>
        <p:txBody>
          <a:bodyPr spcFirstLastPara="1" wrap="square" lIns="77875" tIns="38925" rIns="77875" bIns="38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91" name="Shape 591"/>
          <p:cNvSpPr/>
          <p:nvPr/>
        </p:nvSpPr>
        <p:spPr>
          <a:xfrm>
            <a:off x="1502019" y="4860131"/>
            <a:ext cx="42494" cy="34527"/>
          </a:xfrm>
          <a:prstGeom prst="ellipse">
            <a:avLst/>
          </a:prstGeom>
          <a:solidFill>
            <a:schemeClr val="dk1"/>
          </a:solidFill>
          <a:ln>
            <a:noFill/>
          </a:ln>
        </p:spPr>
        <p:txBody>
          <a:bodyPr spcFirstLastPara="1" wrap="square" lIns="77875" tIns="38925" rIns="77875" bIns="38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92" name="Shape 592"/>
          <p:cNvSpPr txBox="1">
            <a:spLocks noGrp="1"/>
          </p:cNvSpPr>
          <p:nvPr>
            <p:ph type="title"/>
          </p:nvPr>
        </p:nvSpPr>
        <p:spPr>
          <a:xfrm>
            <a:off x="498462" y="324000"/>
            <a:ext cx="8639998" cy="334800"/>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marR="0" lvl="1" algn="l" rtl="0">
              <a:spcBef>
                <a:spcPts val="0"/>
              </a:spcBef>
              <a:spcAft>
                <a:spcPts val="0"/>
              </a:spcAft>
              <a:buClr>
                <a:schemeClr val="accent1"/>
              </a:buClr>
              <a:buSzPts val="2500"/>
              <a:buFont typeface="Arial"/>
              <a:buNone/>
              <a:defRPr sz="2500" b="1" i="0" u="none" strike="noStrike" cap="none">
                <a:solidFill>
                  <a:schemeClr val="accent1"/>
                </a:solidFill>
                <a:latin typeface="Arial"/>
                <a:ea typeface="Arial"/>
                <a:cs typeface="Arial"/>
                <a:sym typeface="Arial"/>
              </a:defRPr>
            </a:lvl2pPr>
            <a:lvl3pPr marR="0" lvl="2" algn="l" rtl="0">
              <a:spcBef>
                <a:spcPts val="0"/>
              </a:spcBef>
              <a:spcAft>
                <a:spcPts val="0"/>
              </a:spcAft>
              <a:buClr>
                <a:schemeClr val="accent1"/>
              </a:buClr>
              <a:buSzPts val="2500"/>
              <a:buFont typeface="Arial"/>
              <a:buNone/>
              <a:defRPr sz="2500" b="1" i="0" u="none" strike="noStrike" cap="none">
                <a:solidFill>
                  <a:schemeClr val="accent1"/>
                </a:solidFill>
                <a:latin typeface="Arial"/>
                <a:ea typeface="Arial"/>
                <a:cs typeface="Arial"/>
                <a:sym typeface="Arial"/>
              </a:defRPr>
            </a:lvl3pPr>
            <a:lvl4pPr marR="0" lvl="3" algn="l" rtl="0">
              <a:spcBef>
                <a:spcPts val="0"/>
              </a:spcBef>
              <a:spcAft>
                <a:spcPts val="0"/>
              </a:spcAft>
              <a:buClr>
                <a:schemeClr val="accent1"/>
              </a:buClr>
              <a:buSzPts val="2500"/>
              <a:buFont typeface="Arial"/>
              <a:buNone/>
              <a:defRPr sz="2500" b="1" i="0" u="none" strike="noStrike" cap="none">
                <a:solidFill>
                  <a:schemeClr val="accent1"/>
                </a:solidFill>
                <a:latin typeface="Arial"/>
                <a:ea typeface="Arial"/>
                <a:cs typeface="Arial"/>
                <a:sym typeface="Arial"/>
              </a:defRPr>
            </a:lvl4pPr>
            <a:lvl5pPr marR="0" lvl="4" algn="l" rtl="0">
              <a:spcBef>
                <a:spcPts val="0"/>
              </a:spcBef>
              <a:spcAft>
                <a:spcPts val="0"/>
              </a:spcAft>
              <a:buClr>
                <a:schemeClr val="accent1"/>
              </a:buClr>
              <a:buSzPts val="2500"/>
              <a:buFont typeface="Arial"/>
              <a:buNone/>
              <a:defRPr sz="2500" b="1" i="0" u="none" strike="noStrike" cap="none">
                <a:solidFill>
                  <a:schemeClr val="accent1"/>
                </a:solidFill>
                <a:latin typeface="Arial"/>
                <a:ea typeface="Arial"/>
                <a:cs typeface="Arial"/>
                <a:sym typeface="Arial"/>
              </a:defRPr>
            </a:lvl5pPr>
            <a:lvl6pPr marR="0" lvl="5" algn="l" rtl="0">
              <a:spcBef>
                <a:spcPts val="0"/>
              </a:spcBef>
              <a:spcAft>
                <a:spcPts val="0"/>
              </a:spcAft>
              <a:buClr>
                <a:schemeClr val="accent1"/>
              </a:buClr>
              <a:buSzPts val="2500"/>
              <a:buFont typeface="Arial"/>
              <a:buNone/>
              <a:defRPr sz="2500" b="1" i="0" u="none" strike="noStrike" cap="none">
                <a:solidFill>
                  <a:schemeClr val="accent1"/>
                </a:solidFill>
                <a:latin typeface="Arial"/>
                <a:ea typeface="Arial"/>
                <a:cs typeface="Arial"/>
                <a:sym typeface="Arial"/>
              </a:defRPr>
            </a:lvl6pPr>
            <a:lvl7pPr marR="0" lvl="6" algn="l" rtl="0">
              <a:spcBef>
                <a:spcPts val="0"/>
              </a:spcBef>
              <a:spcAft>
                <a:spcPts val="0"/>
              </a:spcAft>
              <a:buClr>
                <a:schemeClr val="accent1"/>
              </a:buClr>
              <a:buSzPts val="2500"/>
              <a:buFont typeface="Arial"/>
              <a:buNone/>
              <a:defRPr sz="2500" b="1" i="0" u="none" strike="noStrike" cap="none">
                <a:solidFill>
                  <a:schemeClr val="accent1"/>
                </a:solidFill>
                <a:latin typeface="Arial"/>
                <a:ea typeface="Arial"/>
                <a:cs typeface="Arial"/>
                <a:sym typeface="Arial"/>
              </a:defRPr>
            </a:lvl7pPr>
            <a:lvl8pPr marR="0" lvl="7" algn="l" rtl="0">
              <a:spcBef>
                <a:spcPts val="0"/>
              </a:spcBef>
              <a:spcAft>
                <a:spcPts val="0"/>
              </a:spcAft>
              <a:buClr>
                <a:schemeClr val="accent1"/>
              </a:buClr>
              <a:buSzPts val="2500"/>
              <a:buFont typeface="Arial"/>
              <a:buNone/>
              <a:defRPr sz="2500" b="1" i="0" u="none" strike="noStrike" cap="none">
                <a:solidFill>
                  <a:schemeClr val="accent1"/>
                </a:solidFill>
                <a:latin typeface="Arial"/>
                <a:ea typeface="Arial"/>
                <a:cs typeface="Arial"/>
                <a:sym typeface="Arial"/>
              </a:defRPr>
            </a:lvl8pPr>
            <a:lvl9pPr marR="0" lvl="8" algn="l" rtl="0">
              <a:spcBef>
                <a:spcPts val="0"/>
              </a:spcBef>
              <a:spcAft>
                <a:spcPts val="0"/>
              </a:spcAft>
              <a:buClr>
                <a:schemeClr val="accent1"/>
              </a:buClr>
              <a:buSzPts val="2500"/>
              <a:buFont typeface="Arial"/>
              <a:buNone/>
              <a:defRPr sz="2500" b="1" i="0" u="none" strike="noStrike" cap="none">
                <a:solidFill>
                  <a:schemeClr val="accent1"/>
                </a:solidFill>
                <a:latin typeface="Arial"/>
                <a:ea typeface="Arial"/>
                <a:cs typeface="Arial"/>
                <a:sym typeface="Arial"/>
              </a:defRPr>
            </a:lvl9pPr>
          </a:lstStyle>
          <a:p>
            <a:endParaRPr/>
          </a:p>
        </p:txBody>
      </p:sp>
      <p:sp>
        <p:nvSpPr>
          <p:cNvPr id="593" name="Shape 593"/>
          <p:cNvSpPr txBox="1">
            <a:spLocks noGrp="1"/>
          </p:cNvSpPr>
          <p:nvPr>
            <p:ph type="body" idx="1"/>
          </p:nvPr>
        </p:nvSpPr>
        <p:spPr>
          <a:xfrm>
            <a:off x="1329239" y="1296008"/>
            <a:ext cx="332307" cy="269999"/>
          </a:xfrm>
          <a:prstGeom prst="rect">
            <a:avLst/>
          </a:prstGeom>
          <a:solidFill>
            <a:schemeClr val="lt2"/>
          </a:solidFill>
          <a:ln>
            <a:noFill/>
          </a:ln>
        </p:spPr>
        <p:txBody>
          <a:bodyPr spcFirstLastPara="1" wrap="square" lIns="68575" tIns="68575" rIns="68575" bIns="68575" anchor="ctr" anchorCtr="0"/>
          <a:lstStyle>
            <a:lvl1pPr marL="457200" marR="0" lvl="0" indent="-298450" algn="ctr" rtl="0">
              <a:lnSpc>
                <a:spcPct val="100000"/>
              </a:lnSpc>
              <a:spcBef>
                <a:spcPts val="0"/>
              </a:spcBef>
              <a:spcAft>
                <a:spcPts val="0"/>
              </a:spcAft>
              <a:buClr>
                <a:schemeClr val="lt1"/>
              </a:buClr>
              <a:buSzPts val="1100"/>
              <a:buFont typeface="Arial"/>
              <a:buChar char="●"/>
              <a:defRPr sz="11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304800" algn="l" rtl="0">
              <a:lnSpc>
                <a:spcPct val="110000"/>
              </a:lnSpc>
              <a:spcBef>
                <a:spcPts val="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4pPr>
            <a:lvl5pPr marL="2286000" marR="0" lvl="4" indent="-317500" algn="l" rtl="0">
              <a:lnSpc>
                <a:spcPct val="11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594" name="Shape 594"/>
          <p:cNvSpPr txBox="1">
            <a:spLocks noGrp="1"/>
          </p:cNvSpPr>
          <p:nvPr>
            <p:ph type="body" idx="2"/>
          </p:nvPr>
        </p:nvSpPr>
        <p:spPr>
          <a:xfrm>
            <a:off x="1661547" y="1296008"/>
            <a:ext cx="6147335" cy="269999"/>
          </a:xfrm>
          <a:prstGeom prst="rect">
            <a:avLst/>
          </a:prstGeom>
          <a:noFill/>
          <a:ln>
            <a:noFill/>
          </a:ln>
        </p:spPr>
        <p:txBody>
          <a:bodyPr spcFirstLastPara="1" wrap="square" lIns="68575" tIns="68575" rIns="68575" bIns="68575" anchor="ctr" anchorCtr="0"/>
          <a:lstStyle>
            <a:lvl1pPr marL="457200" marR="0" lvl="0" indent="-311150"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595" name="Shape 595"/>
          <p:cNvSpPr txBox="1">
            <a:spLocks noGrp="1"/>
          </p:cNvSpPr>
          <p:nvPr>
            <p:ph type="body" idx="3"/>
          </p:nvPr>
        </p:nvSpPr>
        <p:spPr>
          <a:xfrm>
            <a:off x="1329239" y="1710011"/>
            <a:ext cx="332307" cy="269999"/>
          </a:xfrm>
          <a:prstGeom prst="rect">
            <a:avLst/>
          </a:prstGeom>
          <a:solidFill>
            <a:schemeClr val="lt2"/>
          </a:solidFill>
          <a:ln>
            <a:noFill/>
          </a:ln>
        </p:spPr>
        <p:txBody>
          <a:bodyPr spcFirstLastPara="1" wrap="square" lIns="68575" tIns="68575" rIns="68575" bIns="68575" anchor="ctr" anchorCtr="0"/>
          <a:lstStyle>
            <a:lvl1pPr marL="457200" marR="0" lvl="0" indent="-298450" algn="ctr" rtl="0">
              <a:lnSpc>
                <a:spcPct val="100000"/>
              </a:lnSpc>
              <a:spcBef>
                <a:spcPts val="0"/>
              </a:spcBef>
              <a:spcAft>
                <a:spcPts val="0"/>
              </a:spcAft>
              <a:buClr>
                <a:schemeClr val="lt1"/>
              </a:buClr>
              <a:buSzPts val="1100"/>
              <a:buFont typeface="Arial"/>
              <a:buChar char="●"/>
              <a:defRPr sz="11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304800" algn="l" rtl="0">
              <a:lnSpc>
                <a:spcPct val="110000"/>
              </a:lnSpc>
              <a:spcBef>
                <a:spcPts val="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4pPr>
            <a:lvl5pPr marL="2286000" marR="0" lvl="4" indent="-317500" algn="l" rtl="0">
              <a:lnSpc>
                <a:spcPct val="11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596" name="Shape 596"/>
          <p:cNvSpPr txBox="1">
            <a:spLocks noGrp="1"/>
          </p:cNvSpPr>
          <p:nvPr>
            <p:ph type="body" idx="4"/>
          </p:nvPr>
        </p:nvSpPr>
        <p:spPr>
          <a:xfrm>
            <a:off x="1661547" y="1710011"/>
            <a:ext cx="6147335" cy="269999"/>
          </a:xfrm>
          <a:prstGeom prst="rect">
            <a:avLst/>
          </a:prstGeom>
          <a:noFill/>
          <a:ln>
            <a:noFill/>
          </a:ln>
        </p:spPr>
        <p:txBody>
          <a:bodyPr spcFirstLastPara="1" wrap="square" lIns="68575" tIns="68575" rIns="68575" bIns="68575" anchor="ctr" anchorCtr="0"/>
          <a:lstStyle>
            <a:lvl1pPr marL="457200" marR="0" lvl="0" indent="-311150"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597" name="Shape 597"/>
          <p:cNvSpPr txBox="1">
            <a:spLocks noGrp="1"/>
          </p:cNvSpPr>
          <p:nvPr>
            <p:ph type="body" idx="5"/>
          </p:nvPr>
        </p:nvSpPr>
        <p:spPr>
          <a:xfrm>
            <a:off x="1329239" y="2124011"/>
            <a:ext cx="332307" cy="269999"/>
          </a:xfrm>
          <a:prstGeom prst="rect">
            <a:avLst/>
          </a:prstGeom>
          <a:solidFill>
            <a:schemeClr val="lt2"/>
          </a:solidFill>
          <a:ln>
            <a:noFill/>
          </a:ln>
        </p:spPr>
        <p:txBody>
          <a:bodyPr spcFirstLastPara="1" wrap="square" lIns="68575" tIns="68575" rIns="68575" bIns="68575" anchor="ctr" anchorCtr="0"/>
          <a:lstStyle>
            <a:lvl1pPr marL="457200" marR="0" lvl="0" indent="-298450" algn="ctr" rtl="0">
              <a:lnSpc>
                <a:spcPct val="100000"/>
              </a:lnSpc>
              <a:spcBef>
                <a:spcPts val="0"/>
              </a:spcBef>
              <a:spcAft>
                <a:spcPts val="0"/>
              </a:spcAft>
              <a:buClr>
                <a:schemeClr val="lt1"/>
              </a:buClr>
              <a:buSzPts val="1100"/>
              <a:buFont typeface="Arial"/>
              <a:buChar char="●"/>
              <a:defRPr sz="11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304800" algn="l" rtl="0">
              <a:lnSpc>
                <a:spcPct val="110000"/>
              </a:lnSpc>
              <a:spcBef>
                <a:spcPts val="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4pPr>
            <a:lvl5pPr marL="2286000" marR="0" lvl="4" indent="-317500" algn="l" rtl="0">
              <a:lnSpc>
                <a:spcPct val="11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598" name="Shape 598"/>
          <p:cNvSpPr txBox="1">
            <a:spLocks noGrp="1"/>
          </p:cNvSpPr>
          <p:nvPr>
            <p:ph type="body" idx="6"/>
          </p:nvPr>
        </p:nvSpPr>
        <p:spPr>
          <a:xfrm>
            <a:off x="1661547" y="2124011"/>
            <a:ext cx="6147335" cy="269999"/>
          </a:xfrm>
          <a:prstGeom prst="rect">
            <a:avLst/>
          </a:prstGeom>
          <a:noFill/>
          <a:ln>
            <a:noFill/>
          </a:ln>
        </p:spPr>
        <p:txBody>
          <a:bodyPr spcFirstLastPara="1" wrap="square" lIns="68575" tIns="68575" rIns="68575" bIns="68575" anchor="ctr" anchorCtr="0"/>
          <a:lstStyle>
            <a:lvl1pPr marL="457200" marR="0" lvl="0" indent="-311150"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599" name="Shape 599"/>
          <p:cNvSpPr txBox="1">
            <a:spLocks noGrp="1"/>
          </p:cNvSpPr>
          <p:nvPr>
            <p:ph type="body" idx="7"/>
          </p:nvPr>
        </p:nvSpPr>
        <p:spPr>
          <a:xfrm>
            <a:off x="1329239" y="2538005"/>
            <a:ext cx="332307" cy="269999"/>
          </a:xfrm>
          <a:prstGeom prst="rect">
            <a:avLst/>
          </a:prstGeom>
          <a:solidFill>
            <a:schemeClr val="lt2"/>
          </a:solidFill>
          <a:ln>
            <a:noFill/>
          </a:ln>
        </p:spPr>
        <p:txBody>
          <a:bodyPr spcFirstLastPara="1" wrap="square" lIns="68575" tIns="68575" rIns="68575" bIns="68575" anchor="ctr" anchorCtr="0"/>
          <a:lstStyle>
            <a:lvl1pPr marL="457200" marR="0" lvl="0" indent="-298450" algn="ctr" rtl="0">
              <a:lnSpc>
                <a:spcPct val="100000"/>
              </a:lnSpc>
              <a:spcBef>
                <a:spcPts val="0"/>
              </a:spcBef>
              <a:spcAft>
                <a:spcPts val="0"/>
              </a:spcAft>
              <a:buClr>
                <a:schemeClr val="lt1"/>
              </a:buClr>
              <a:buSzPts val="1100"/>
              <a:buFont typeface="Arial"/>
              <a:buChar char="●"/>
              <a:defRPr sz="11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304800" algn="l" rtl="0">
              <a:lnSpc>
                <a:spcPct val="110000"/>
              </a:lnSpc>
              <a:spcBef>
                <a:spcPts val="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4pPr>
            <a:lvl5pPr marL="2286000" marR="0" lvl="4" indent="-317500" algn="l" rtl="0">
              <a:lnSpc>
                <a:spcPct val="11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600" name="Shape 600"/>
          <p:cNvSpPr txBox="1">
            <a:spLocks noGrp="1"/>
          </p:cNvSpPr>
          <p:nvPr>
            <p:ph type="body" idx="8"/>
          </p:nvPr>
        </p:nvSpPr>
        <p:spPr>
          <a:xfrm>
            <a:off x="1661547" y="2538005"/>
            <a:ext cx="6147335" cy="269999"/>
          </a:xfrm>
          <a:prstGeom prst="rect">
            <a:avLst/>
          </a:prstGeom>
          <a:noFill/>
          <a:ln>
            <a:noFill/>
          </a:ln>
        </p:spPr>
        <p:txBody>
          <a:bodyPr spcFirstLastPara="1" wrap="square" lIns="68575" tIns="68575" rIns="68575" bIns="68575" anchor="ctr" anchorCtr="0"/>
          <a:lstStyle>
            <a:lvl1pPr marL="457200" marR="0" lvl="0" indent="-311150"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601" name="Shape 601"/>
          <p:cNvSpPr txBox="1">
            <a:spLocks noGrp="1"/>
          </p:cNvSpPr>
          <p:nvPr>
            <p:ph type="body" idx="9"/>
          </p:nvPr>
        </p:nvSpPr>
        <p:spPr>
          <a:xfrm>
            <a:off x="1329239" y="2952007"/>
            <a:ext cx="332307" cy="269999"/>
          </a:xfrm>
          <a:prstGeom prst="rect">
            <a:avLst/>
          </a:prstGeom>
          <a:solidFill>
            <a:schemeClr val="lt2"/>
          </a:solidFill>
          <a:ln>
            <a:noFill/>
          </a:ln>
        </p:spPr>
        <p:txBody>
          <a:bodyPr spcFirstLastPara="1" wrap="square" lIns="68575" tIns="68575" rIns="68575" bIns="68575" anchor="ctr" anchorCtr="0"/>
          <a:lstStyle>
            <a:lvl1pPr marL="457200" marR="0" lvl="0" indent="-298450" algn="ctr" rtl="0">
              <a:lnSpc>
                <a:spcPct val="100000"/>
              </a:lnSpc>
              <a:spcBef>
                <a:spcPts val="0"/>
              </a:spcBef>
              <a:spcAft>
                <a:spcPts val="0"/>
              </a:spcAft>
              <a:buClr>
                <a:schemeClr val="lt1"/>
              </a:buClr>
              <a:buSzPts val="1100"/>
              <a:buFont typeface="Arial"/>
              <a:buChar char="●"/>
              <a:defRPr sz="11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304800" algn="l" rtl="0">
              <a:lnSpc>
                <a:spcPct val="110000"/>
              </a:lnSpc>
              <a:spcBef>
                <a:spcPts val="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4pPr>
            <a:lvl5pPr marL="2286000" marR="0" lvl="4" indent="-317500" algn="l" rtl="0">
              <a:lnSpc>
                <a:spcPct val="11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602" name="Shape 602"/>
          <p:cNvSpPr txBox="1">
            <a:spLocks noGrp="1"/>
          </p:cNvSpPr>
          <p:nvPr>
            <p:ph type="body" idx="13"/>
          </p:nvPr>
        </p:nvSpPr>
        <p:spPr>
          <a:xfrm>
            <a:off x="1661547" y="2952007"/>
            <a:ext cx="6147335" cy="269999"/>
          </a:xfrm>
          <a:prstGeom prst="rect">
            <a:avLst/>
          </a:prstGeom>
          <a:noFill/>
          <a:ln>
            <a:noFill/>
          </a:ln>
        </p:spPr>
        <p:txBody>
          <a:bodyPr spcFirstLastPara="1" wrap="square" lIns="68575" tIns="68575" rIns="68575" bIns="68575" anchor="ctr" anchorCtr="0"/>
          <a:lstStyle>
            <a:lvl1pPr marL="457200" marR="0" lvl="0" indent="-311150"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603" name="Shape 603"/>
          <p:cNvSpPr txBox="1">
            <a:spLocks noGrp="1"/>
          </p:cNvSpPr>
          <p:nvPr>
            <p:ph type="body" idx="14"/>
          </p:nvPr>
        </p:nvSpPr>
        <p:spPr>
          <a:xfrm>
            <a:off x="1329239" y="3366011"/>
            <a:ext cx="332307" cy="269999"/>
          </a:xfrm>
          <a:prstGeom prst="rect">
            <a:avLst/>
          </a:prstGeom>
          <a:solidFill>
            <a:schemeClr val="lt2"/>
          </a:solidFill>
          <a:ln>
            <a:noFill/>
          </a:ln>
        </p:spPr>
        <p:txBody>
          <a:bodyPr spcFirstLastPara="1" wrap="square" lIns="68575" tIns="68575" rIns="68575" bIns="68575" anchor="ctr" anchorCtr="0"/>
          <a:lstStyle>
            <a:lvl1pPr marL="457200" marR="0" lvl="0" indent="-298450" algn="ctr" rtl="0">
              <a:lnSpc>
                <a:spcPct val="100000"/>
              </a:lnSpc>
              <a:spcBef>
                <a:spcPts val="0"/>
              </a:spcBef>
              <a:spcAft>
                <a:spcPts val="0"/>
              </a:spcAft>
              <a:buClr>
                <a:schemeClr val="lt1"/>
              </a:buClr>
              <a:buSzPts val="1100"/>
              <a:buFont typeface="Arial"/>
              <a:buChar char="●"/>
              <a:defRPr sz="11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304800" algn="l" rtl="0">
              <a:lnSpc>
                <a:spcPct val="110000"/>
              </a:lnSpc>
              <a:spcBef>
                <a:spcPts val="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4pPr>
            <a:lvl5pPr marL="2286000" marR="0" lvl="4" indent="-317500" algn="l" rtl="0">
              <a:lnSpc>
                <a:spcPct val="11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604" name="Shape 604"/>
          <p:cNvSpPr txBox="1">
            <a:spLocks noGrp="1"/>
          </p:cNvSpPr>
          <p:nvPr>
            <p:ph type="body" idx="15"/>
          </p:nvPr>
        </p:nvSpPr>
        <p:spPr>
          <a:xfrm>
            <a:off x="1661547" y="3366011"/>
            <a:ext cx="6147335" cy="269999"/>
          </a:xfrm>
          <a:prstGeom prst="rect">
            <a:avLst/>
          </a:prstGeom>
          <a:noFill/>
          <a:ln>
            <a:noFill/>
          </a:ln>
        </p:spPr>
        <p:txBody>
          <a:bodyPr spcFirstLastPara="1" wrap="square" lIns="68575" tIns="68575" rIns="68575" bIns="68575" anchor="ctr" anchorCtr="0"/>
          <a:lstStyle>
            <a:lvl1pPr marL="457200" marR="0" lvl="0" indent="-311150"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605" name="Shape 605"/>
          <p:cNvSpPr txBox="1">
            <a:spLocks noGrp="1"/>
          </p:cNvSpPr>
          <p:nvPr>
            <p:ph type="body" idx="16"/>
          </p:nvPr>
        </p:nvSpPr>
        <p:spPr>
          <a:xfrm>
            <a:off x="1329239" y="3780011"/>
            <a:ext cx="332307" cy="269999"/>
          </a:xfrm>
          <a:prstGeom prst="rect">
            <a:avLst/>
          </a:prstGeom>
          <a:solidFill>
            <a:schemeClr val="lt2"/>
          </a:solidFill>
          <a:ln>
            <a:noFill/>
          </a:ln>
        </p:spPr>
        <p:txBody>
          <a:bodyPr spcFirstLastPara="1" wrap="square" lIns="68575" tIns="68575" rIns="68575" bIns="68575" anchor="ctr" anchorCtr="0"/>
          <a:lstStyle>
            <a:lvl1pPr marL="457200" marR="0" lvl="0" indent="-298450" algn="ctr" rtl="0">
              <a:lnSpc>
                <a:spcPct val="100000"/>
              </a:lnSpc>
              <a:spcBef>
                <a:spcPts val="0"/>
              </a:spcBef>
              <a:spcAft>
                <a:spcPts val="0"/>
              </a:spcAft>
              <a:buClr>
                <a:schemeClr val="lt1"/>
              </a:buClr>
              <a:buSzPts val="1100"/>
              <a:buFont typeface="Arial"/>
              <a:buChar char="●"/>
              <a:defRPr sz="11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304800" algn="l" rtl="0">
              <a:lnSpc>
                <a:spcPct val="110000"/>
              </a:lnSpc>
              <a:spcBef>
                <a:spcPts val="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4pPr>
            <a:lvl5pPr marL="2286000" marR="0" lvl="4" indent="-317500" algn="l" rtl="0">
              <a:lnSpc>
                <a:spcPct val="11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606" name="Shape 606"/>
          <p:cNvSpPr txBox="1">
            <a:spLocks noGrp="1"/>
          </p:cNvSpPr>
          <p:nvPr>
            <p:ph type="body" idx="17"/>
          </p:nvPr>
        </p:nvSpPr>
        <p:spPr>
          <a:xfrm>
            <a:off x="1661547" y="3780011"/>
            <a:ext cx="6147335" cy="269999"/>
          </a:xfrm>
          <a:prstGeom prst="rect">
            <a:avLst/>
          </a:prstGeom>
          <a:noFill/>
          <a:ln>
            <a:noFill/>
          </a:ln>
        </p:spPr>
        <p:txBody>
          <a:bodyPr spcFirstLastPara="1" wrap="square" lIns="68575" tIns="68575" rIns="68575" bIns="68575" anchor="ctr" anchorCtr="0"/>
          <a:lstStyle>
            <a:lvl1pPr marL="457200" marR="0" lvl="0" indent="-311150"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1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607" name="Shape 607"/>
          <p:cNvSpPr txBox="1">
            <a:spLocks noGrp="1"/>
          </p:cNvSpPr>
          <p:nvPr>
            <p:ph type="dt" idx="10"/>
          </p:nvPr>
        </p:nvSpPr>
        <p:spPr>
          <a:xfrm>
            <a:off x="498231" y="4736317"/>
            <a:ext cx="665284" cy="269081"/>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324D59"/>
              </a:buClr>
              <a:buSzPts val="800"/>
              <a:buFont typeface="Arial"/>
              <a:buNone/>
              <a:defRPr sz="800" b="0" i="0" u="none" strike="noStrike" cap="none">
                <a:solidFill>
                  <a:srgbClr val="324D59"/>
                </a:solidFill>
                <a:latin typeface="Arial"/>
                <a:ea typeface="Arial"/>
                <a:cs typeface="Arial"/>
                <a:sym typeface="Arial"/>
              </a:defRPr>
            </a:lvl1pPr>
            <a:lvl2pPr marR="0" lvl="1"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Pts val="8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608" name="Shape 608"/>
          <p:cNvSpPr txBox="1">
            <a:spLocks noGrp="1"/>
          </p:cNvSpPr>
          <p:nvPr>
            <p:ph type="ftr" idx="11"/>
          </p:nvPr>
        </p:nvSpPr>
        <p:spPr>
          <a:xfrm>
            <a:off x="1544515" y="4736317"/>
            <a:ext cx="6148754" cy="269081"/>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324D59"/>
              </a:buClr>
              <a:buSzPts val="800"/>
              <a:buFont typeface="Arial"/>
              <a:buNone/>
              <a:defRPr sz="800" b="0" i="0" u="none" strike="noStrike" cap="none">
                <a:solidFill>
                  <a:srgbClr val="324D59"/>
                </a:solidFill>
                <a:latin typeface="Arial"/>
                <a:ea typeface="Arial"/>
                <a:cs typeface="Arial"/>
                <a:sym typeface="Arial"/>
              </a:defRPr>
            </a:lvl1pPr>
            <a:lvl2pPr marR="0" lvl="1"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Pts val="8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609" name="Shape 609"/>
          <p:cNvSpPr txBox="1">
            <a:spLocks noGrp="1"/>
          </p:cNvSpPr>
          <p:nvPr>
            <p:ph type="sldNum" idx="12"/>
          </p:nvPr>
        </p:nvSpPr>
        <p:spPr>
          <a:xfrm>
            <a:off x="1163525" y="4736317"/>
            <a:ext cx="331177" cy="269081"/>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900" b="1" i="0" u="none" strike="noStrike" cap="none">
                <a:solidFill>
                  <a:srgbClr val="76B82A"/>
                </a:solidFill>
                <a:latin typeface="Arial"/>
                <a:ea typeface="Arial"/>
                <a:cs typeface="Arial"/>
                <a:sym typeface="Arial"/>
              </a:defRPr>
            </a:lvl1pPr>
            <a:lvl2pPr marL="0" marR="0" lvl="1" indent="0" algn="ctr" rtl="0">
              <a:spcBef>
                <a:spcPts val="0"/>
              </a:spcBef>
              <a:buNone/>
              <a:defRPr sz="900" b="1" i="0" u="none" strike="noStrike" cap="none">
                <a:solidFill>
                  <a:srgbClr val="76B82A"/>
                </a:solidFill>
                <a:latin typeface="Arial"/>
                <a:ea typeface="Arial"/>
                <a:cs typeface="Arial"/>
                <a:sym typeface="Arial"/>
              </a:defRPr>
            </a:lvl2pPr>
            <a:lvl3pPr marL="0" marR="0" lvl="2" indent="0" algn="ctr" rtl="0">
              <a:spcBef>
                <a:spcPts val="0"/>
              </a:spcBef>
              <a:buNone/>
              <a:defRPr sz="900" b="1" i="0" u="none" strike="noStrike" cap="none">
                <a:solidFill>
                  <a:srgbClr val="76B82A"/>
                </a:solidFill>
                <a:latin typeface="Arial"/>
                <a:ea typeface="Arial"/>
                <a:cs typeface="Arial"/>
                <a:sym typeface="Arial"/>
              </a:defRPr>
            </a:lvl3pPr>
            <a:lvl4pPr marL="0" marR="0" lvl="3" indent="0" algn="ctr" rtl="0">
              <a:spcBef>
                <a:spcPts val="0"/>
              </a:spcBef>
              <a:buNone/>
              <a:defRPr sz="900" b="1" i="0" u="none" strike="noStrike" cap="none">
                <a:solidFill>
                  <a:srgbClr val="76B82A"/>
                </a:solidFill>
                <a:latin typeface="Arial"/>
                <a:ea typeface="Arial"/>
                <a:cs typeface="Arial"/>
                <a:sym typeface="Arial"/>
              </a:defRPr>
            </a:lvl4pPr>
            <a:lvl5pPr marL="0" marR="0" lvl="4" indent="0" algn="ctr" rtl="0">
              <a:spcBef>
                <a:spcPts val="0"/>
              </a:spcBef>
              <a:buNone/>
              <a:defRPr sz="900" b="1" i="0" u="none" strike="noStrike" cap="none">
                <a:solidFill>
                  <a:srgbClr val="76B82A"/>
                </a:solidFill>
                <a:latin typeface="Arial"/>
                <a:ea typeface="Arial"/>
                <a:cs typeface="Arial"/>
                <a:sym typeface="Arial"/>
              </a:defRPr>
            </a:lvl5pPr>
            <a:lvl6pPr marL="0" marR="0" lvl="5" indent="0" algn="ctr" rtl="0">
              <a:spcBef>
                <a:spcPts val="0"/>
              </a:spcBef>
              <a:buNone/>
              <a:defRPr sz="900" b="1" i="0" u="none" strike="noStrike" cap="none">
                <a:solidFill>
                  <a:srgbClr val="76B82A"/>
                </a:solidFill>
                <a:latin typeface="Arial"/>
                <a:ea typeface="Arial"/>
                <a:cs typeface="Arial"/>
                <a:sym typeface="Arial"/>
              </a:defRPr>
            </a:lvl6pPr>
            <a:lvl7pPr marL="0" marR="0" lvl="6" indent="0" algn="ctr" rtl="0">
              <a:spcBef>
                <a:spcPts val="0"/>
              </a:spcBef>
              <a:buNone/>
              <a:defRPr sz="900" b="1" i="0" u="none" strike="noStrike" cap="none">
                <a:solidFill>
                  <a:srgbClr val="76B82A"/>
                </a:solidFill>
                <a:latin typeface="Arial"/>
                <a:ea typeface="Arial"/>
                <a:cs typeface="Arial"/>
                <a:sym typeface="Arial"/>
              </a:defRPr>
            </a:lvl7pPr>
            <a:lvl8pPr marL="0" marR="0" lvl="7" indent="0" algn="ctr" rtl="0">
              <a:spcBef>
                <a:spcPts val="0"/>
              </a:spcBef>
              <a:buNone/>
              <a:defRPr sz="900" b="1" i="0" u="none" strike="noStrike" cap="none">
                <a:solidFill>
                  <a:srgbClr val="76B82A"/>
                </a:solidFill>
                <a:latin typeface="Arial"/>
                <a:ea typeface="Arial"/>
                <a:cs typeface="Arial"/>
                <a:sym typeface="Arial"/>
              </a:defRPr>
            </a:lvl8pPr>
            <a:lvl9pPr marL="0" marR="0" lvl="8" indent="0" algn="ctr" rtl="0">
              <a:spcBef>
                <a:spcPts val="0"/>
              </a:spcBef>
              <a:buNone/>
              <a:defRPr sz="900" b="1" i="0" u="none" strike="noStrike" cap="none">
                <a:solidFill>
                  <a:srgbClr val="76B82A"/>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r" sz="900" b="1" i="0" u="none" strike="noStrike" kern="0" cap="none" spc="0" normalizeH="0" baseline="0" noProof="0">
                <a:ln>
                  <a:noFill/>
                </a:ln>
                <a:solidFill>
                  <a:srgbClr val="76B82A"/>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sz="900" b="1" i="0" u="none" strike="noStrike" kern="0" cap="none" spc="0" normalizeH="0" baseline="0" noProof="0">
              <a:ln>
                <a:noFill/>
              </a:ln>
              <a:solidFill>
                <a:srgbClr val="76B82A"/>
              </a:solidFill>
              <a:effectLst/>
              <a:uLnTx/>
              <a:uFillTx/>
              <a:latin typeface="Arial"/>
              <a:cs typeface="Arial"/>
              <a:sym typeface="Arial"/>
            </a:endParaRPr>
          </a:p>
        </p:txBody>
      </p:sp>
      <p:pic>
        <p:nvPicPr>
          <p:cNvPr id="610" name="Shape 610" descr="D:\Users\S06080\Documents\Pictos, vector et logo\L1-logo-SOITEC-2016-QUADRI.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889038" y="4752771"/>
            <a:ext cx="859430" cy="210312"/>
          </a:xfrm>
          <a:prstGeom prst="rect">
            <a:avLst/>
          </a:prstGeom>
          <a:noFill/>
          <a:ln>
            <a:noFill/>
          </a:ln>
        </p:spPr>
      </p:pic>
    </p:spTree>
    <p:extLst>
      <p:ext uri="{BB962C8B-B14F-4D97-AF65-F5344CB8AC3E}">
        <p14:creationId xmlns:p14="http://schemas.microsoft.com/office/powerpoint/2010/main" val="2656571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8FCE22C-E646-3E40-9DF9-9825FAC192DC}"/>
              </a:ext>
            </a:extLst>
          </p:cNvPr>
          <p:cNvPicPr>
            <a:picLocks noChangeAspect="1"/>
          </p:cNvPicPr>
          <p:nvPr userDrawn="1"/>
        </p:nvPicPr>
        <p:blipFill rotWithShape="1">
          <a:blip r:embed="rId2">
            <a:extLst/>
          </a:blip>
          <a:srcRect t="19529" b="19528"/>
          <a:stretch/>
        </p:blipFill>
        <p:spPr>
          <a:xfrm>
            <a:off x="0" y="4"/>
            <a:ext cx="9144000" cy="5143499"/>
          </a:xfrm>
          <a:prstGeom prst="rect">
            <a:avLst/>
          </a:prstGeom>
        </p:spPr>
      </p:pic>
      <p:sp>
        <p:nvSpPr>
          <p:cNvPr id="8" name="Rectangle 7">
            <a:extLst>
              <a:ext uri="{FF2B5EF4-FFF2-40B4-BE49-F238E27FC236}">
                <a16:creationId xmlns:a16="http://schemas.microsoft.com/office/drawing/2014/main" id="{6A2525F2-7684-EE4C-8DC2-2BE69060B79A}"/>
              </a:ext>
            </a:extLst>
          </p:cNvPr>
          <p:cNvSpPr/>
          <p:nvPr userDrawn="1"/>
        </p:nvSpPr>
        <p:spPr>
          <a:xfrm>
            <a:off x="0" y="0"/>
            <a:ext cx="9144000" cy="5143500"/>
          </a:xfrm>
          <a:prstGeom prst="rect">
            <a:avLst/>
          </a:prstGeom>
          <a:gradFill flip="none" rotWithShape="1">
            <a:gsLst>
              <a:gs pos="0">
                <a:schemeClr val="bg1">
                  <a:alpha val="86000"/>
                </a:schemeClr>
              </a:gs>
              <a:gs pos="21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F7E3CC43-56C4-FE49-9333-63D443155AE4}"/>
              </a:ext>
            </a:extLst>
          </p:cNvPr>
          <p:cNvSpPr/>
          <p:nvPr userDrawn="1"/>
        </p:nvSpPr>
        <p:spPr>
          <a:xfrm>
            <a:off x="3" y="0"/>
            <a:ext cx="554827" cy="5143500"/>
          </a:xfrm>
          <a:prstGeom prst="rect">
            <a:avLst/>
          </a:prstGeom>
          <a:solidFill>
            <a:srgbClr val="14102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5" name="ZoneTexte 4">
            <a:extLst>
              <a:ext uri="{FF2B5EF4-FFF2-40B4-BE49-F238E27FC236}">
                <a16:creationId xmlns:a16="http://schemas.microsoft.com/office/drawing/2014/main" id="{E3DFC998-3658-AD4B-9FFC-0510A8B0B27A}"/>
              </a:ext>
            </a:extLst>
          </p:cNvPr>
          <p:cNvSpPr txBox="1"/>
          <p:nvPr userDrawn="1"/>
        </p:nvSpPr>
        <p:spPr>
          <a:xfrm>
            <a:off x="24323" y="4912175"/>
            <a:ext cx="554731" cy="161581"/>
          </a:xfrm>
          <a:prstGeom prst="rect">
            <a:avLst/>
          </a:prstGeom>
          <a:noFill/>
        </p:spPr>
        <p:txBody>
          <a:bodyPr wrap="square" lIns="68577" tIns="34289" rIns="68577" bIns="3428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C93B6AB-0E09-7E41-BB81-FA0A4B3D6954}" type="slidenum">
              <a:rPr kumimoji="0" lang="en-AU" sz="600" b="0"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AU" sz="6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6" name="ZoneTexte 5">
            <a:extLst>
              <a:ext uri="{FF2B5EF4-FFF2-40B4-BE49-F238E27FC236}">
                <a16:creationId xmlns:a16="http://schemas.microsoft.com/office/drawing/2014/main" id="{C1A146B1-8977-924A-A2EA-F18892455CD1}"/>
              </a:ext>
            </a:extLst>
          </p:cNvPr>
          <p:cNvSpPr txBox="1"/>
          <p:nvPr userDrawn="1"/>
        </p:nvSpPr>
        <p:spPr>
          <a:xfrm rot="16200000">
            <a:off x="-657052" y="2747954"/>
            <a:ext cx="1916319" cy="176970"/>
          </a:xfrm>
          <a:prstGeom prst="rect">
            <a:avLst/>
          </a:prstGeom>
          <a:noFill/>
        </p:spPr>
        <p:txBody>
          <a:bodyPr wrap="square" lIns="68577" tIns="34289" rIns="68577" bIns="34289" rtlCol="0" anchor="ctr">
            <a:spAutoFit/>
          </a:bodyPr>
          <a:lstStyle/>
          <a:p>
            <a:pPr marL="0" marR="0" lvl="0" indent="0" algn="l" defTabSz="389588"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Capital Markets Day - June 13, 2019</a:t>
            </a:r>
          </a:p>
        </p:txBody>
      </p:sp>
      <p:sp>
        <p:nvSpPr>
          <p:cNvPr id="13" name="ZoneTexte 12">
            <a:extLst>
              <a:ext uri="{FF2B5EF4-FFF2-40B4-BE49-F238E27FC236}">
                <a16:creationId xmlns:a16="http://schemas.microsoft.com/office/drawing/2014/main" id="{75EC532B-6334-8E46-8F8A-7724CB1713C4}"/>
              </a:ext>
            </a:extLst>
          </p:cNvPr>
          <p:cNvSpPr txBox="1"/>
          <p:nvPr userDrawn="1"/>
        </p:nvSpPr>
        <p:spPr>
          <a:xfrm rot="16200000">
            <a:off x="-657053" y="1125750"/>
            <a:ext cx="1916322" cy="176970"/>
          </a:xfrm>
          <a:prstGeom prst="rect">
            <a:avLst/>
          </a:prstGeom>
          <a:noFill/>
        </p:spPr>
        <p:txBody>
          <a:bodyPr wrap="square" lIns="68577" tIns="34289" rIns="68577" bIns="34289" rtlCol="0" anchor="ctr">
            <a:spAutoFit/>
          </a:bodyPr>
          <a:lstStyle/>
          <a:p>
            <a:pPr marL="0" marR="0" lvl="0" indent="0" algn="r" defTabSz="389588"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err="1">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Arial"/>
              </a:rPr>
              <a:t>Soitec</a:t>
            </a:r>
            <a:r>
              <a:rPr kumimoji="0" lang="en-AU" sz="700" b="0" i="0" u="none" strike="noStrike" kern="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Arial"/>
              </a:rPr>
              <a:t> Proprietary Copyright @ 2019 </a:t>
            </a:r>
            <a:r>
              <a:rPr kumimoji="0" lang="en-AU" sz="700" b="0" i="0" u="none" strike="noStrike" kern="0" cap="none" spc="0" normalizeH="0" baseline="0" noProof="0" dirty="0" err="1">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Arial"/>
              </a:rPr>
              <a:t>Soitec</a:t>
            </a:r>
            <a:endParaRPr kumimoji="0" lang="en-AU" sz="700" b="0" i="0" u="none" strike="noStrike" kern="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14" name="Graphique 12">
            <a:extLst>
              <a:ext uri="{FF2B5EF4-FFF2-40B4-BE49-F238E27FC236}">
                <a16:creationId xmlns:a16="http://schemas.microsoft.com/office/drawing/2014/main" id="{8C3FFF4E-E096-2E44-84EA-E2F3E0B9DA9A}"/>
              </a:ext>
            </a:extLst>
          </p:cNvPr>
          <p:cNvGrpSpPr/>
          <p:nvPr userDrawn="1"/>
        </p:nvGrpSpPr>
        <p:grpSpPr>
          <a:xfrm>
            <a:off x="1032729" y="260552"/>
            <a:ext cx="439984" cy="424467"/>
            <a:chOff x="4049599" y="2468866"/>
            <a:chExt cx="274592" cy="264908"/>
          </a:xfrm>
          <a:solidFill>
            <a:schemeClr val="bg1">
              <a:alpha val="73000"/>
            </a:schemeClr>
          </a:solidFill>
        </p:grpSpPr>
        <p:sp>
          <p:nvSpPr>
            <p:cNvPr id="15" name="Forme libre 14">
              <a:extLst>
                <a:ext uri="{FF2B5EF4-FFF2-40B4-BE49-F238E27FC236}">
                  <a16:creationId xmlns:a16="http://schemas.microsoft.com/office/drawing/2014/main" id="{3EA75156-5909-6143-99F0-0270F74537EB}"/>
                </a:ext>
              </a:extLst>
            </p:cNvPr>
            <p:cNvSpPr/>
            <p:nvPr/>
          </p:nvSpPr>
          <p:spPr>
            <a:xfrm>
              <a:off x="4049599" y="2500309"/>
              <a:ext cx="108239" cy="214745"/>
            </a:xfrm>
            <a:custGeom>
              <a:avLst/>
              <a:gdLst>
                <a:gd name="connsiteX0" fmla="*/ 0 w 108238"/>
                <a:gd name="connsiteY0" fmla="*/ 116490 h 214745"/>
                <a:gd name="connsiteX1" fmla="*/ 57200 w 108238"/>
                <a:gd name="connsiteY1" fmla="*/ 232979 h 214745"/>
                <a:gd name="connsiteX2" fmla="*/ 114413 w 108238"/>
                <a:gd name="connsiteY2" fmla="*/ 116490 h 214745"/>
                <a:gd name="connsiteX3" fmla="*/ 57200 w 108238"/>
                <a:gd name="connsiteY3" fmla="*/ 0 h 214745"/>
                <a:gd name="connsiteX4" fmla="*/ 0 w 108238"/>
                <a:gd name="connsiteY4" fmla="*/ 116490 h 21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38" h="214745">
                  <a:moveTo>
                    <a:pt x="0" y="116490"/>
                  </a:moveTo>
                  <a:cubicBezTo>
                    <a:pt x="0" y="163788"/>
                    <a:pt x="22376" y="205909"/>
                    <a:pt x="57200" y="232979"/>
                  </a:cubicBezTo>
                  <a:cubicBezTo>
                    <a:pt x="92037" y="205909"/>
                    <a:pt x="114413" y="163788"/>
                    <a:pt x="114413" y="116490"/>
                  </a:cubicBezTo>
                  <a:cubicBezTo>
                    <a:pt x="114413" y="69192"/>
                    <a:pt x="92037" y="27083"/>
                    <a:pt x="57200" y="0"/>
                  </a:cubicBezTo>
                  <a:cubicBezTo>
                    <a:pt x="22376" y="27083"/>
                    <a:pt x="0" y="69192"/>
                    <a:pt x="0" y="116490"/>
                  </a:cubicBezTo>
                </a:path>
              </a:pathLst>
            </a:custGeom>
            <a:grpFill/>
            <a:ln w="12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Forme libre 15">
              <a:extLst>
                <a:ext uri="{FF2B5EF4-FFF2-40B4-BE49-F238E27FC236}">
                  <a16:creationId xmlns:a16="http://schemas.microsoft.com/office/drawing/2014/main" id="{8E01BB43-6C74-774A-86C4-243A3AD04F84}"/>
                </a:ext>
              </a:extLst>
            </p:cNvPr>
            <p:cNvSpPr/>
            <p:nvPr/>
          </p:nvSpPr>
          <p:spPr>
            <a:xfrm>
              <a:off x="4143793" y="2626401"/>
              <a:ext cx="180398" cy="107373"/>
            </a:xfrm>
            <a:custGeom>
              <a:avLst/>
              <a:gdLst>
                <a:gd name="connsiteX0" fmla="*/ 0 w 180397"/>
                <a:gd name="connsiteY0" fmla="*/ 127967 h 107372"/>
                <a:gd name="connsiteX1" fmla="*/ 54934 w 180397"/>
                <a:gd name="connsiteY1" fmla="*/ 138333 h 107372"/>
                <a:gd name="connsiteX2" fmla="*/ 202707 w 180397"/>
                <a:gd name="connsiteY2" fmla="*/ 10366 h 107372"/>
                <a:gd name="connsiteX3" fmla="*/ 147773 w 180397"/>
                <a:gd name="connsiteY3" fmla="*/ 0 h 107372"/>
                <a:gd name="connsiteX4" fmla="*/ 0 w 180397"/>
                <a:gd name="connsiteY4" fmla="*/ 127967 h 10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97" h="107372">
                  <a:moveTo>
                    <a:pt x="0" y="127967"/>
                  </a:moveTo>
                  <a:cubicBezTo>
                    <a:pt x="17005" y="134646"/>
                    <a:pt x="35537" y="138333"/>
                    <a:pt x="54934" y="138333"/>
                  </a:cubicBezTo>
                  <a:cubicBezTo>
                    <a:pt x="130463" y="138333"/>
                    <a:pt x="192868" y="82626"/>
                    <a:pt x="202707" y="10366"/>
                  </a:cubicBezTo>
                  <a:cubicBezTo>
                    <a:pt x="185703" y="3687"/>
                    <a:pt x="167170" y="0"/>
                    <a:pt x="147773" y="0"/>
                  </a:cubicBezTo>
                  <a:cubicBezTo>
                    <a:pt x="72232" y="0"/>
                    <a:pt x="9826" y="55720"/>
                    <a:pt x="0" y="127967"/>
                  </a:cubicBezTo>
                </a:path>
              </a:pathLst>
            </a:custGeom>
            <a:grpFill/>
            <a:ln w="12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Forme libre 16">
              <a:extLst>
                <a:ext uri="{FF2B5EF4-FFF2-40B4-BE49-F238E27FC236}">
                  <a16:creationId xmlns:a16="http://schemas.microsoft.com/office/drawing/2014/main" id="{6E675290-B03E-6045-BD7F-BEEC2F3CC65E}"/>
                </a:ext>
              </a:extLst>
            </p:cNvPr>
            <p:cNvSpPr/>
            <p:nvPr/>
          </p:nvSpPr>
          <p:spPr>
            <a:xfrm>
              <a:off x="4143793" y="2468866"/>
              <a:ext cx="180398" cy="107373"/>
            </a:xfrm>
            <a:custGeom>
              <a:avLst/>
              <a:gdLst>
                <a:gd name="connsiteX0" fmla="*/ 0 w 180397"/>
                <a:gd name="connsiteY0" fmla="*/ 10366 h 107372"/>
                <a:gd name="connsiteX1" fmla="*/ 147773 w 180397"/>
                <a:gd name="connsiteY1" fmla="*/ 138333 h 107372"/>
                <a:gd name="connsiteX2" fmla="*/ 202707 w 180397"/>
                <a:gd name="connsiteY2" fmla="*/ 127967 h 107372"/>
                <a:gd name="connsiteX3" fmla="*/ 54934 w 180397"/>
                <a:gd name="connsiteY3" fmla="*/ 0 h 107372"/>
                <a:gd name="connsiteX4" fmla="*/ 0 w 180397"/>
                <a:gd name="connsiteY4" fmla="*/ 10366 h 10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97" h="107372">
                  <a:moveTo>
                    <a:pt x="0" y="10366"/>
                  </a:moveTo>
                  <a:cubicBezTo>
                    <a:pt x="9826" y="82626"/>
                    <a:pt x="72232" y="138333"/>
                    <a:pt x="147773" y="138333"/>
                  </a:cubicBezTo>
                  <a:cubicBezTo>
                    <a:pt x="167170" y="138333"/>
                    <a:pt x="185703" y="134646"/>
                    <a:pt x="202707" y="127967"/>
                  </a:cubicBezTo>
                  <a:cubicBezTo>
                    <a:pt x="192868" y="55707"/>
                    <a:pt x="130463" y="0"/>
                    <a:pt x="54934" y="0"/>
                  </a:cubicBezTo>
                  <a:cubicBezTo>
                    <a:pt x="35537" y="0"/>
                    <a:pt x="17005" y="3674"/>
                    <a:pt x="0" y="10366"/>
                  </a:cubicBezTo>
                </a:path>
              </a:pathLst>
            </a:custGeom>
            <a:grpFill/>
            <a:ln w="12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Espace réservé du texte 2">
            <a:extLst>
              <a:ext uri="{FF2B5EF4-FFF2-40B4-BE49-F238E27FC236}">
                <a16:creationId xmlns:a16="http://schemas.microsoft.com/office/drawing/2014/main" id="{04803F97-66CC-2C4A-B942-125993CB807F}"/>
              </a:ext>
            </a:extLst>
          </p:cNvPr>
          <p:cNvSpPr>
            <a:spLocks noGrp="1"/>
          </p:cNvSpPr>
          <p:nvPr>
            <p:ph type="body" sz="quarter" idx="10" hasCustomPrompt="1"/>
          </p:nvPr>
        </p:nvSpPr>
        <p:spPr>
          <a:xfrm>
            <a:off x="1300219" y="224623"/>
            <a:ext cx="6904038" cy="715962"/>
          </a:xfrm>
        </p:spPr>
        <p:txBody>
          <a:bodyPr anchor="ctr"/>
          <a:lstStyle>
            <a:lvl1pPr marL="30677" indent="0">
              <a:buNone/>
              <a:defRPr sz="2400" b="1" spc="230" baseline="0">
                <a:solidFill>
                  <a:schemeClr val="accent3"/>
                </a:solidFill>
                <a:latin typeface="Arial" panose="020B0604020202020204" pitchFamily="34" charset="0"/>
                <a:cs typeface="Arial" panose="020B0604020202020204" pitchFamily="34" charset="0"/>
              </a:defRPr>
            </a:lvl1pPr>
          </a:lstStyle>
          <a:p>
            <a:pPr lvl="0"/>
            <a:r>
              <a:rPr lang="fr-FR" dirty="0"/>
              <a:t>Titre</a:t>
            </a:r>
          </a:p>
        </p:txBody>
      </p:sp>
      <p:pic>
        <p:nvPicPr>
          <p:cNvPr id="18" name="Graphique 17">
            <a:extLst>
              <a:ext uri="{FF2B5EF4-FFF2-40B4-BE49-F238E27FC236}">
                <a16:creationId xmlns:a16="http://schemas.microsoft.com/office/drawing/2014/main" id="{0F336786-293D-A542-A1FB-11E9A971BF40}"/>
              </a:ext>
            </a:extLst>
          </p:cNvPr>
          <p:cNvPicPr>
            <a:picLocks noChangeAspect="1"/>
          </p:cNvPicPr>
          <p:nvPr userDrawn="1"/>
        </p:nvPicPr>
        <p:blipFill>
          <a:blip r:embed="rId3">
            <a:extLst>
              <a:ext uri="{96DAC541-7B7A-43D3-8B79-37D633B846F1}">
                <asvg:svgBlip xmlns="" xmlns:asvg="http://schemas.microsoft.com/office/drawing/2016/SVG/main" r:embed="rId5"/>
              </a:ext>
            </a:extLst>
          </a:blip>
          <a:stretch>
            <a:fillRect/>
          </a:stretch>
        </p:blipFill>
        <p:spPr>
          <a:xfrm rot="16200000">
            <a:off x="-63565" y="4264540"/>
            <a:ext cx="716512" cy="177695"/>
          </a:xfrm>
          <a:prstGeom prst="rect">
            <a:avLst/>
          </a:prstGeom>
        </p:spPr>
      </p:pic>
      <p:sp>
        <p:nvSpPr>
          <p:cNvPr id="19" name="Espace réservé du numéro de diapositive 5"/>
          <p:cNvSpPr>
            <a:spLocks noGrp="1"/>
          </p:cNvSpPr>
          <p:nvPr>
            <p:ph type="sldNum" sz="quarter" idx="12"/>
          </p:nvPr>
        </p:nvSpPr>
        <p:spPr>
          <a:xfrm>
            <a:off x="1163077" y="4735800"/>
            <a:ext cx="332308" cy="270000"/>
          </a:xfrm>
        </p:spPr>
        <p:txBody>
          <a:bodyPr/>
          <a:lstStyle/>
          <a:p>
            <a:pPr marL="0" marR="0" lvl="0" indent="0" algn="ctr" defTabSz="389626" rtl="0" eaLnBrk="1" fontAlgn="auto" latinLnBrk="0" hangingPunct="1">
              <a:lnSpc>
                <a:spcPct val="100000"/>
              </a:lnSpc>
              <a:spcBef>
                <a:spcPts val="0"/>
              </a:spcBef>
              <a:spcAft>
                <a:spcPts val="0"/>
              </a:spcAft>
              <a:buClrTx/>
              <a:buSzTx/>
              <a:buFontTx/>
              <a:buNone/>
              <a:tabLst/>
              <a:defRPr/>
            </a:pPr>
            <a:fld id="{04EA29CB-1A07-F64C-8340-A199DD2D6D69}" type="slidenum">
              <a:rPr kumimoji="0" lang="fr-FR" sz="900" b="1" i="0" u="none" strike="noStrike" kern="1200" cap="none" spc="0" normalizeH="0" baseline="0" noProof="0" smtClean="0">
                <a:ln>
                  <a:noFill/>
                </a:ln>
                <a:solidFill>
                  <a:srgbClr val="71BE44"/>
                </a:solidFill>
                <a:effectLst/>
                <a:uLnTx/>
                <a:uFillTx/>
                <a:latin typeface="Arial"/>
                <a:ea typeface="+mn-ea"/>
                <a:cs typeface="Arial"/>
                <a:sym typeface="Arial"/>
              </a:rPr>
              <a:pPr marL="0" marR="0" lvl="0" indent="0" algn="ctr" defTabSz="389626" rtl="0" eaLnBrk="1" fontAlgn="auto" latinLnBrk="0" hangingPunct="1">
                <a:lnSpc>
                  <a:spcPct val="100000"/>
                </a:lnSpc>
                <a:spcBef>
                  <a:spcPts val="0"/>
                </a:spcBef>
                <a:spcAft>
                  <a:spcPts val="0"/>
                </a:spcAft>
                <a:buClrTx/>
                <a:buSzTx/>
                <a:buFontTx/>
                <a:buNone/>
                <a:tabLst/>
                <a:defRPr/>
              </a:pPr>
              <a:t>‹#›</a:t>
            </a:fld>
            <a:endParaRPr kumimoji="0" lang="fr-FR" sz="900" b="1" i="0" u="none" strike="noStrike" kern="1200" cap="none" spc="0" normalizeH="0" baseline="0" noProof="0">
              <a:ln>
                <a:noFill/>
              </a:ln>
              <a:solidFill>
                <a:srgbClr val="71BE44"/>
              </a:solidFill>
              <a:effectLst/>
              <a:uLnTx/>
              <a:uFillTx/>
              <a:latin typeface="Arial"/>
              <a:ea typeface="+mn-ea"/>
              <a:cs typeface="Arial"/>
              <a:sym typeface="Arial"/>
            </a:endParaRPr>
          </a:p>
        </p:txBody>
      </p:sp>
    </p:spTree>
    <p:extLst>
      <p:ext uri="{BB962C8B-B14F-4D97-AF65-F5344CB8AC3E}">
        <p14:creationId xmlns:p14="http://schemas.microsoft.com/office/powerpoint/2010/main" val="1414069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2">
    <p:spTree>
      <p:nvGrpSpPr>
        <p:cNvPr id="1" name=""/>
        <p:cNvGrpSpPr/>
        <p:nvPr/>
      </p:nvGrpSpPr>
      <p:grpSpPr>
        <a:xfrm>
          <a:off x="0" y="0"/>
          <a:ext cx="0" cy="0"/>
          <a:chOff x="0" y="0"/>
          <a:chExt cx="0" cy="0"/>
        </a:xfrm>
      </p:grpSpPr>
      <p:sp>
        <p:nvSpPr>
          <p:cNvPr id="2" name="Titre 1"/>
          <p:cNvSpPr>
            <a:spLocks noGrp="1"/>
          </p:cNvSpPr>
          <p:nvPr>
            <p:ph type="title"/>
          </p:nvPr>
        </p:nvSpPr>
        <p:spPr>
          <a:xfrm>
            <a:off x="498462" y="299040"/>
            <a:ext cx="8640000" cy="384721"/>
          </a:xfrm>
        </p:spPr>
        <p:txBody>
          <a:bodyPr/>
          <a:lstStyle/>
          <a:p>
            <a:r>
              <a:rPr lang="fr-FR"/>
              <a:t>Cliquez pour modifier le style du titre</a:t>
            </a:r>
            <a:endParaRPr lang="fr-FR" dirty="0"/>
          </a:p>
        </p:txBody>
      </p:sp>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1" name="Image 10" descr="bloc.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405415" cy="974282"/>
          </a:xfrm>
          <a:prstGeom prst="rect">
            <a:avLst/>
          </a:prstGeom>
        </p:spPr>
      </p:pic>
      <p:pic>
        <p:nvPicPr>
          <p:cNvPr id="12" name="Image 11" descr="fleche-BLANCH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pic>
        <p:nvPicPr>
          <p:cNvPr id="15" name="Image 14" descr="fleche-petite-int-ver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8" name="Espace réservé du texte 7"/>
          <p:cNvSpPr>
            <a:spLocks noGrp="1"/>
          </p:cNvSpPr>
          <p:nvPr>
            <p:ph type="body" sz="quarter" idx="13" hasCustomPrompt="1"/>
          </p:nvPr>
        </p:nvSpPr>
        <p:spPr>
          <a:xfrm>
            <a:off x="1329231" y="1296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13" name="Espace réservé du texte 12"/>
          <p:cNvSpPr>
            <a:spLocks noGrp="1"/>
          </p:cNvSpPr>
          <p:nvPr>
            <p:ph type="body" sz="quarter" idx="14"/>
          </p:nvPr>
        </p:nvSpPr>
        <p:spPr>
          <a:xfrm>
            <a:off x="1661539" y="1296000"/>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24" name="Espace réservé du texte 7"/>
          <p:cNvSpPr>
            <a:spLocks noGrp="1"/>
          </p:cNvSpPr>
          <p:nvPr>
            <p:ph type="body" sz="quarter" idx="15" hasCustomPrompt="1"/>
          </p:nvPr>
        </p:nvSpPr>
        <p:spPr>
          <a:xfrm>
            <a:off x="1329231" y="1710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25" name="Espace réservé du texte 12"/>
          <p:cNvSpPr>
            <a:spLocks noGrp="1"/>
          </p:cNvSpPr>
          <p:nvPr>
            <p:ph type="body" sz="quarter" idx="16"/>
          </p:nvPr>
        </p:nvSpPr>
        <p:spPr>
          <a:xfrm>
            <a:off x="1661539" y="1710000"/>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26" name="Espace réservé du texte 7"/>
          <p:cNvSpPr>
            <a:spLocks noGrp="1"/>
          </p:cNvSpPr>
          <p:nvPr>
            <p:ph type="body" sz="quarter" idx="17" hasCustomPrompt="1"/>
          </p:nvPr>
        </p:nvSpPr>
        <p:spPr>
          <a:xfrm>
            <a:off x="1329231" y="2124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27" name="Espace réservé du texte 12"/>
          <p:cNvSpPr>
            <a:spLocks noGrp="1"/>
          </p:cNvSpPr>
          <p:nvPr>
            <p:ph type="body" sz="quarter" idx="18"/>
          </p:nvPr>
        </p:nvSpPr>
        <p:spPr>
          <a:xfrm>
            <a:off x="1661539" y="2124000"/>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28" name="Espace réservé du texte 7"/>
          <p:cNvSpPr>
            <a:spLocks noGrp="1"/>
          </p:cNvSpPr>
          <p:nvPr>
            <p:ph type="body" sz="quarter" idx="19" hasCustomPrompt="1"/>
          </p:nvPr>
        </p:nvSpPr>
        <p:spPr>
          <a:xfrm>
            <a:off x="1329231" y="2538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29" name="Espace réservé du texte 12"/>
          <p:cNvSpPr>
            <a:spLocks noGrp="1"/>
          </p:cNvSpPr>
          <p:nvPr>
            <p:ph type="body" sz="quarter" idx="20"/>
          </p:nvPr>
        </p:nvSpPr>
        <p:spPr>
          <a:xfrm>
            <a:off x="1661539" y="2538000"/>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30" name="Espace réservé du texte 7"/>
          <p:cNvSpPr>
            <a:spLocks noGrp="1"/>
          </p:cNvSpPr>
          <p:nvPr>
            <p:ph type="body" sz="quarter" idx="21" hasCustomPrompt="1"/>
          </p:nvPr>
        </p:nvSpPr>
        <p:spPr>
          <a:xfrm>
            <a:off x="1329231" y="2952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31" name="Espace réservé du texte 12"/>
          <p:cNvSpPr>
            <a:spLocks noGrp="1"/>
          </p:cNvSpPr>
          <p:nvPr>
            <p:ph type="body" sz="quarter" idx="22"/>
          </p:nvPr>
        </p:nvSpPr>
        <p:spPr>
          <a:xfrm>
            <a:off x="1661539" y="2952000"/>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32" name="Espace réservé du texte 7"/>
          <p:cNvSpPr>
            <a:spLocks noGrp="1"/>
          </p:cNvSpPr>
          <p:nvPr>
            <p:ph type="body" sz="quarter" idx="23" hasCustomPrompt="1"/>
          </p:nvPr>
        </p:nvSpPr>
        <p:spPr>
          <a:xfrm>
            <a:off x="1329231" y="3366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33" name="Espace réservé du texte 12"/>
          <p:cNvSpPr>
            <a:spLocks noGrp="1"/>
          </p:cNvSpPr>
          <p:nvPr>
            <p:ph type="body" sz="quarter" idx="24"/>
          </p:nvPr>
        </p:nvSpPr>
        <p:spPr>
          <a:xfrm>
            <a:off x="1661539" y="3366000"/>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34" name="Espace réservé du texte 7"/>
          <p:cNvSpPr>
            <a:spLocks noGrp="1"/>
          </p:cNvSpPr>
          <p:nvPr>
            <p:ph type="body" sz="quarter" idx="25" hasCustomPrompt="1"/>
          </p:nvPr>
        </p:nvSpPr>
        <p:spPr>
          <a:xfrm>
            <a:off x="1329231" y="3780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35" name="Espace réservé du texte 12"/>
          <p:cNvSpPr>
            <a:spLocks noGrp="1"/>
          </p:cNvSpPr>
          <p:nvPr>
            <p:ph type="body" sz="quarter" idx="26"/>
          </p:nvPr>
        </p:nvSpPr>
        <p:spPr>
          <a:xfrm>
            <a:off x="1661539" y="3780000"/>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36" name="Ellipse 35"/>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37" name="Ellipse 36"/>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pic>
        <p:nvPicPr>
          <p:cNvPr id="38" name="Image 11" descr="logo-SOITEC-2016-RVB-PPT.png"/>
          <p:cNvPicPr>
            <a:picLocks noChangeAspect="1"/>
          </p:cNvPicPr>
          <p:nvPr userDrawn="1"/>
        </p:nvPicPr>
        <p:blipFill>
          <a:blip r:embed="rId5"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131697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3">
    <p:spTree>
      <p:nvGrpSpPr>
        <p:cNvPr id="1" name=""/>
        <p:cNvGrpSpPr/>
        <p:nvPr/>
      </p:nvGrpSpPr>
      <p:grpSpPr>
        <a:xfrm>
          <a:off x="0" y="0"/>
          <a:ext cx="0" cy="0"/>
          <a:chOff x="0" y="0"/>
          <a:chExt cx="0" cy="0"/>
        </a:xfrm>
      </p:grpSpPr>
      <p:sp>
        <p:nvSpPr>
          <p:cNvPr id="2" name="Titre 1"/>
          <p:cNvSpPr>
            <a:spLocks noGrp="1"/>
          </p:cNvSpPr>
          <p:nvPr>
            <p:ph type="title"/>
          </p:nvPr>
        </p:nvSpPr>
        <p:spPr>
          <a:xfrm>
            <a:off x="498462" y="299040"/>
            <a:ext cx="8640000" cy="384721"/>
          </a:xfrm>
        </p:spPr>
        <p:txBody>
          <a:bodyPr/>
          <a:lstStyle/>
          <a:p>
            <a:r>
              <a:rPr lang="fr-FR"/>
              <a:t>Cliquez pour modifier le style du titre</a:t>
            </a:r>
            <a:endParaRPr lang="fr-FR" dirty="0"/>
          </a:p>
        </p:txBody>
      </p:sp>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1" name="Image 10" descr="bloc.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405415" cy="974282"/>
          </a:xfrm>
          <a:prstGeom prst="rect">
            <a:avLst/>
          </a:prstGeom>
        </p:spPr>
      </p:pic>
      <p:pic>
        <p:nvPicPr>
          <p:cNvPr id="12" name="Image 11" descr="fleche-BLANCH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pic>
        <p:nvPicPr>
          <p:cNvPr id="15" name="Image 14" descr="fleche-petite-int-ver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8" name="Espace réservé du texte 7"/>
          <p:cNvSpPr>
            <a:spLocks noGrp="1"/>
          </p:cNvSpPr>
          <p:nvPr>
            <p:ph type="body" sz="quarter" idx="13" hasCustomPrompt="1"/>
          </p:nvPr>
        </p:nvSpPr>
        <p:spPr>
          <a:xfrm>
            <a:off x="1329231" y="11745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13" name="Espace réservé du texte 12"/>
          <p:cNvSpPr>
            <a:spLocks noGrp="1"/>
          </p:cNvSpPr>
          <p:nvPr>
            <p:ph type="body" sz="quarter" idx="14"/>
          </p:nvPr>
        </p:nvSpPr>
        <p:spPr>
          <a:xfrm>
            <a:off x="1661539" y="1174500"/>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24" name="Espace réservé du texte 7"/>
          <p:cNvSpPr>
            <a:spLocks noGrp="1"/>
          </p:cNvSpPr>
          <p:nvPr>
            <p:ph type="body" sz="quarter" idx="15" hasCustomPrompt="1"/>
          </p:nvPr>
        </p:nvSpPr>
        <p:spPr>
          <a:xfrm>
            <a:off x="1329231" y="18255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25" name="Espace réservé du texte 12"/>
          <p:cNvSpPr>
            <a:spLocks noGrp="1"/>
          </p:cNvSpPr>
          <p:nvPr>
            <p:ph type="body" sz="quarter" idx="16"/>
          </p:nvPr>
        </p:nvSpPr>
        <p:spPr>
          <a:xfrm>
            <a:off x="1661539" y="1827306"/>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26" name="Espace réservé du texte 7"/>
          <p:cNvSpPr>
            <a:spLocks noGrp="1"/>
          </p:cNvSpPr>
          <p:nvPr>
            <p:ph type="body" sz="quarter" idx="17" hasCustomPrompt="1"/>
          </p:nvPr>
        </p:nvSpPr>
        <p:spPr>
          <a:xfrm>
            <a:off x="1329231" y="2151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27" name="Espace réservé du texte 12"/>
          <p:cNvSpPr>
            <a:spLocks noGrp="1"/>
          </p:cNvSpPr>
          <p:nvPr>
            <p:ph type="body" sz="quarter" idx="18"/>
          </p:nvPr>
        </p:nvSpPr>
        <p:spPr>
          <a:xfrm>
            <a:off x="1661539" y="2152548"/>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28" name="Espace réservé du texte 7"/>
          <p:cNvSpPr>
            <a:spLocks noGrp="1"/>
          </p:cNvSpPr>
          <p:nvPr>
            <p:ph type="body" sz="quarter" idx="19" hasCustomPrompt="1"/>
          </p:nvPr>
        </p:nvSpPr>
        <p:spPr>
          <a:xfrm>
            <a:off x="1329231" y="24765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29" name="Espace réservé du texte 12"/>
          <p:cNvSpPr>
            <a:spLocks noGrp="1"/>
          </p:cNvSpPr>
          <p:nvPr>
            <p:ph type="body" sz="quarter" idx="20"/>
          </p:nvPr>
        </p:nvSpPr>
        <p:spPr>
          <a:xfrm>
            <a:off x="1661539" y="2477790"/>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30" name="Espace réservé du texte 7"/>
          <p:cNvSpPr>
            <a:spLocks noGrp="1"/>
          </p:cNvSpPr>
          <p:nvPr>
            <p:ph type="body" sz="quarter" idx="21" hasCustomPrompt="1"/>
          </p:nvPr>
        </p:nvSpPr>
        <p:spPr>
          <a:xfrm>
            <a:off x="1329231" y="2802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31" name="Espace réservé du texte 12"/>
          <p:cNvSpPr>
            <a:spLocks noGrp="1"/>
          </p:cNvSpPr>
          <p:nvPr>
            <p:ph type="body" sz="quarter" idx="22"/>
          </p:nvPr>
        </p:nvSpPr>
        <p:spPr>
          <a:xfrm>
            <a:off x="1661539" y="2803032"/>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32" name="Espace réservé du texte 7"/>
          <p:cNvSpPr>
            <a:spLocks noGrp="1"/>
          </p:cNvSpPr>
          <p:nvPr>
            <p:ph type="body" sz="quarter" idx="23" hasCustomPrompt="1"/>
          </p:nvPr>
        </p:nvSpPr>
        <p:spPr>
          <a:xfrm>
            <a:off x="1329231" y="31275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33" name="Espace réservé du texte 12"/>
          <p:cNvSpPr>
            <a:spLocks noGrp="1"/>
          </p:cNvSpPr>
          <p:nvPr>
            <p:ph type="body" sz="quarter" idx="24"/>
          </p:nvPr>
        </p:nvSpPr>
        <p:spPr>
          <a:xfrm>
            <a:off x="1661539" y="3128274"/>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34" name="Espace réservé du texte 7"/>
          <p:cNvSpPr>
            <a:spLocks noGrp="1"/>
          </p:cNvSpPr>
          <p:nvPr>
            <p:ph type="body" sz="quarter" idx="25" hasCustomPrompt="1"/>
          </p:nvPr>
        </p:nvSpPr>
        <p:spPr>
          <a:xfrm>
            <a:off x="1329231" y="4104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35" name="Espace réservé du texte 12"/>
          <p:cNvSpPr>
            <a:spLocks noGrp="1"/>
          </p:cNvSpPr>
          <p:nvPr>
            <p:ph type="body" sz="quarter" idx="26"/>
          </p:nvPr>
        </p:nvSpPr>
        <p:spPr>
          <a:xfrm>
            <a:off x="1661539" y="4104000"/>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36" name="Espace réservé du texte 7"/>
          <p:cNvSpPr>
            <a:spLocks noGrp="1"/>
          </p:cNvSpPr>
          <p:nvPr>
            <p:ph type="body" sz="quarter" idx="27" hasCustomPrompt="1"/>
          </p:nvPr>
        </p:nvSpPr>
        <p:spPr>
          <a:xfrm>
            <a:off x="1329231" y="3453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37" name="Espace réservé du texte 12"/>
          <p:cNvSpPr>
            <a:spLocks noGrp="1"/>
          </p:cNvSpPr>
          <p:nvPr>
            <p:ph type="body" sz="quarter" idx="28"/>
          </p:nvPr>
        </p:nvSpPr>
        <p:spPr>
          <a:xfrm>
            <a:off x="1661539" y="3453516"/>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38" name="Espace réservé du texte 7"/>
          <p:cNvSpPr>
            <a:spLocks noGrp="1"/>
          </p:cNvSpPr>
          <p:nvPr>
            <p:ph type="body" sz="quarter" idx="29" hasCustomPrompt="1"/>
          </p:nvPr>
        </p:nvSpPr>
        <p:spPr>
          <a:xfrm>
            <a:off x="1329231" y="37785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39" name="Espace réservé du texte 12"/>
          <p:cNvSpPr>
            <a:spLocks noGrp="1"/>
          </p:cNvSpPr>
          <p:nvPr>
            <p:ph type="body" sz="quarter" idx="30"/>
          </p:nvPr>
        </p:nvSpPr>
        <p:spPr>
          <a:xfrm>
            <a:off x="1661539" y="3778758"/>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40" name="Espace réservé du texte 7"/>
          <p:cNvSpPr>
            <a:spLocks noGrp="1"/>
          </p:cNvSpPr>
          <p:nvPr>
            <p:ph type="body" sz="quarter" idx="31" hasCustomPrompt="1"/>
          </p:nvPr>
        </p:nvSpPr>
        <p:spPr>
          <a:xfrm>
            <a:off x="1329231" y="1500000"/>
            <a:ext cx="332308" cy="270000"/>
          </a:xfrm>
          <a:solidFill>
            <a:schemeClr val="bg2"/>
          </a:solidFill>
          <a:ln>
            <a:noFill/>
          </a:ln>
        </p:spPr>
        <p:txBody>
          <a:bodyPr bIns="30679" anchor="ctr" anchorCtr="0"/>
          <a:lstStyle>
            <a:lvl1pPr marL="0" indent="0" algn="ctr">
              <a:lnSpc>
                <a:spcPct val="100000"/>
              </a:lnSpc>
              <a:spcBef>
                <a:spcPts val="0"/>
              </a:spcBef>
              <a:buFontTx/>
              <a:buNone/>
              <a:defRPr sz="1100">
                <a:solidFill>
                  <a:schemeClr val="bg1"/>
                </a:solidFill>
              </a:defRPr>
            </a:lvl1pPr>
          </a:lstStyle>
          <a:p>
            <a:pPr lvl="0"/>
            <a:r>
              <a:rPr lang="fr-FR" dirty="0"/>
              <a:t>0</a:t>
            </a:r>
          </a:p>
        </p:txBody>
      </p:sp>
      <p:sp>
        <p:nvSpPr>
          <p:cNvPr id="41" name="Espace réservé du texte 12"/>
          <p:cNvSpPr>
            <a:spLocks noGrp="1"/>
          </p:cNvSpPr>
          <p:nvPr>
            <p:ph type="body" sz="quarter" idx="32"/>
          </p:nvPr>
        </p:nvSpPr>
        <p:spPr>
          <a:xfrm>
            <a:off x="1661539" y="1502064"/>
            <a:ext cx="6147335" cy="270000"/>
          </a:xfrm>
        </p:spPr>
        <p:txBody>
          <a:bodyPr lIns="92038" bIns="15340" anchor="ctr" anchorCtr="0"/>
          <a:lstStyle>
            <a:lvl1pPr marL="0" indent="0">
              <a:lnSpc>
                <a:spcPct val="100000"/>
              </a:lnSpc>
              <a:spcBef>
                <a:spcPts val="0"/>
              </a:spcBef>
              <a:buFontTx/>
              <a:buNone/>
              <a:defRPr sz="1300" b="0" i="0">
                <a:solidFill>
                  <a:schemeClr val="tx1"/>
                </a:solidFill>
              </a:defRPr>
            </a:lvl1pPr>
            <a:lvl2pPr marL="0" indent="0">
              <a:spcBef>
                <a:spcPts val="0"/>
              </a:spcBef>
              <a:buFontTx/>
              <a:buNone/>
              <a:defRPr sz="1500" b="0" i="0">
                <a:solidFill>
                  <a:schemeClr val="tx1"/>
                </a:solidFill>
              </a:defRPr>
            </a:lvl2pPr>
            <a:lvl3pPr marL="0" indent="0">
              <a:spcBef>
                <a:spcPts val="0"/>
              </a:spcBef>
              <a:buFontTx/>
              <a:buNone/>
              <a:defRPr sz="1500" b="0" i="0">
                <a:solidFill>
                  <a:schemeClr val="tx1"/>
                </a:solidFill>
              </a:defRPr>
            </a:lvl3pPr>
            <a:lvl4pPr marL="0">
              <a:spcBef>
                <a:spcPts val="0"/>
              </a:spcBef>
              <a:buFontTx/>
              <a:buNone/>
              <a:defRPr sz="1500" b="0" i="0">
                <a:solidFill>
                  <a:schemeClr val="tx1"/>
                </a:solidFill>
              </a:defRPr>
            </a:lvl4pPr>
            <a:lvl5pPr marL="0">
              <a:spcBef>
                <a:spcPts val="0"/>
              </a:spcBef>
              <a:buFontTx/>
              <a:buNone/>
              <a:defRPr sz="1500" b="0" i="0">
                <a:solidFill>
                  <a:schemeClr val="tx1"/>
                </a:solidFill>
              </a:defRPr>
            </a:lvl5pPr>
          </a:lstStyle>
          <a:p>
            <a:pPr lvl="0"/>
            <a:r>
              <a:rPr lang="fr-FR"/>
              <a:t>Cliquez pour modifier les styles du texte du masque</a:t>
            </a:r>
          </a:p>
        </p:txBody>
      </p:sp>
      <p:sp>
        <p:nvSpPr>
          <p:cNvPr id="42" name="Ellipse 41"/>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43" name="Ellipse 42"/>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pic>
        <p:nvPicPr>
          <p:cNvPr id="44" name="Image 11" descr="logo-SOITEC-2016-RVB-PPT.png"/>
          <p:cNvPicPr>
            <a:picLocks noChangeAspect="1"/>
          </p:cNvPicPr>
          <p:nvPr userDrawn="1"/>
        </p:nvPicPr>
        <p:blipFill>
          <a:blip r:embed="rId5"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1343204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 1">
    <p:spTree>
      <p:nvGrpSpPr>
        <p:cNvPr id="1" name=""/>
        <p:cNvGrpSpPr/>
        <p:nvPr/>
      </p:nvGrpSpPr>
      <p:grpSpPr>
        <a:xfrm>
          <a:off x="0" y="0"/>
          <a:ext cx="0" cy="0"/>
          <a:chOff x="0" y="0"/>
          <a:chExt cx="0" cy="0"/>
        </a:xfrm>
      </p:grpSpPr>
      <p:pic>
        <p:nvPicPr>
          <p:cNvPr id="16" name="Image 15"/>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17" y="0"/>
            <a:ext cx="9157567" cy="5143500"/>
          </a:xfrm>
          <a:prstGeom prst="rect">
            <a:avLst/>
          </a:prstGeom>
        </p:spPr>
      </p:pic>
      <p:sp>
        <p:nvSpPr>
          <p:cNvPr id="2" name="Titre 1"/>
          <p:cNvSpPr>
            <a:spLocks noGrp="1"/>
          </p:cNvSpPr>
          <p:nvPr>
            <p:ph type="title"/>
          </p:nvPr>
        </p:nvSpPr>
        <p:spPr>
          <a:xfrm>
            <a:off x="996923" y="2484000"/>
            <a:ext cx="7643077" cy="1620000"/>
          </a:xfrm>
        </p:spPr>
        <p:txBody>
          <a:bodyPr lIns="92038" anchor="t" anchorCtr="0">
            <a:noAutofit/>
          </a:bodyPr>
          <a:lstStyle>
            <a:lvl1pPr>
              <a:lnSpc>
                <a:spcPct val="90000"/>
              </a:lnSpc>
              <a:defRPr>
                <a:solidFill>
                  <a:srgbClr val="FFFFFF"/>
                </a:solidFill>
              </a:defRPr>
            </a:lvl1pPr>
          </a:lstStyle>
          <a:p>
            <a:r>
              <a:rPr lang="fr-FR"/>
              <a:t>Cliquez pour modifier le style du titre</a:t>
            </a:r>
            <a:endParaRPr lang="fr-FR" dirty="0"/>
          </a:p>
        </p:txBody>
      </p:sp>
      <p:sp>
        <p:nvSpPr>
          <p:cNvPr id="4" name="Espace réservé de la date 3"/>
          <p:cNvSpPr>
            <a:spLocks noGrp="1"/>
          </p:cNvSpPr>
          <p:nvPr>
            <p:ph type="dt" sz="half" idx="10"/>
          </p:nvPr>
        </p:nvSpPr>
        <p:spPr/>
        <p:txBody>
          <a:bodyPr/>
          <a:lstStyle>
            <a:lvl1pPr>
              <a:defRPr>
                <a:solidFill>
                  <a:srgbClr val="FFFFFF"/>
                </a:solidFill>
              </a:defRPr>
            </a:lvl1pPr>
          </a:lstStyle>
          <a:p>
            <a:r>
              <a:rPr lang="fr-FR" smtClean="0"/>
              <a:t>26/07/2019</a:t>
            </a:r>
            <a:endParaRPr lang="fr-FR" dirty="0"/>
          </a:p>
        </p:txBody>
      </p:sp>
      <p:sp>
        <p:nvSpPr>
          <p:cNvPr id="5" name="Espace réservé du pied de page 4"/>
          <p:cNvSpPr>
            <a:spLocks noGrp="1"/>
          </p:cNvSpPr>
          <p:nvPr>
            <p:ph type="ftr" sz="quarter" idx="11"/>
          </p:nvPr>
        </p:nvSpPr>
        <p:spPr/>
        <p:txBody>
          <a:bodyPr/>
          <a:lstStyle>
            <a:lvl1pPr>
              <a:defRPr>
                <a:solidFill>
                  <a:srgbClr val="FFFFFF"/>
                </a:solidFill>
              </a:defRPr>
            </a:lvl1p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5" name="Image 14" descr="fleche-petite-int-ver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17" name="Ellipse 16"/>
          <p:cNvSpPr/>
          <p:nvPr userDrawn="1"/>
        </p:nvSpPr>
        <p:spPr>
          <a:xfrm>
            <a:off x="1129846" y="4860000"/>
            <a:ext cx="43200" cy="351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8" name="Ellipse 17"/>
          <p:cNvSpPr/>
          <p:nvPr userDrawn="1"/>
        </p:nvSpPr>
        <p:spPr>
          <a:xfrm>
            <a:off x="1502031" y="4860000"/>
            <a:ext cx="43200" cy="351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20" name="Espace réservé du texte 7"/>
          <p:cNvSpPr>
            <a:spLocks noGrp="1"/>
          </p:cNvSpPr>
          <p:nvPr>
            <p:ph type="body" sz="quarter" idx="13" hasCustomPrompt="1"/>
          </p:nvPr>
        </p:nvSpPr>
        <p:spPr>
          <a:xfrm>
            <a:off x="498461" y="2430000"/>
            <a:ext cx="498462" cy="405000"/>
          </a:xfrm>
          <a:solidFill>
            <a:schemeClr val="bg2"/>
          </a:solidFill>
          <a:ln>
            <a:noFill/>
          </a:ln>
        </p:spPr>
        <p:txBody>
          <a:bodyPr bIns="30679" anchor="ctr" anchorCtr="0"/>
          <a:lstStyle>
            <a:lvl1pPr marL="0" indent="0" algn="ctr">
              <a:lnSpc>
                <a:spcPct val="100000"/>
              </a:lnSpc>
              <a:spcBef>
                <a:spcPts val="0"/>
              </a:spcBef>
              <a:buFontTx/>
              <a:buNone/>
              <a:defRPr sz="2000">
                <a:solidFill>
                  <a:schemeClr val="bg1"/>
                </a:solidFill>
              </a:defRPr>
            </a:lvl1pPr>
          </a:lstStyle>
          <a:p>
            <a:pPr lvl="0"/>
            <a:r>
              <a:rPr lang="fr-FR" dirty="0"/>
              <a:t>0</a:t>
            </a:r>
          </a:p>
        </p:txBody>
      </p:sp>
      <p:pic>
        <p:nvPicPr>
          <p:cNvPr id="21" name="Image 20" descr="logo-SOITEC-2016-BLANC-PPT.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740421" y="4728508"/>
            <a:ext cx="1065600" cy="261885"/>
          </a:xfrm>
          <a:prstGeom prst="rect">
            <a:avLst/>
          </a:prstGeom>
        </p:spPr>
      </p:pic>
    </p:spTree>
    <p:extLst>
      <p:ext uri="{BB962C8B-B14F-4D97-AF65-F5344CB8AC3E}">
        <p14:creationId xmlns:p14="http://schemas.microsoft.com/office/powerpoint/2010/main" val="39260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 2">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5" y="0"/>
            <a:ext cx="9139006" cy="5143500"/>
          </a:xfrm>
          <a:prstGeom prst="rect">
            <a:avLst/>
          </a:prstGeom>
        </p:spPr>
      </p:pic>
      <p:sp>
        <p:nvSpPr>
          <p:cNvPr id="2" name="Titre 1"/>
          <p:cNvSpPr>
            <a:spLocks noGrp="1"/>
          </p:cNvSpPr>
          <p:nvPr>
            <p:ph type="title"/>
          </p:nvPr>
        </p:nvSpPr>
        <p:spPr>
          <a:xfrm>
            <a:off x="996923" y="2484000"/>
            <a:ext cx="7643077" cy="1620000"/>
          </a:xfrm>
        </p:spPr>
        <p:txBody>
          <a:bodyPr lIns="92038" anchor="t" anchorCtr="0">
            <a:noAutofit/>
          </a:bodyPr>
          <a:lstStyle>
            <a:lvl1pPr>
              <a:lnSpc>
                <a:spcPct val="90000"/>
              </a:lnSpc>
              <a:defRPr>
                <a:solidFill>
                  <a:schemeClr val="accent1"/>
                </a:solidFill>
              </a:defRPr>
            </a:lvl1pPr>
          </a:lstStyle>
          <a:p>
            <a:r>
              <a:rPr lang="fr-FR"/>
              <a:t>Cliquez pour modifier le style du titre</a:t>
            </a:r>
            <a:endParaRPr lang="fr-FR" dirty="0"/>
          </a:p>
        </p:txBody>
      </p:sp>
      <p:sp>
        <p:nvSpPr>
          <p:cNvPr id="4" name="Espace réservé de la date 3"/>
          <p:cNvSpPr>
            <a:spLocks noGrp="1"/>
          </p:cNvSpPr>
          <p:nvPr>
            <p:ph type="dt" sz="half" idx="10"/>
          </p:nvPr>
        </p:nvSpPr>
        <p:spPr/>
        <p:txBody>
          <a:bodyPr/>
          <a:lstStyle>
            <a:lvl1pPr>
              <a:defRPr>
                <a:solidFill>
                  <a:srgbClr val="324D59"/>
                </a:solidFill>
              </a:defRPr>
            </a:lvl1pPr>
          </a:lstStyle>
          <a:p>
            <a:r>
              <a:rPr lang="fr-FR" smtClean="0"/>
              <a:t>26/07/2019</a:t>
            </a:r>
            <a:endParaRPr lang="fr-FR"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5" name="Image 14" descr="fleche-petite-int-ver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17" name="Ellipse 16"/>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8" name="Ellipse 17"/>
          <p:cNvSpPr/>
          <p:nvPr userDrawn="1"/>
        </p:nvSpPr>
        <p:spPr>
          <a:xfrm>
            <a:off x="1502031" y="4860000"/>
            <a:ext cx="43200" cy="35100"/>
          </a:xfrm>
          <a:prstGeom prst="ellipse">
            <a:avLst/>
          </a:prstGeom>
          <a:solidFill>
            <a:srgbClr val="324D59"/>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20" name="Espace réservé du texte 7"/>
          <p:cNvSpPr>
            <a:spLocks noGrp="1"/>
          </p:cNvSpPr>
          <p:nvPr>
            <p:ph type="body" sz="quarter" idx="13" hasCustomPrompt="1"/>
          </p:nvPr>
        </p:nvSpPr>
        <p:spPr>
          <a:xfrm>
            <a:off x="498461" y="2430000"/>
            <a:ext cx="498462" cy="405000"/>
          </a:xfrm>
          <a:solidFill>
            <a:schemeClr val="bg2"/>
          </a:solidFill>
          <a:ln>
            <a:noFill/>
          </a:ln>
        </p:spPr>
        <p:txBody>
          <a:bodyPr bIns="30679" anchor="ctr" anchorCtr="0"/>
          <a:lstStyle>
            <a:lvl1pPr marL="0" indent="0" algn="ctr">
              <a:lnSpc>
                <a:spcPct val="100000"/>
              </a:lnSpc>
              <a:spcBef>
                <a:spcPts val="0"/>
              </a:spcBef>
              <a:buFontTx/>
              <a:buNone/>
              <a:defRPr sz="2000">
                <a:solidFill>
                  <a:schemeClr val="bg1"/>
                </a:solidFill>
              </a:defRPr>
            </a:lvl1pPr>
          </a:lstStyle>
          <a:p>
            <a:pPr lvl="0"/>
            <a:r>
              <a:rPr lang="fr-FR" dirty="0"/>
              <a:t>0</a:t>
            </a:r>
          </a:p>
        </p:txBody>
      </p:sp>
      <p:pic>
        <p:nvPicPr>
          <p:cNvPr id="13" name="Image 11" descr="logo-SOITEC-2016-RVB-PPT.png"/>
          <p:cNvPicPr>
            <a:picLocks noChangeAspect="1"/>
          </p:cNvPicPr>
          <p:nvPr userDrawn="1"/>
        </p:nvPicPr>
        <p:blipFill>
          <a:blip r:embed="rId4"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392225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1">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996923" y="972000"/>
            <a:ext cx="7144615" cy="3510000"/>
          </a:xfrm>
        </p:spPr>
        <p:txBody>
          <a:bodyPr anchor="ctr" anchorCtr="0">
            <a:normAutofit/>
          </a:bodyPr>
          <a:lstStyle>
            <a:lvl1pPr marL="0" indent="0" algn="just">
              <a:lnSpc>
                <a:spcPct val="110000"/>
              </a:lnSpc>
              <a:spcBef>
                <a:spcPts val="0"/>
              </a:spcBef>
              <a:buFontTx/>
              <a:buNone/>
              <a:defRPr sz="1400" b="0" i="0" u="none">
                <a:solidFill>
                  <a:schemeClr val="tx1"/>
                </a:solidFill>
              </a:defRPr>
            </a:lvl1pPr>
            <a:lvl2pPr marL="0" indent="0">
              <a:lnSpc>
                <a:spcPct val="110000"/>
              </a:lnSpc>
              <a:spcBef>
                <a:spcPts val="0"/>
              </a:spcBef>
              <a:buFontTx/>
              <a:buNone/>
              <a:defRPr sz="1400" b="0" i="0" u="none">
                <a:solidFill>
                  <a:schemeClr val="tx1"/>
                </a:solidFill>
              </a:defRPr>
            </a:lvl2pPr>
            <a:lvl3pPr marL="0" indent="0">
              <a:lnSpc>
                <a:spcPct val="110000"/>
              </a:lnSpc>
              <a:spcBef>
                <a:spcPts val="0"/>
              </a:spcBef>
              <a:buFontTx/>
              <a:buNone/>
              <a:defRPr sz="1400" b="0" i="0" u="none">
                <a:solidFill>
                  <a:schemeClr val="tx1"/>
                </a:solidFill>
              </a:defRPr>
            </a:lvl3pPr>
            <a:lvl4pPr marL="0">
              <a:lnSpc>
                <a:spcPct val="110000"/>
              </a:lnSpc>
              <a:spcBef>
                <a:spcPts val="0"/>
              </a:spcBef>
              <a:buFontTx/>
              <a:buNone/>
              <a:defRPr sz="1400" b="0" i="0" u="none">
                <a:solidFill>
                  <a:schemeClr val="tx1"/>
                </a:solidFill>
              </a:defRPr>
            </a:lvl4pPr>
            <a:lvl5pPr marL="0">
              <a:lnSpc>
                <a:spcPct val="110000"/>
              </a:lnSpc>
              <a:spcBef>
                <a:spcPts val="0"/>
              </a:spcBef>
              <a:buFontTx/>
              <a:buNone/>
              <a:defRPr sz="1400" b="0" i="0" u="none">
                <a:solidFill>
                  <a:schemeClr val="tx1"/>
                </a:solidFill>
              </a:defRPr>
            </a:lvl5pPr>
          </a:lstStyle>
          <a:p>
            <a:pPr lvl="0"/>
            <a:r>
              <a:rPr lang="fr-FR"/>
              <a:t>Cliquez pour modifier les styles du texte du masque</a:t>
            </a:r>
          </a:p>
        </p:txBody>
      </p:sp>
      <p:sp>
        <p:nvSpPr>
          <p:cNvPr id="2" name="Titre 1"/>
          <p:cNvSpPr>
            <a:spLocks noGrp="1"/>
          </p:cNvSpPr>
          <p:nvPr>
            <p:ph type="title"/>
          </p:nvPr>
        </p:nvSpPr>
        <p:spPr>
          <a:xfrm>
            <a:off x="498462" y="299040"/>
            <a:ext cx="8640000" cy="384721"/>
          </a:xfrm>
        </p:spPr>
        <p:txBody>
          <a:bodyPr/>
          <a:lstStyle/>
          <a:p>
            <a:r>
              <a:rPr lang="fr-FR"/>
              <a:t>Cliquez pour modifier le style du titre</a:t>
            </a:r>
            <a:endParaRPr lang="fr-FR" dirty="0"/>
          </a:p>
        </p:txBody>
      </p:sp>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1" name="Image 10" descr="bloc.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405415" cy="974282"/>
          </a:xfrm>
          <a:prstGeom prst="rect">
            <a:avLst/>
          </a:prstGeom>
        </p:spPr>
      </p:pic>
      <p:pic>
        <p:nvPicPr>
          <p:cNvPr id="12" name="Image 11" descr="fleche-BLANCH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pic>
        <p:nvPicPr>
          <p:cNvPr id="15" name="Image 14" descr="fleche-petite-int-ver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13" name="Ellipse 12"/>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4" name="Ellipse 13"/>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pic>
        <p:nvPicPr>
          <p:cNvPr id="16" name="Image 11" descr="logo-SOITEC-2016-RVB-PPT.png"/>
          <p:cNvPicPr>
            <a:picLocks noChangeAspect="1"/>
          </p:cNvPicPr>
          <p:nvPr userDrawn="1"/>
        </p:nvPicPr>
        <p:blipFill>
          <a:blip r:embed="rId5"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406774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2">
    <p:spTree>
      <p:nvGrpSpPr>
        <p:cNvPr id="1" name=""/>
        <p:cNvGrpSpPr/>
        <p:nvPr/>
      </p:nvGrpSpPr>
      <p:grpSpPr>
        <a:xfrm>
          <a:off x="0" y="0"/>
          <a:ext cx="0" cy="0"/>
          <a:chOff x="0" y="0"/>
          <a:chExt cx="0" cy="0"/>
        </a:xfrm>
      </p:grpSpPr>
      <p:sp>
        <p:nvSpPr>
          <p:cNvPr id="2" name="Titre 1"/>
          <p:cNvSpPr>
            <a:spLocks noGrp="1"/>
          </p:cNvSpPr>
          <p:nvPr>
            <p:ph type="title"/>
          </p:nvPr>
        </p:nvSpPr>
        <p:spPr>
          <a:xfrm>
            <a:off x="498462" y="299040"/>
            <a:ext cx="8640000" cy="384721"/>
          </a:xfrm>
        </p:spPr>
        <p:txBody>
          <a:bodyPr/>
          <a:lstStyle/>
          <a:p>
            <a:r>
              <a:rPr lang="fr-FR"/>
              <a:t>Cliquez pour modifier le style du titre</a:t>
            </a:r>
            <a:endParaRPr lang="fr-FR" dirty="0"/>
          </a:p>
        </p:txBody>
      </p:sp>
      <p:sp>
        <p:nvSpPr>
          <p:cNvPr id="3" name="Espace réservé du contenu 2"/>
          <p:cNvSpPr>
            <a:spLocks noGrp="1"/>
          </p:cNvSpPr>
          <p:nvPr>
            <p:ph idx="1"/>
          </p:nvPr>
        </p:nvSpPr>
        <p:spPr>
          <a:xfrm>
            <a:off x="498462" y="1134000"/>
            <a:ext cx="8141538" cy="3375000"/>
          </a:xfrm>
        </p:spPr>
        <p:txBody>
          <a:bodyPr/>
          <a:lstStyle/>
          <a:p>
            <a:pPr lvl="0"/>
            <a:r>
              <a:rPr lang="fr-FR"/>
              <a:t>Cliquez pour modifier les styles du texte du masque</a:t>
            </a:r>
          </a:p>
          <a:p>
            <a:pPr lvl="1"/>
            <a:r>
              <a:rPr lang="fr-FR"/>
              <a:t>Deuxième niveau</a:t>
            </a:r>
          </a:p>
          <a:p>
            <a:pPr lvl="2"/>
            <a:r>
              <a:rPr lang="fr-FR"/>
              <a:t>Troisième niveau</a:t>
            </a:r>
          </a:p>
        </p:txBody>
      </p:sp>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1" name="Image 10" descr="bloc.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405415" cy="974282"/>
          </a:xfrm>
          <a:prstGeom prst="rect">
            <a:avLst/>
          </a:prstGeom>
        </p:spPr>
      </p:pic>
      <p:pic>
        <p:nvPicPr>
          <p:cNvPr id="12" name="Image 11" descr="fleche-BLANCH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pic>
        <p:nvPicPr>
          <p:cNvPr id="15" name="Image 14" descr="fleche-petite-int-ver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13" name="Ellipse 12"/>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4" name="Ellipse 13"/>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pic>
        <p:nvPicPr>
          <p:cNvPr id="16" name="Image 11" descr="logo-SOITEC-2016-RVB-PPT.png"/>
          <p:cNvPicPr>
            <a:picLocks noChangeAspect="1"/>
          </p:cNvPicPr>
          <p:nvPr userDrawn="1"/>
        </p:nvPicPr>
        <p:blipFill>
          <a:blip r:embed="rId5"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3896148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3">
    <p:spTree>
      <p:nvGrpSpPr>
        <p:cNvPr id="1" name=""/>
        <p:cNvGrpSpPr/>
        <p:nvPr/>
      </p:nvGrpSpPr>
      <p:grpSpPr>
        <a:xfrm>
          <a:off x="0" y="0"/>
          <a:ext cx="0" cy="0"/>
          <a:chOff x="0" y="0"/>
          <a:chExt cx="0" cy="0"/>
        </a:xfrm>
      </p:grpSpPr>
      <p:sp>
        <p:nvSpPr>
          <p:cNvPr id="2" name="Titre 1"/>
          <p:cNvSpPr>
            <a:spLocks noGrp="1"/>
          </p:cNvSpPr>
          <p:nvPr>
            <p:ph type="title"/>
          </p:nvPr>
        </p:nvSpPr>
        <p:spPr>
          <a:xfrm>
            <a:off x="498462" y="299040"/>
            <a:ext cx="8640000" cy="384721"/>
          </a:xfrm>
        </p:spPr>
        <p:txBody>
          <a:bodyPr/>
          <a:lstStyle/>
          <a:p>
            <a:r>
              <a:rPr lang="fr-FR"/>
              <a:t>Cliquez pour modifier le style du titre</a:t>
            </a:r>
            <a:endParaRPr lang="fr-FR" dirty="0"/>
          </a:p>
        </p:txBody>
      </p:sp>
      <p:sp>
        <p:nvSpPr>
          <p:cNvPr id="3" name="Espace réservé du contenu 2"/>
          <p:cNvSpPr>
            <a:spLocks noGrp="1"/>
          </p:cNvSpPr>
          <p:nvPr>
            <p:ph idx="1"/>
          </p:nvPr>
        </p:nvSpPr>
        <p:spPr>
          <a:xfrm>
            <a:off x="498461" y="1134000"/>
            <a:ext cx="3954462" cy="3375000"/>
          </a:xfrm>
        </p:spPr>
        <p:txBody>
          <a:bodyPr/>
          <a:lstStyle/>
          <a:p>
            <a:pPr lvl="0"/>
            <a:r>
              <a:rPr lang="fr-FR"/>
              <a:t>Cliquez pour modifier les styles du texte du masque</a:t>
            </a:r>
          </a:p>
          <a:p>
            <a:pPr lvl="1"/>
            <a:r>
              <a:rPr lang="fr-FR"/>
              <a:t>Deuxième niveau</a:t>
            </a:r>
          </a:p>
          <a:p>
            <a:pPr lvl="2"/>
            <a:r>
              <a:rPr lang="fr-FR"/>
              <a:t>Troisième niveau</a:t>
            </a:r>
          </a:p>
        </p:txBody>
      </p:sp>
      <p:sp>
        <p:nvSpPr>
          <p:cNvPr id="4" name="Espace réservé de la date 3"/>
          <p:cNvSpPr>
            <a:spLocks noGrp="1"/>
          </p:cNvSpPr>
          <p:nvPr>
            <p:ph type="dt" sz="half" idx="10"/>
          </p:nvPr>
        </p:nvSpPr>
        <p:spPr/>
        <p:txBody>
          <a:bodyPr/>
          <a:lstStyle/>
          <a:p>
            <a:r>
              <a:rPr lang="fr-FR" smtClean="0"/>
              <a:t>26/07/2019</a:t>
            </a:r>
            <a:endParaRPr lang="fr-FR" dirty="0"/>
          </a:p>
        </p:txBody>
      </p:sp>
      <p:sp>
        <p:nvSpPr>
          <p:cNvPr id="5" name="Espace réservé du pied de page 4"/>
          <p:cNvSpPr>
            <a:spLocks noGrp="1"/>
          </p:cNvSpPr>
          <p:nvPr>
            <p:ph type="ftr" sz="quarter" idx="11"/>
          </p:nvPr>
        </p:nvSpPr>
        <p:spPr/>
        <p:txBody>
          <a:body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12"/>
          </p:nvPr>
        </p:nvSpPr>
        <p:spPr/>
        <p:txBody>
          <a:bodyPr/>
          <a:lstStyle/>
          <a:p>
            <a:fld id="{04EA29CB-1A07-F64C-8340-A199DD2D6D69}" type="slidenum">
              <a:rPr lang="fr-FR" smtClean="0"/>
              <a:pPr/>
              <a:t>‹#›</a:t>
            </a:fld>
            <a:endParaRPr lang="fr-FR"/>
          </a:p>
        </p:txBody>
      </p:sp>
      <p:pic>
        <p:nvPicPr>
          <p:cNvPr id="11" name="Image 10" descr="bloc.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405415" cy="974282"/>
          </a:xfrm>
          <a:prstGeom prst="rect">
            <a:avLst/>
          </a:prstGeom>
        </p:spPr>
      </p:pic>
      <p:pic>
        <p:nvPicPr>
          <p:cNvPr id="12" name="Image 11" descr="fleche-BLANCH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31" y="288900"/>
            <a:ext cx="254894" cy="402300"/>
          </a:xfrm>
          <a:prstGeom prst="rect">
            <a:avLst/>
          </a:prstGeom>
        </p:spPr>
      </p:pic>
      <p:pic>
        <p:nvPicPr>
          <p:cNvPr id="15" name="Image 14" descr="fleche-petite-int-ver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23692" y="4835701"/>
            <a:ext cx="55933" cy="79370"/>
          </a:xfrm>
          <a:prstGeom prst="rect">
            <a:avLst/>
          </a:prstGeom>
        </p:spPr>
      </p:pic>
      <p:sp>
        <p:nvSpPr>
          <p:cNvPr id="13" name="Ellipse 12"/>
          <p:cNvSpPr/>
          <p:nvPr userDrawn="1"/>
        </p:nvSpPr>
        <p:spPr>
          <a:xfrm>
            <a:off x="1129846"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4" name="Ellipse 13"/>
          <p:cNvSpPr/>
          <p:nvPr userDrawn="1"/>
        </p:nvSpPr>
        <p:spPr>
          <a:xfrm>
            <a:off x="1502031" y="4860000"/>
            <a:ext cx="43200" cy="351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fr-FR"/>
          </a:p>
        </p:txBody>
      </p:sp>
      <p:sp>
        <p:nvSpPr>
          <p:cNvPr id="16" name="Espace réservé du contenu 2"/>
          <p:cNvSpPr>
            <a:spLocks noGrp="1"/>
          </p:cNvSpPr>
          <p:nvPr>
            <p:ph idx="13"/>
          </p:nvPr>
        </p:nvSpPr>
        <p:spPr>
          <a:xfrm>
            <a:off x="4704861" y="1134000"/>
            <a:ext cx="3935139" cy="3375000"/>
          </a:xfrm>
        </p:spPr>
        <p:txBody>
          <a:bodyPr/>
          <a:lstStyle/>
          <a:p>
            <a:pPr lvl="0"/>
            <a:r>
              <a:rPr lang="fr-FR"/>
              <a:t>Cliquez pour modifier les styles du texte du masque</a:t>
            </a:r>
          </a:p>
          <a:p>
            <a:pPr lvl="1"/>
            <a:r>
              <a:rPr lang="fr-FR"/>
              <a:t>Deuxième niveau</a:t>
            </a:r>
          </a:p>
          <a:p>
            <a:pPr lvl="2"/>
            <a:r>
              <a:rPr lang="fr-FR"/>
              <a:t>Troisième niveau</a:t>
            </a:r>
          </a:p>
        </p:txBody>
      </p:sp>
      <p:cxnSp>
        <p:nvCxnSpPr>
          <p:cNvPr id="17" name="Connecteur droit 16"/>
          <p:cNvCxnSpPr/>
          <p:nvPr userDrawn="1"/>
        </p:nvCxnSpPr>
        <p:spPr>
          <a:xfrm>
            <a:off x="4572000" y="1134000"/>
            <a:ext cx="0" cy="3375000"/>
          </a:xfrm>
          <a:prstGeom prst="line">
            <a:avLst/>
          </a:prstGeom>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8" name="Image 11" descr="logo-SOITEC-2016-RVB-PPT.png"/>
          <p:cNvPicPr>
            <a:picLocks noChangeAspect="1"/>
          </p:cNvPicPr>
          <p:nvPr userDrawn="1"/>
        </p:nvPicPr>
        <p:blipFill>
          <a:blip r:embed="rId5" cstate="print"/>
          <a:srcRect/>
          <a:stretch>
            <a:fillRect/>
          </a:stretch>
        </p:blipFill>
        <p:spPr bwMode="auto">
          <a:xfrm>
            <a:off x="7744685" y="4730989"/>
            <a:ext cx="1037115" cy="255410"/>
          </a:xfrm>
          <a:prstGeom prst="rect">
            <a:avLst/>
          </a:prstGeom>
          <a:noFill/>
          <a:ln w="9525">
            <a:noFill/>
            <a:miter lim="800000"/>
            <a:headEnd/>
            <a:tailEnd/>
          </a:ln>
        </p:spPr>
      </p:pic>
    </p:spTree>
    <p:extLst>
      <p:ext uri="{BB962C8B-B14F-4D97-AF65-F5344CB8AC3E}">
        <p14:creationId xmlns:p14="http://schemas.microsoft.com/office/powerpoint/2010/main" val="143913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98462" y="298993"/>
            <a:ext cx="8646646" cy="384721"/>
          </a:xfrm>
          <a:prstGeom prst="rect">
            <a:avLst/>
          </a:prstGeom>
        </p:spPr>
        <p:txBody>
          <a:bodyPr vert="horz" lIns="0" tIns="0" rIns="0" bIns="0" rtlCol="0" anchor="ctr">
            <a:spAutoFit/>
          </a:bodyPr>
          <a:lstStyle/>
          <a:p>
            <a:r>
              <a:rPr lang="fr-FR" dirty="0"/>
              <a:t>Cliquez et modifiez le titre</a:t>
            </a:r>
          </a:p>
        </p:txBody>
      </p:sp>
      <p:sp>
        <p:nvSpPr>
          <p:cNvPr id="3" name="Espace réservé du texte 2"/>
          <p:cNvSpPr>
            <a:spLocks noGrp="1"/>
          </p:cNvSpPr>
          <p:nvPr>
            <p:ph type="body" idx="1"/>
          </p:nvPr>
        </p:nvSpPr>
        <p:spPr>
          <a:xfrm>
            <a:off x="498461" y="1080000"/>
            <a:ext cx="8148185" cy="3375000"/>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98462" y="4735800"/>
            <a:ext cx="664615" cy="270000"/>
          </a:xfrm>
          <a:prstGeom prst="rect">
            <a:avLst/>
          </a:prstGeom>
        </p:spPr>
        <p:txBody>
          <a:bodyPr vert="horz" lIns="0" tIns="0" rIns="0" bIns="0" rtlCol="0" anchor="ctr"/>
          <a:lstStyle>
            <a:lvl1pPr algn="l">
              <a:defRPr sz="800">
                <a:solidFill>
                  <a:schemeClr val="tx1"/>
                </a:solidFill>
              </a:defRPr>
            </a:lvl1pPr>
          </a:lstStyle>
          <a:p>
            <a:r>
              <a:rPr lang="fr-FR" smtClean="0"/>
              <a:t>26/07/2019</a:t>
            </a:r>
            <a:endParaRPr lang="fr-FR" dirty="0"/>
          </a:p>
        </p:txBody>
      </p:sp>
      <p:sp>
        <p:nvSpPr>
          <p:cNvPr id="5" name="Espace réservé du pied de page 4"/>
          <p:cNvSpPr>
            <a:spLocks noGrp="1"/>
          </p:cNvSpPr>
          <p:nvPr>
            <p:ph type="ftr" sz="quarter" idx="3"/>
          </p:nvPr>
        </p:nvSpPr>
        <p:spPr>
          <a:xfrm>
            <a:off x="1545229" y="4735800"/>
            <a:ext cx="6147692" cy="270000"/>
          </a:xfrm>
          <a:prstGeom prst="rect">
            <a:avLst/>
          </a:prstGeom>
        </p:spPr>
        <p:txBody>
          <a:bodyPr vert="horz" lIns="122717" tIns="0" rIns="0" bIns="0" rtlCol="0" anchor="ctr"/>
          <a:lstStyle>
            <a:lvl1pPr algn="l">
              <a:defRPr sz="800">
                <a:solidFill>
                  <a:schemeClr val="tx1"/>
                </a:solidFill>
              </a:defRPr>
            </a:lvl1pPr>
          </a:lstStyle>
          <a:p>
            <a:r>
              <a:rPr lang="fr-FR" smtClean="0"/>
              <a:t>Assemblée Générale Annuelle des Actionnaires</a:t>
            </a:r>
            <a:endParaRPr lang="fr-FR" dirty="0"/>
          </a:p>
        </p:txBody>
      </p:sp>
      <p:sp>
        <p:nvSpPr>
          <p:cNvPr id="6" name="Espace réservé du numéro de diapositive 5"/>
          <p:cNvSpPr>
            <a:spLocks noGrp="1"/>
          </p:cNvSpPr>
          <p:nvPr>
            <p:ph type="sldNum" sz="quarter" idx="4"/>
          </p:nvPr>
        </p:nvSpPr>
        <p:spPr>
          <a:xfrm>
            <a:off x="1163077" y="4735800"/>
            <a:ext cx="332308" cy="270000"/>
          </a:xfrm>
          <a:prstGeom prst="rect">
            <a:avLst/>
          </a:prstGeom>
        </p:spPr>
        <p:txBody>
          <a:bodyPr vert="horz" lIns="0" tIns="0" rIns="0" bIns="0" rtlCol="0" anchor="ctr"/>
          <a:lstStyle>
            <a:lvl1pPr algn="ctr">
              <a:defRPr sz="900" b="1" i="0">
                <a:solidFill>
                  <a:schemeClr val="bg2"/>
                </a:solidFill>
              </a:defRPr>
            </a:lvl1pPr>
          </a:lstStyle>
          <a:p>
            <a:fld id="{04EA29CB-1A07-F64C-8340-A199DD2D6D69}" type="slidenum">
              <a:rPr lang="fr-FR" smtClean="0"/>
              <a:pPr/>
              <a:t>‹#›</a:t>
            </a:fld>
            <a:endParaRPr lang="fr-FR" dirty="0"/>
          </a:p>
        </p:txBody>
      </p:sp>
    </p:spTree>
    <p:extLst>
      <p:ext uri="{BB962C8B-B14F-4D97-AF65-F5344CB8AC3E}">
        <p14:creationId xmlns:p14="http://schemas.microsoft.com/office/powerpoint/2010/main" val="355594137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0" r:id="rId5"/>
    <p:sldLayoutId id="2147483660" r:id="rId6"/>
    <p:sldLayoutId id="2147483659" r:id="rId7"/>
    <p:sldLayoutId id="2147483661" r:id="rId8"/>
    <p:sldLayoutId id="2147483662" r:id="rId9"/>
    <p:sldLayoutId id="2147483663" r:id="rId10"/>
    <p:sldLayoutId id="2147483668" r:id="rId11"/>
    <p:sldLayoutId id="2147483664" r:id="rId12"/>
    <p:sldLayoutId id="2147483665" r:id="rId13"/>
    <p:sldLayoutId id="2147483666" r:id="rId14"/>
    <p:sldLayoutId id="2147483667" r:id="rId15"/>
  </p:sldLayoutIdLst>
  <p:hf hdr="0"/>
  <p:txStyles>
    <p:titleStyle>
      <a:lvl1pPr algn="l" defTabSz="389626" rtl="0" eaLnBrk="1" latinLnBrk="0" hangingPunct="1">
        <a:lnSpc>
          <a:spcPct val="100000"/>
        </a:lnSpc>
        <a:spcBef>
          <a:spcPct val="0"/>
        </a:spcBef>
        <a:buNone/>
        <a:defRPr sz="2500" b="1" kern="1200">
          <a:solidFill>
            <a:schemeClr val="accent1"/>
          </a:solidFill>
          <a:latin typeface="+mj-lt"/>
          <a:ea typeface="+mj-ea"/>
          <a:cs typeface="+mj-cs"/>
        </a:defRPr>
      </a:lvl1pPr>
    </p:titleStyle>
    <p:bodyStyle>
      <a:lvl1pPr marL="153396" indent="-122717" algn="l" defTabSz="389626" rtl="0" eaLnBrk="1" latinLnBrk="0" hangingPunct="1">
        <a:lnSpc>
          <a:spcPct val="100000"/>
        </a:lnSpc>
        <a:spcBef>
          <a:spcPts val="1023"/>
        </a:spcBef>
        <a:buSzPct val="100000"/>
        <a:buFontTx/>
        <a:buBlip>
          <a:blip r:embed="rId17"/>
        </a:buBlip>
        <a:defRPr sz="1600" b="0" kern="1200">
          <a:solidFill>
            <a:schemeClr val="accent1"/>
          </a:solidFill>
          <a:latin typeface="+mn-lt"/>
          <a:ea typeface="+mn-ea"/>
          <a:cs typeface="+mn-cs"/>
        </a:defRPr>
      </a:lvl1pPr>
      <a:lvl2pPr marL="613584" indent="-107377" algn="l" defTabSz="389626" rtl="0" eaLnBrk="1" latinLnBrk="0" hangingPunct="1">
        <a:lnSpc>
          <a:spcPct val="90000"/>
        </a:lnSpc>
        <a:spcBef>
          <a:spcPts val="511"/>
        </a:spcBef>
        <a:buSzPct val="100000"/>
        <a:buFontTx/>
        <a:buBlip>
          <a:blip r:embed="rId18"/>
        </a:buBlip>
        <a:defRPr sz="1200" kern="1200">
          <a:solidFill>
            <a:schemeClr val="tx1"/>
          </a:solidFill>
          <a:latin typeface="+mn-lt"/>
          <a:ea typeface="+mn-ea"/>
          <a:cs typeface="+mn-cs"/>
        </a:defRPr>
      </a:lvl2pPr>
      <a:lvl3pPr marL="1135130" indent="-92038" algn="l" defTabSz="389626" rtl="0" eaLnBrk="1" latinLnBrk="0" hangingPunct="1">
        <a:lnSpc>
          <a:spcPct val="90000"/>
        </a:lnSpc>
        <a:spcBef>
          <a:spcPts val="511"/>
        </a:spcBef>
        <a:buFont typeface="Arial"/>
        <a:buChar char="•"/>
        <a:defRPr sz="1100" kern="1200">
          <a:solidFill>
            <a:schemeClr val="tx1"/>
          </a:solidFill>
          <a:latin typeface="+mn-lt"/>
          <a:ea typeface="+mn-ea"/>
          <a:cs typeface="+mn-cs"/>
        </a:defRPr>
      </a:lvl3pPr>
      <a:lvl4pPr marL="0" indent="0" algn="l" defTabSz="389626" rtl="0" eaLnBrk="1" latinLnBrk="0" hangingPunct="1">
        <a:lnSpc>
          <a:spcPct val="110000"/>
        </a:lnSpc>
        <a:spcBef>
          <a:spcPts val="0"/>
        </a:spcBef>
        <a:buFontTx/>
        <a:buNone/>
        <a:defRPr sz="1200" b="1" i="0" kern="1200">
          <a:solidFill>
            <a:schemeClr val="tx1"/>
          </a:solidFill>
          <a:latin typeface="+mn-lt"/>
          <a:ea typeface="+mn-ea"/>
          <a:cs typeface="+mn-cs"/>
        </a:defRPr>
      </a:lvl4pPr>
      <a:lvl5pPr marL="0" indent="0" algn="l" defTabSz="389626" rtl="0" eaLnBrk="1" latinLnBrk="0" hangingPunct="1">
        <a:lnSpc>
          <a:spcPct val="110000"/>
        </a:lnSpc>
        <a:spcBef>
          <a:spcPts val="0"/>
        </a:spcBef>
        <a:buFontTx/>
        <a:buNone/>
        <a:defRPr sz="1400" kern="1200">
          <a:solidFill>
            <a:schemeClr val="tx1"/>
          </a:solidFill>
          <a:latin typeface="+mn-lt"/>
          <a:ea typeface="+mn-ea"/>
          <a:cs typeface="+mn-cs"/>
        </a:defRPr>
      </a:lvl5pPr>
      <a:lvl6pPr marL="2142942" indent="-194813" algn="l" defTabSz="389626" rtl="0" eaLnBrk="1" latinLnBrk="0" hangingPunct="1">
        <a:spcBef>
          <a:spcPct val="20000"/>
        </a:spcBef>
        <a:buFont typeface="Arial"/>
        <a:buChar char="•"/>
        <a:defRPr sz="1700" kern="1200">
          <a:solidFill>
            <a:schemeClr val="tx1"/>
          </a:solidFill>
          <a:latin typeface="+mn-lt"/>
          <a:ea typeface="+mn-ea"/>
          <a:cs typeface="+mn-cs"/>
        </a:defRPr>
      </a:lvl6pPr>
      <a:lvl7pPr marL="2532568" indent="-194813" algn="l" defTabSz="389626" rtl="0" eaLnBrk="1" latinLnBrk="0" hangingPunct="1">
        <a:spcBef>
          <a:spcPct val="20000"/>
        </a:spcBef>
        <a:buFont typeface="Arial"/>
        <a:buChar char="•"/>
        <a:defRPr sz="1700" kern="1200">
          <a:solidFill>
            <a:schemeClr val="tx1"/>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fr-FR"/>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98235" y="323850"/>
            <a:ext cx="8647235" cy="334566"/>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chemeClr val="accent1"/>
              </a:buClr>
              <a:buFont typeface="Arial"/>
              <a:buNone/>
              <a:defRPr sz="2900" b="1" i="0" u="none" strike="noStrike" cap="none">
                <a:solidFill>
                  <a:schemeClr val="accent1"/>
                </a:solidFill>
                <a:latin typeface="Arial"/>
                <a:ea typeface="Arial"/>
                <a:cs typeface="Arial"/>
                <a:sym typeface="Arial"/>
              </a:defRPr>
            </a:lvl1pPr>
            <a:lvl2pPr marL="0" marR="0" lvl="1" indent="0" algn="l" rtl="0">
              <a:spcBef>
                <a:spcPts val="0"/>
              </a:spcBef>
              <a:spcAft>
                <a:spcPts val="0"/>
              </a:spcAft>
              <a:buClr>
                <a:schemeClr val="accent1"/>
              </a:buClr>
              <a:buFont typeface="Arial"/>
              <a:buNone/>
              <a:defRPr sz="2900" b="1"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Font typeface="Arial"/>
              <a:buNone/>
              <a:defRPr sz="2900" b="1"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Font typeface="Arial"/>
              <a:buNone/>
              <a:defRPr sz="2900" b="1"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Font typeface="Arial"/>
              <a:buNone/>
              <a:defRPr sz="2900" b="1"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Font typeface="Arial"/>
              <a:buNone/>
              <a:defRPr sz="2900" b="1"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Font typeface="Arial"/>
              <a:buNone/>
              <a:defRPr sz="2900" b="1"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Font typeface="Arial"/>
              <a:buNone/>
              <a:defRPr sz="2900" b="1"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Font typeface="Arial"/>
              <a:buNone/>
              <a:defRPr sz="2900" b="1" i="0" u="none" strike="noStrike" cap="none">
                <a:solidFill>
                  <a:schemeClr val="accent1"/>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98231" y="1079901"/>
            <a:ext cx="8149004" cy="3375421"/>
          </a:xfrm>
          <a:prstGeom prst="rect">
            <a:avLst/>
          </a:prstGeom>
          <a:noFill/>
          <a:ln>
            <a:noFill/>
          </a:ln>
        </p:spPr>
        <p:txBody>
          <a:bodyPr lIns="77876" tIns="77876" rIns="77876" bIns="77876" anchor="t" anchorCtr="0"/>
          <a:lstStyle>
            <a:lvl1pPr marL="0" marR="0" lvl="0" indent="234950" algn="l" rtl="0">
              <a:lnSpc>
                <a:spcPct val="110000"/>
              </a:lnSpc>
              <a:spcBef>
                <a:spcPts val="1200"/>
              </a:spcBef>
              <a:spcAft>
                <a:spcPts val="0"/>
              </a:spcAft>
              <a:buNone/>
              <a:defRPr sz="1900" b="0" i="0" u="none" strike="noStrike" cap="none">
                <a:solidFill>
                  <a:schemeClr val="accent1"/>
                </a:solidFill>
                <a:latin typeface="Arial"/>
                <a:ea typeface="Arial"/>
                <a:cs typeface="Arial"/>
                <a:sym typeface="Arial"/>
              </a:defRPr>
            </a:lvl1pPr>
            <a:lvl2pPr marL="719138" marR="0" lvl="1" indent="42862" algn="l" rtl="0">
              <a:lnSpc>
                <a:spcPct val="90000"/>
              </a:lnSpc>
              <a:spcBef>
                <a:spcPts val="600"/>
              </a:spcBef>
              <a:spcAft>
                <a:spcPts val="0"/>
              </a:spcAft>
              <a:buNone/>
              <a:defRPr sz="1400" b="0" i="0" u="none" strike="noStrike" cap="none">
                <a:solidFill>
                  <a:schemeClr val="dk1"/>
                </a:solidFill>
                <a:latin typeface="Arial"/>
                <a:ea typeface="Arial"/>
                <a:cs typeface="Arial"/>
                <a:sym typeface="Arial"/>
              </a:defRPr>
            </a:lvl2pPr>
            <a:lvl3pPr marL="1331913" marR="0" lvl="2" indent="46037" algn="l" rtl="0">
              <a:lnSpc>
                <a:spcPct val="90000"/>
              </a:lnSpc>
              <a:spcBef>
                <a:spcPts val="600"/>
              </a:spcBef>
              <a:spcAft>
                <a:spcPts val="0"/>
              </a:spcAft>
              <a:buNone/>
              <a:defRPr sz="1300" b="0" i="0" u="none" strike="noStrike" cap="none">
                <a:solidFill>
                  <a:schemeClr val="dk1"/>
                </a:solidFill>
                <a:latin typeface="Arial"/>
                <a:ea typeface="Arial"/>
                <a:cs typeface="Arial"/>
                <a:sym typeface="Arial"/>
              </a:defRPr>
            </a:lvl3pPr>
            <a:lvl4pPr marL="1371600" marR="0" lvl="3" indent="0" algn="l" rtl="0">
              <a:lnSpc>
                <a:spcPct val="110000"/>
              </a:lnSpc>
              <a:spcBef>
                <a:spcPts val="0"/>
              </a:spcBef>
              <a:spcAft>
                <a:spcPts val="0"/>
              </a:spcAft>
              <a:buClr>
                <a:schemeClr val="dk1"/>
              </a:buClr>
              <a:buFont typeface="Arial"/>
              <a:buChar char="●"/>
              <a:defRPr sz="1400" b="1" i="0" u="none" strike="noStrike" cap="none">
                <a:solidFill>
                  <a:schemeClr val="dk1"/>
                </a:solidFill>
                <a:latin typeface="Arial"/>
                <a:ea typeface="Arial"/>
                <a:cs typeface="Arial"/>
                <a:sym typeface="Arial"/>
              </a:defRPr>
            </a:lvl4pPr>
            <a:lvl5pPr marL="1828800" marR="0" lvl="4" indent="0" algn="l" rtl="0">
              <a:lnSpc>
                <a:spcPct val="110000"/>
              </a:lnSpc>
              <a:spcBef>
                <a:spcPts val="0"/>
              </a:spcBef>
              <a:spcAft>
                <a:spcPts val="0"/>
              </a:spcAft>
              <a:buClr>
                <a:schemeClr val="dk1"/>
              </a:buClr>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None/>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None/>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None/>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None/>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98231" y="4736317"/>
            <a:ext cx="66528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3" name="Shape 13"/>
          <p:cNvSpPr txBox="1">
            <a:spLocks noGrp="1"/>
          </p:cNvSpPr>
          <p:nvPr>
            <p:ph type="ftr" idx="11"/>
          </p:nvPr>
        </p:nvSpPr>
        <p:spPr>
          <a:xfrm>
            <a:off x="1544515" y="4736317"/>
            <a:ext cx="6148754" cy="269081"/>
          </a:xfrm>
          <a:prstGeom prst="rect">
            <a:avLst/>
          </a:prstGeom>
          <a:noFill/>
          <a:ln>
            <a:noFill/>
          </a:ln>
        </p:spPr>
        <p:txBody>
          <a:bodyPr lIns="77876" tIns="77876" rIns="77876" bIns="77876" anchor="ctr" anchorCtr="0"/>
          <a:lstStyle>
            <a:lvl1pPr marL="0" marR="0" lvl="0" indent="0" algn="l" rtl="0">
              <a:lnSpc>
                <a:spcPct val="100000"/>
              </a:lnSpc>
              <a:spcBef>
                <a:spcPts val="0"/>
              </a:spcBef>
              <a:spcAft>
                <a:spcPts val="0"/>
              </a:spcAft>
              <a:buClr>
                <a:srgbClr val="324D59"/>
              </a:buClr>
              <a:buFont typeface="Arial"/>
              <a:buNone/>
              <a:defRPr sz="800" b="0" i="0" u="none" strike="noStrike" cap="none">
                <a:solidFill>
                  <a:srgbClr val="324D59"/>
                </a:solidFill>
                <a:latin typeface="Arial"/>
                <a:ea typeface="Arial"/>
                <a:cs typeface="Arial"/>
                <a:sym typeface="Arial"/>
              </a:defRPr>
            </a:lvl1pPr>
            <a:lvl2pPr marL="389449" marR="0" lvl="1"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2pPr>
            <a:lvl3pPr marL="778897" marR="0" lvl="2"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168346" marR="0" lvl="3"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4pPr>
            <a:lvl5pPr marL="1557795" marR="0" lvl="4"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5pPr>
            <a:lvl6pPr marL="1947243" marR="0" lvl="5"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6pPr>
            <a:lvl7pPr marL="2336691" marR="0" lvl="6"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7pPr>
            <a:lvl8pPr marL="2726140" marR="0" lvl="7"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8pPr>
            <a:lvl9pPr marL="3115589" marR="0" lvl="8" indent="0" algn="l" rtl="0">
              <a:lnSpc>
                <a:spcPct val="100000"/>
              </a:lnSpc>
              <a:spcBef>
                <a:spcPts val="0"/>
              </a:spcBef>
              <a:spcAft>
                <a:spcPts val="0"/>
              </a:spcAft>
              <a:buClr>
                <a:schemeClr val="dk1"/>
              </a:buClr>
              <a:buFont typeface="Arial"/>
              <a:buNone/>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24D59"/>
              </a:buClr>
              <a:buSzTx/>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sz="800" b="0" i="0" u="none" strike="noStrike" kern="0" cap="none" spc="0" normalizeH="0" baseline="0" noProof="0">
              <a:ln>
                <a:noFill/>
              </a:ln>
              <a:solidFill>
                <a:srgbClr val="324D59"/>
              </a:solidFill>
              <a:effectLst/>
              <a:uLnTx/>
              <a:uFillTx/>
              <a:latin typeface="Arial"/>
              <a:cs typeface="Arial"/>
              <a:sym typeface="Arial"/>
            </a:endParaRPr>
          </a:p>
        </p:txBody>
      </p:sp>
      <p:sp>
        <p:nvSpPr>
          <p:cNvPr id="14" name="Shape 14"/>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smtClean="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spTree>
    <p:extLst>
      <p:ext uri="{BB962C8B-B14F-4D97-AF65-F5344CB8AC3E}">
        <p14:creationId xmlns:p14="http://schemas.microsoft.com/office/powerpoint/2010/main" val="3926351369"/>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30.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NULL"/><Relationship Id="rId5" Type="http://schemas.openxmlformats.org/officeDocument/2006/relationships/image" Target="../media/image30.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xml"/><Relationship Id="rId5" Type="http://schemas.openxmlformats.org/officeDocument/2006/relationships/chart" Target="../charts/chart15.xml"/><Relationship Id="rId4" Type="http://schemas.openxmlformats.org/officeDocument/2006/relationships/chart" Target="../charts/char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13" Type="http://schemas.openxmlformats.org/officeDocument/2006/relationships/image" Target="../media/image29.png"/><Relationship Id="rId8" Type="http://schemas.openxmlformats.org/officeDocument/2006/relationships/image" Target="NULL"/><Relationship Id="rId18" Type="http://schemas.openxmlformats.org/officeDocument/2006/relationships/image" Target="../media/image33.png"/><Relationship Id="rId3" Type="http://schemas.openxmlformats.org/officeDocument/2006/relationships/image" Target="../media/image25.png"/><Relationship Id="rId21" Type="http://schemas.openxmlformats.org/officeDocument/2006/relationships/image" Target="../media/image36.png"/><Relationship Id="rId12" Type="http://schemas.openxmlformats.org/officeDocument/2006/relationships/image" Target="../media/image28.png"/><Relationship Id="rId17" Type="http://schemas.openxmlformats.org/officeDocument/2006/relationships/image" Target="../media/image32.tiff"/><Relationship Id="rId2" Type="http://schemas.openxmlformats.org/officeDocument/2006/relationships/notesSlide" Target="../notesSlides/notesSlide4.xml"/><Relationship Id="rId16" Type="http://schemas.openxmlformats.org/officeDocument/2006/relationships/image" Target="NULL"/><Relationship Id="rId20" Type="http://schemas.openxmlformats.org/officeDocument/2006/relationships/image" Target="../media/image35.png"/><Relationship Id="rId1" Type="http://schemas.openxmlformats.org/officeDocument/2006/relationships/slideLayout" Target="../slideLayouts/slideLayout19.xml"/><Relationship Id="rId11" Type="http://schemas.openxmlformats.org/officeDocument/2006/relationships/image" Target="../media/image27.png"/><Relationship Id="rId6" Type="http://schemas.openxmlformats.org/officeDocument/2006/relationships/image" Target="NULL"/><Relationship Id="rId15" Type="http://schemas.openxmlformats.org/officeDocument/2006/relationships/image" Target="../media/image31.png"/><Relationship Id="rId10" Type="http://schemas.openxmlformats.org/officeDocument/2006/relationships/image" Target="NULL"/><Relationship Id="rId19" Type="http://schemas.openxmlformats.org/officeDocument/2006/relationships/image" Target="../media/image34.png"/><Relationship Id="rId4" Type="http://schemas.openxmlformats.org/officeDocument/2006/relationships/image" Target="../media/image26.png"/><Relationship Id="rId14" Type="http://schemas.openxmlformats.org/officeDocument/2006/relationships/image" Target="../media/image30.png"/><Relationship Id="rId22"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NULL"/><Relationship Id="rId11" Type="http://schemas.openxmlformats.org/officeDocument/2006/relationships/image" Target="../media/image42.jpeg"/><Relationship Id="rId5" Type="http://schemas.openxmlformats.org/officeDocument/2006/relationships/image" Target="../media/image39.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41.png"/><Relationship Id="rId14" Type="http://schemas.openxmlformats.org/officeDocument/2006/relationships/image"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ctrTitle"/>
          </p:nvPr>
        </p:nvSpPr>
        <p:spPr/>
        <p:txBody>
          <a:bodyPr/>
          <a:lstStyle/>
          <a:p>
            <a:pPr lvl="0"/>
            <a:r>
              <a:rPr lang="fr-FR" sz="2800" dirty="0" err="1" smtClean="0">
                <a:solidFill>
                  <a:schemeClr val="lt1"/>
                </a:solidFill>
                <a:ea typeface="Arial"/>
                <a:cs typeface="Arial"/>
                <a:sym typeface="Arial"/>
              </a:rPr>
              <a:t>Soitec</a:t>
            </a:r>
            <a:r>
              <a:rPr lang="fr-FR" sz="2800" dirty="0" smtClean="0">
                <a:solidFill>
                  <a:schemeClr val="lt1"/>
                </a:solidFill>
                <a:ea typeface="Arial"/>
                <a:cs typeface="Arial"/>
                <a:sym typeface="Arial"/>
              </a:rPr>
              <a:t> </a:t>
            </a:r>
            <a:br>
              <a:rPr lang="fr-FR" sz="2800" dirty="0" smtClean="0">
                <a:solidFill>
                  <a:schemeClr val="lt1"/>
                </a:solidFill>
                <a:ea typeface="Arial"/>
                <a:cs typeface="Arial"/>
                <a:sym typeface="Arial"/>
              </a:rPr>
            </a:br>
            <a:r>
              <a:rPr lang="fr-FR" sz="2000" i="1" dirty="0" smtClean="0">
                <a:solidFill>
                  <a:schemeClr val="lt1"/>
                </a:solidFill>
                <a:ea typeface="Arial"/>
                <a:cs typeface="Arial"/>
                <a:sym typeface="Arial"/>
              </a:rPr>
              <a:t>Assemblée Générale </a:t>
            </a:r>
            <a:br>
              <a:rPr lang="fr-FR" sz="2000" i="1" dirty="0" smtClean="0">
                <a:solidFill>
                  <a:schemeClr val="lt1"/>
                </a:solidFill>
                <a:ea typeface="Arial"/>
                <a:cs typeface="Arial"/>
                <a:sym typeface="Arial"/>
              </a:rPr>
            </a:br>
            <a:r>
              <a:rPr lang="fr-FR" sz="2000" i="1" dirty="0" smtClean="0">
                <a:solidFill>
                  <a:schemeClr val="lt1"/>
                </a:solidFill>
                <a:ea typeface="Arial"/>
                <a:cs typeface="Arial"/>
                <a:sym typeface="Arial"/>
              </a:rPr>
              <a:t>Annuelle des Actionnaires</a:t>
            </a:r>
            <a:endParaRPr lang="fr-FR" sz="2000" i="1" dirty="0"/>
          </a:p>
        </p:txBody>
      </p:sp>
      <p:sp>
        <p:nvSpPr>
          <p:cNvPr id="14" name="Sous-titre 13"/>
          <p:cNvSpPr>
            <a:spLocks noGrp="1"/>
          </p:cNvSpPr>
          <p:nvPr>
            <p:ph type="subTitle" idx="1"/>
          </p:nvPr>
        </p:nvSpPr>
        <p:spPr/>
        <p:txBody>
          <a:bodyPr/>
          <a:lstStyle/>
          <a:p>
            <a:r>
              <a:rPr lang="fr-FR" dirty="0" smtClean="0"/>
              <a:t>26 Juillet 2018</a:t>
            </a:r>
            <a:endParaRPr lang="fr-FR" dirty="0"/>
          </a:p>
        </p:txBody>
      </p:sp>
      <p:sp>
        <p:nvSpPr>
          <p:cNvPr id="15" name="Espace réservé du texte 14"/>
          <p:cNvSpPr>
            <a:spLocks noGrp="1"/>
          </p:cNvSpPr>
          <p:nvPr>
            <p:ph type="body" sz="quarter" idx="10"/>
          </p:nvPr>
        </p:nvSpPr>
        <p:spPr/>
        <p:txBody>
          <a:bodyPr/>
          <a:lstStyle/>
          <a:p>
            <a:r>
              <a:rPr lang="fr-FR" dirty="0" smtClean="0"/>
              <a:t>Bernin, </a:t>
            </a:r>
            <a:r>
              <a:rPr lang="fr-FR" dirty="0"/>
              <a:t>France</a:t>
            </a:r>
          </a:p>
        </p:txBody>
      </p:sp>
    </p:spTree>
    <p:extLst>
      <p:ext uri="{BB962C8B-B14F-4D97-AF65-F5344CB8AC3E}">
        <p14:creationId xmlns:p14="http://schemas.microsoft.com/office/powerpoint/2010/main" val="1661903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smtClean="0">
                <a:ln>
                  <a:noFill/>
                </a:ln>
                <a:solidFill>
                  <a:srgbClr val="76B82A"/>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10</a:t>
            </a:fld>
            <a:endParaRPr kumimoji="0" lang="en-US" sz="900" b="1" i="0" u="none" strike="noStrike" kern="0" cap="none" spc="0" normalizeH="0" baseline="0" noProof="0" dirty="0">
              <a:ln>
                <a:noFill/>
              </a:ln>
              <a:solidFill>
                <a:srgbClr val="76B82A"/>
              </a:solidFill>
              <a:effectLst/>
              <a:uLnTx/>
              <a:uFillTx/>
              <a:latin typeface="Arial"/>
              <a:cs typeface="Arial"/>
              <a:sym typeface="Arial"/>
            </a:endParaRPr>
          </a:p>
        </p:txBody>
      </p:sp>
      <p:sp>
        <p:nvSpPr>
          <p:cNvPr id="7" name="Titre 4"/>
          <p:cNvSpPr>
            <a:spLocks noGrp="1"/>
          </p:cNvSpPr>
          <p:nvPr>
            <p:ph type="title"/>
          </p:nvPr>
        </p:nvSpPr>
        <p:spPr>
          <a:xfrm>
            <a:off x="498462" y="306736"/>
            <a:ext cx="8640000" cy="369332"/>
          </a:xfrm>
        </p:spPr>
        <p:txBody>
          <a:bodyPr/>
          <a:lstStyle/>
          <a:p>
            <a:r>
              <a:rPr lang="en-US" sz="2400" dirty="0"/>
              <a:t>3 </a:t>
            </a:r>
            <a:r>
              <a:rPr lang="en-US" sz="2400" dirty="0" smtClean="0"/>
              <a:t>megatrends, 4 </a:t>
            </a:r>
            <a:r>
              <a:rPr lang="en-US" sz="2400" dirty="0" err="1" smtClean="0"/>
              <a:t>marchés</a:t>
            </a:r>
            <a:r>
              <a:rPr lang="en-US" sz="2400" dirty="0" smtClean="0"/>
              <a:t> </a:t>
            </a:r>
            <a:r>
              <a:rPr lang="en-US" sz="2400" dirty="0" err="1" smtClean="0"/>
              <a:t>finaux</a:t>
            </a:r>
            <a:endParaRPr lang="fr-FR" sz="2400" dirty="0"/>
          </a:p>
        </p:txBody>
      </p:sp>
      <p:grpSp>
        <p:nvGrpSpPr>
          <p:cNvPr id="8" name="Group 3"/>
          <p:cNvGrpSpPr/>
          <p:nvPr/>
        </p:nvGrpSpPr>
        <p:grpSpPr>
          <a:xfrm>
            <a:off x="1981953" y="1153648"/>
            <a:ext cx="5765457" cy="3390591"/>
            <a:chOff x="1852899" y="1072823"/>
            <a:chExt cx="6447106" cy="3791462"/>
          </a:xfrm>
        </p:grpSpPr>
        <p:sp>
          <p:nvSpPr>
            <p:cNvPr id="9" name="Ellipse 8">
              <a:extLst>
                <a:ext uri="{FF2B5EF4-FFF2-40B4-BE49-F238E27FC236}">
                  <a16:creationId xmlns:a16="http://schemas.microsoft.com/office/drawing/2014/main" id="{38DA0E74-7E18-FC4A-BAB1-628C37F249F9}"/>
                </a:ext>
              </a:extLst>
            </p:cNvPr>
            <p:cNvSpPr/>
            <p:nvPr/>
          </p:nvSpPr>
          <p:spPr>
            <a:xfrm>
              <a:off x="1852899" y="1072823"/>
              <a:ext cx="6121856" cy="3791462"/>
            </a:xfrm>
            <a:prstGeom prst="ellipse">
              <a:avLst/>
            </a:prstGeom>
            <a:noFill/>
            <a:ln w="19050">
              <a:solidFill>
                <a:srgbClr val="7B5D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0" name="ZoneTexte 9">
              <a:extLst>
                <a:ext uri="{FF2B5EF4-FFF2-40B4-BE49-F238E27FC236}">
                  <a16:creationId xmlns:a16="http://schemas.microsoft.com/office/drawing/2014/main" id="{57D8D85D-B8A3-A045-9884-C1264C56EAAA}"/>
                </a:ext>
              </a:extLst>
            </p:cNvPr>
            <p:cNvSpPr txBox="1"/>
            <p:nvPr/>
          </p:nvSpPr>
          <p:spPr>
            <a:xfrm>
              <a:off x="7806702" y="1638536"/>
              <a:ext cx="493303" cy="447415"/>
            </a:xfrm>
            <a:prstGeom prst="rect">
              <a:avLst/>
            </a:prstGeom>
            <a:noFill/>
          </p:spPr>
          <p:txBody>
            <a:bodyPr wrap="none" rtlCol="0">
              <a:spAutoFit/>
            </a:bodyPr>
            <a:lstStyle>
              <a:defPPr marR="0" lvl="0" algn="l" rtl="0">
                <a:lnSpc>
                  <a:spcPct val="100000"/>
                </a:lnSpc>
                <a:spcBef>
                  <a:spcPts val="0"/>
                </a:spcBef>
                <a:spcAft>
                  <a:spcPts val="0"/>
                </a:spcAft>
              </a:defPPr>
              <a:lvl1pPr marL="0" indent="0" defTabSz="389606" eaLnBrk="1" fontAlgn="auto" latinLnBrk="0" hangingPunct="1">
                <a:buClrTx/>
                <a:buSzTx/>
                <a:buFontTx/>
                <a:tabLst/>
                <a:defRPr kumimoji="0" sz="2000" b="1" kern="1200" normalizeH="0" baseline="0">
                  <a:ln w="12700" cmpd="sng">
                    <a:noFill/>
                    <a:prstDash val="solid"/>
                  </a:ln>
                  <a:solidFill>
                    <a:schemeClr val="tx2"/>
                  </a:solidFill>
                  <a:uLnTx/>
                  <a:uFillTx/>
                  <a:ea typeface="+mn-ea"/>
                  <a:cs typeface="+mn-cs"/>
                </a:defRPr>
              </a:lvl1pPr>
            </a:lstStyle>
            <a:p>
              <a:pPr marL="0" marR="0" lvl="0" indent="0" algn="l" defTabSz="389606"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w="12700" cmpd="sng">
                    <a:noFill/>
                    <a:prstDash val="solid"/>
                  </a:ln>
                  <a:solidFill>
                    <a:srgbClr val="7B5DAF"/>
                  </a:solidFill>
                  <a:effectLst/>
                  <a:uLnTx/>
                  <a:uFillTx/>
                  <a:latin typeface="Arial"/>
                  <a:ea typeface="+mn-ea"/>
                  <a:cs typeface="+mn-cs"/>
                  <a:sym typeface="Arial"/>
                </a:rPr>
                <a:t>AI</a:t>
              </a:r>
            </a:p>
          </p:txBody>
        </p:sp>
      </p:grpSp>
      <p:grpSp>
        <p:nvGrpSpPr>
          <p:cNvPr id="11" name="Group 2"/>
          <p:cNvGrpSpPr/>
          <p:nvPr/>
        </p:nvGrpSpPr>
        <p:grpSpPr>
          <a:xfrm>
            <a:off x="1262795" y="1153649"/>
            <a:ext cx="5988275" cy="3390591"/>
            <a:chOff x="1048715" y="1072824"/>
            <a:chExt cx="6696269" cy="3791461"/>
          </a:xfrm>
        </p:grpSpPr>
        <p:sp>
          <p:nvSpPr>
            <p:cNvPr id="12" name="Ellipse 11">
              <a:extLst>
                <a:ext uri="{FF2B5EF4-FFF2-40B4-BE49-F238E27FC236}">
                  <a16:creationId xmlns:a16="http://schemas.microsoft.com/office/drawing/2014/main" id="{A922C68E-212E-594F-BA1F-5FA2E17A702A}"/>
                </a:ext>
              </a:extLst>
            </p:cNvPr>
            <p:cNvSpPr/>
            <p:nvPr/>
          </p:nvSpPr>
          <p:spPr>
            <a:xfrm>
              <a:off x="1623127" y="1072824"/>
              <a:ext cx="6121857" cy="3791461"/>
            </a:xfrm>
            <a:prstGeom prst="ellipse">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3" name="ZoneTexte 12">
              <a:extLst>
                <a:ext uri="{FF2B5EF4-FFF2-40B4-BE49-F238E27FC236}">
                  <a16:creationId xmlns:a16="http://schemas.microsoft.com/office/drawing/2014/main" id="{66CDC282-BE2C-3D44-B8E1-D9E65AA868A9}"/>
                </a:ext>
              </a:extLst>
            </p:cNvPr>
            <p:cNvSpPr txBox="1"/>
            <p:nvPr/>
          </p:nvSpPr>
          <p:spPr>
            <a:xfrm>
              <a:off x="1048715" y="3671434"/>
              <a:ext cx="588308" cy="447415"/>
            </a:xfrm>
            <a:prstGeom prst="rect">
              <a:avLst/>
            </a:prstGeom>
            <a:noFill/>
            <a:ln>
              <a:noFill/>
            </a:ln>
          </p:spPr>
          <p:txBody>
            <a:bodyPr wrap="none" rtlCol="0">
              <a:spAutoFit/>
            </a:bodyPr>
            <a:lstStyle/>
            <a:p>
              <a:pPr marL="0" marR="0" lvl="0" indent="0" algn="l" defTabSz="389606"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w="12700" cmpd="sng">
                    <a:noFill/>
                    <a:prstDash val="solid"/>
                  </a:ln>
                  <a:solidFill>
                    <a:schemeClr val="accent4"/>
                  </a:solidFill>
                  <a:effectLst/>
                  <a:uLnTx/>
                  <a:uFillTx/>
                  <a:latin typeface="Arial"/>
                  <a:ea typeface="+mn-ea"/>
                  <a:cs typeface="Arial"/>
                  <a:sym typeface="Arial"/>
                </a:rPr>
                <a:t>5G</a:t>
              </a:r>
            </a:p>
          </p:txBody>
        </p:sp>
      </p:grpSp>
      <p:grpSp>
        <p:nvGrpSpPr>
          <p:cNvPr id="14" name="Groupe 13">
            <a:extLst>
              <a:ext uri="{FF2B5EF4-FFF2-40B4-BE49-F238E27FC236}">
                <a16:creationId xmlns:a16="http://schemas.microsoft.com/office/drawing/2014/main" id="{E843B4BC-627B-AD43-8C99-49E73259EF2E}"/>
              </a:ext>
            </a:extLst>
          </p:cNvPr>
          <p:cNvGrpSpPr/>
          <p:nvPr/>
        </p:nvGrpSpPr>
        <p:grpSpPr>
          <a:xfrm>
            <a:off x="2160132" y="940585"/>
            <a:ext cx="6504407" cy="3756056"/>
            <a:chOff x="2160132" y="940585"/>
            <a:chExt cx="6504407" cy="3756056"/>
          </a:xfrm>
        </p:grpSpPr>
        <p:sp>
          <p:nvSpPr>
            <p:cNvPr id="15" name="Ellipse 14">
              <a:extLst>
                <a:ext uri="{FF2B5EF4-FFF2-40B4-BE49-F238E27FC236}">
                  <a16:creationId xmlns:a16="http://schemas.microsoft.com/office/drawing/2014/main" id="{2FAE4225-443D-D94F-A5C5-53CE987E597D}"/>
                </a:ext>
              </a:extLst>
            </p:cNvPr>
            <p:cNvSpPr/>
            <p:nvPr/>
          </p:nvSpPr>
          <p:spPr>
            <a:xfrm>
              <a:off x="2160132" y="940585"/>
              <a:ext cx="4848450" cy="3756056"/>
            </a:xfrm>
            <a:prstGeom prst="ellipse">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6" name="ZoneTexte 15">
              <a:extLst>
                <a:ext uri="{FF2B5EF4-FFF2-40B4-BE49-F238E27FC236}">
                  <a16:creationId xmlns:a16="http://schemas.microsoft.com/office/drawing/2014/main" id="{4BE6CD1C-B21A-4149-AD24-A67FEA305263}"/>
                </a:ext>
              </a:extLst>
            </p:cNvPr>
            <p:cNvSpPr txBox="1"/>
            <p:nvPr/>
          </p:nvSpPr>
          <p:spPr>
            <a:xfrm>
              <a:off x="6952211" y="3932392"/>
              <a:ext cx="1712328" cy="707886"/>
            </a:xfrm>
            <a:prstGeom prst="rect">
              <a:avLst/>
            </a:prstGeom>
            <a:noFill/>
          </p:spPr>
          <p:txBody>
            <a:bodyPr wrap="none" rtlCol="0">
              <a:spAutoFit/>
            </a:bodyPr>
            <a:lstStyle>
              <a:defPPr marR="0" lvl="0" algn="l" rtl="0">
                <a:lnSpc>
                  <a:spcPct val="100000"/>
                </a:lnSpc>
                <a:spcBef>
                  <a:spcPts val="0"/>
                </a:spcBef>
                <a:spcAft>
                  <a:spcPts val="0"/>
                </a:spcAft>
                <a:defRPr/>
              </a:defPPr>
              <a:lvl1pPr marL="0" indent="0" defTabSz="389606" eaLnBrk="1" fontAlgn="auto" latinLnBrk="0" hangingPunct="1">
                <a:buClrTx/>
                <a:buSzTx/>
                <a:buFontTx/>
                <a:tabLst/>
                <a:defRPr kumimoji="0" sz="2000" b="1" kern="1200" normalizeH="0" baseline="0">
                  <a:ln w="12700" cmpd="sng">
                    <a:noFill/>
                    <a:prstDash val="solid"/>
                  </a:ln>
                  <a:solidFill>
                    <a:srgbClr val="7B5DAF"/>
                  </a:solidFill>
                  <a:uLnTx/>
                  <a:uFillTx/>
                  <a:ea typeface="+mn-ea"/>
                  <a:cs typeface="+mn-cs"/>
                </a:defRPr>
              </a:lvl1pPr>
            </a:lstStyle>
            <a:p>
              <a:pPr marL="0" marR="0" lvl="0" indent="0" algn="l" defTabSz="389606"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w="12700" cmpd="sng">
                    <a:noFill/>
                    <a:prstDash val="solid"/>
                  </a:ln>
                  <a:solidFill>
                    <a:schemeClr val="bg2"/>
                  </a:solidFill>
                  <a:effectLst/>
                  <a:uLnTx/>
                  <a:uFillTx/>
                  <a:latin typeface="Arial"/>
                  <a:ea typeface="+mn-ea"/>
                  <a:cs typeface="+mn-cs"/>
                  <a:sym typeface="Arial"/>
                </a:rPr>
                <a:t>ENERGY </a:t>
              </a:r>
            </a:p>
            <a:p>
              <a:pPr marL="0" marR="0" lvl="0" indent="0" algn="l" defTabSz="389606"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w="12700" cmpd="sng">
                    <a:noFill/>
                    <a:prstDash val="solid"/>
                  </a:ln>
                  <a:solidFill>
                    <a:schemeClr val="bg2"/>
                  </a:solidFill>
                  <a:effectLst/>
                  <a:uLnTx/>
                  <a:uFillTx/>
                  <a:latin typeface="Arial"/>
                  <a:ea typeface="+mn-ea"/>
                  <a:cs typeface="+mn-cs"/>
                  <a:sym typeface="Arial"/>
                </a:rPr>
                <a:t>EFFICIENCY</a:t>
              </a:r>
            </a:p>
          </p:txBody>
        </p:sp>
      </p:grpSp>
      <p:grpSp>
        <p:nvGrpSpPr>
          <p:cNvPr id="17" name="Groupe 16">
            <a:extLst>
              <a:ext uri="{FF2B5EF4-FFF2-40B4-BE49-F238E27FC236}">
                <a16:creationId xmlns:a16="http://schemas.microsoft.com/office/drawing/2014/main" id="{47DE23E4-596A-0F40-8C18-8E67210AF4F9}"/>
              </a:ext>
            </a:extLst>
          </p:cNvPr>
          <p:cNvGrpSpPr/>
          <p:nvPr/>
        </p:nvGrpSpPr>
        <p:grpSpPr>
          <a:xfrm>
            <a:off x="2645359" y="1598025"/>
            <a:ext cx="1311550" cy="1223561"/>
            <a:chOff x="2645359" y="1598025"/>
            <a:chExt cx="1311550" cy="1223561"/>
          </a:xfrm>
        </p:grpSpPr>
        <p:sp>
          <p:nvSpPr>
            <p:cNvPr id="18" name="Ellipse 17">
              <a:extLst>
                <a:ext uri="{FF2B5EF4-FFF2-40B4-BE49-F238E27FC236}">
                  <a16:creationId xmlns:a16="http://schemas.microsoft.com/office/drawing/2014/main" id="{83CA1DBF-BF27-7448-BCC0-C44591B5CD5A}"/>
                </a:ext>
              </a:extLst>
            </p:cNvPr>
            <p:cNvSpPr/>
            <p:nvPr/>
          </p:nvSpPr>
          <p:spPr>
            <a:xfrm>
              <a:off x="2645359" y="1659548"/>
              <a:ext cx="1162038" cy="1162038"/>
            </a:xfrm>
            <a:prstGeom prst="ellipse">
              <a:avLst/>
            </a:prstGeom>
            <a:blipFill>
              <a:blip r:embed="rId2"/>
              <a:stretch>
                <a:fillRect/>
              </a:stretch>
            </a:blipFill>
            <a:ln w="6350">
              <a:gradFill>
                <a:gsLst>
                  <a:gs pos="0">
                    <a:schemeClr val="accent2"/>
                  </a:gs>
                  <a:gs pos="53000">
                    <a:schemeClr val="accent1"/>
                  </a:gs>
                  <a:gs pos="100000">
                    <a:schemeClr val="accent3"/>
                  </a:gs>
                </a:gsLst>
                <a:lin ang="5400000" scaled="1"/>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9" name="ZoneTexte 18">
              <a:extLst>
                <a:ext uri="{FF2B5EF4-FFF2-40B4-BE49-F238E27FC236}">
                  <a16:creationId xmlns:a16="http://schemas.microsoft.com/office/drawing/2014/main" id="{7B1CB55D-B4A6-AA46-AAA1-88204D5B5C95}"/>
                </a:ext>
              </a:extLst>
            </p:cNvPr>
            <p:cNvSpPr txBox="1"/>
            <p:nvPr/>
          </p:nvSpPr>
          <p:spPr>
            <a:xfrm rot="2514473">
              <a:off x="2708692" y="1598025"/>
              <a:ext cx="1248217" cy="1014572"/>
            </a:xfrm>
            <a:prstGeom prst="rect">
              <a:avLst/>
            </a:prstGeom>
            <a:noFill/>
          </p:spPr>
          <p:txBody>
            <a:bodyPr wrap="square" rtlCol="0">
              <a:prstTxWarp prst="textArchUp">
                <a:avLst/>
              </a:prstTxWarp>
              <a:spAutoFit/>
            </a:bodyPr>
            <a:lstStyle/>
            <a:p>
              <a:pPr marL="0" marR="0" lvl="0" indent="0" algn="ctr" defTabSz="389606"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324D59"/>
                  </a:solidFill>
                  <a:effectLst/>
                  <a:uLnTx/>
                  <a:uFillTx/>
                  <a:latin typeface="Arial"/>
                  <a:ea typeface="+mn-ea"/>
                  <a:cs typeface="Arial"/>
                  <a:sym typeface="Arial"/>
                </a:rPr>
                <a:t>SMARTPHONES</a:t>
              </a:r>
            </a:p>
          </p:txBody>
        </p:sp>
      </p:grpSp>
      <p:grpSp>
        <p:nvGrpSpPr>
          <p:cNvPr id="20" name="Groupe 19">
            <a:extLst>
              <a:ext uri="{FF2B5EF4-FFF2-40B4-BE49-F238E27FC236}">
                <a16:creationId xmlns:a16="http://schemas.microsoft.com/office/drawing/2014/main" id="{BDCD1F07-12BD-684A-9AA0-76C46B1DC34A}"/>
              </a:ext>
            </a:extLst>
          </p:cNvPr>
          <p:cNvGrpSpPr/>
          <p:nvPr/>
        </p:nvGrpSpPr>
        <p:grpSpPr>
          <a:xfrm>
            <a:off x="3492816" y="2973441"/>
            <a:ext cx="1302723" cy="1212130"/>
            <a:chOff x="3492816" y="2973441"/>
            <a:chExt cx="1302723" cy="1212130"/>
          </a:xfrm>
        </p:grpSpPr>
        <p:sp>
          <p:nvSpPr>
            <p:cNvPr id="21" name="Ellipse 20">
              <a:extLst>
                <a:ext uri="{FF2B5EF4-FFF2-40B4-BE49-F238E27FC236}">
                  <a16:creationId xmlns:a16="http://schemas.microsoft.com/office/drawing/2014/main" id="{2F69343D-6D57-A540-82A8-F7FF3BB849ED}"/>
                </a:ext>
              </a:extLst>
            </p:cNvPr>
            <p:cNvSpPr/>
            <p:nvPr/>
          </p:nvSpPr>
          <p:spPr>
            <a:xfrm>
              <a:off x="3492816" y="3023533"/>
              <a:ext cx="1162038" cy="1162038"/>
            </a:xfrm>
            <a:prstGeom prst="ellipse">
              <a:avLst/>
            </a:prstGeom>
            <a:blipFill>
              <a:blip r:embed="rId3"/>
              <a:stretch>
                <a:fillRect/>
              </a:stretch>
            </a:blipFill>
            <a:ln w="6350">
              <a:gradFill>
                <a:gsLst>
                  <a:gs pos="0">
                    <a:schemeClr val="accent2"/>
                  </a:gs>
                  <a:gs pos="53000">
                    <a:schemeClr val="accent1"/>
                  </a:gs>
                  <a:gs pos="100000">
                    <a:schemeClr val="accent3"/>
                  </a:gs>
                </a:gsLst>
                <a:lin ang="5400000" scaled="1"/>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2" name="ZoneTexte 21">
              <a:extLst>
                <a:ext uri="{FF2B5EF4-FFF2-40B4-BE49-F238E27FC236}">
                  <a16:creationId xmlns:a16="http://schemas.microsoft.com/office/drawing/2014/main" id="{C6A2AE71-7DD5-F74B-97C9-0726117B6808}"/>
                </a:ext>
              </a:extLst>
            </p:cNvPr>
            <p:cNvSpPr txBox="1"/>
            <p:nvPr/>
          </p:nvSpPr>
          <p:spPr>
            <a:xfrm rot="2514473">
              <a:off x="3547322" y="2973441"/>
              <a:ext cx="1248217" cy="1014572"/>
            </a:xfrm>
            <a:prstGeom prst="rect">
              <a:avLst/>
            </a:prstGeom>
            <a:noFill/>
          </p:spPr>
          <p:txBody>
            <a:bodyPr wrap="square" rtlCol="0">
              <a:prstTxWarp prst="textArchUp">
                <a:avLst/>
              </a:prstTxWarp>
              <a:spAutoFit/>
            </a:bodyPr>
            <a:lstStyle/>
            <a:p>
              <a:pPr marL="0" marR="0" lvl="0" indent="0" algn="ctr" defTabSz="389606"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324D59"/>
                  </a:solidFill>
                  <a:effectLst/>
                  <a:uLnTx/>
                  <a:uFillTx/>
                  <a:latin typeface="Arial"/>
                  <a:ea typeface="+mn-ea"/>
                  <a:cs typeface="Arial"/>
                  <a:sym typeface="Arial"/>
                </a:rPr>
                <a:t>AUTOMOTIVE</a:t>
              </a:r>
            </a:p>
          </p:txBody>
        </p:sp>
      </p:grpSp>
      <p:grpSp>
        <p:nvGrpSpPr>
          <p:cNvPr id="23" name="Groupe 22">
            <a:extLst>
              <a:ext uri="{FF2B5EF4-FFF2-40B4-BE49-F238E27FC236}">
                <a16:creationId xmlns:a16="http://schemas.microsoft.com/office/drawing/2014/main" id="{7B048378-C180-7E4B-8150-DCB9210B6A39}"/>
              </a:ext>
            </a:extLst>
          </p:cNvPr>
          <p:cNvGrpSpPr/>
          <p:nvPr/>
        </p:nvGrpSpPr>
        <p:grpSpPr>
          <a:xfrm>
            <a:off x="4413918" y="1610388"/>
            <a:ext cx="1317001" cy="1211198"/>
            <a:chOff x="4413918" y="1610388"/>
            <a:chExt cx="1317001" cy="1211198"/>
          </a:xfrm>
        </p:grpSpPr>
        <p:sp>
          <p:nvSpPr>
            <p:cNvPr id="24" name="Ellipse 23">
              <a:extLst>
                <a:ext uri="{FF2B5EF4-FFF2-40B4-BE49-F238E27FC236}">
                  <a16:creationId xmlns:a16="http://schemas.microsoft.com/office/drawing/2014/main" id="{EC96D0B6-FBDD-B046-809A-463F97C3678E}"/>
                </a:ext>
              </a:extLst>
            </p:cNvPr>
            <p:cNvSpPr/>
            <p:nvPr/>
          </p:nvSpPr>
          <p:spPr>
            <a:xfrm>
              <a:off x="4413918" y="1659548"/>
              <a:ext cx="1162038" cy="1162038"/>
            </a:xfrm>
            <a:prstGeom prst="ellipse">
              <a:avLst/>
            </a:prstGeom>
            <a:blipFill>
              <a:blip r:embed="rId4"/>
              <a:stretch>
                <a:fillRect/>
              </a:stretch>
            </a:blipFill>
            <a:ln w="6350">
              <a:gradFill>
                <a:gsLst>
                  <a:gs pos="0">
                    <a:schemeClr val="accent2"/>
                  </a:gs>
                  <a:gs pos="53000">
                    <a:schemeClr val="accent1"/>
                  </a:gs>
                  <a:gs pos="100000">
                    <a:schemeClr val="accent3"/>
                  </a:gs>
                </a:gsLst>
                <a:lin ang="5400000" scaled="1"/>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5" name="ZoneTexte 24">
              <a:extLst>
                <a:ext uri="{FF2B5EF4-FFF2-40B4-BE49-F238E27FC236}">
                  <a16:creationId xmlns:a16="http://schemas.microsoft.com/office/drawing/2014/main" id="{88575F17-E9CC-BA4D-919A-551D596A4166}"/>
                </a:ext>
              </a:extLst>
            </p:cNvPr>
            <p:cNvSpPr txBox="1"/>
            <p:nvPr/>
          </p:nvSpPr>
          <p:spPr>
            <a:xfrm rot="2514473">
              <a:off x="4482702" y="1610388"/>
              <a:ext cx="1248217" cy="1014572"/>
            </a:xfrm>
            <a:prstGeom prst="rect">
              <a:avLst/>
            </a:prstGeom>
            <a:noFill/>
          </p:spPr>
          <p:txBody>
            <a:bodyPr wrap="square" rtlCol="0">
              <a:prstTxWarp prst="textArchUp">
                <a:avLst/>
              </a:prstTxWarp>
              <a:spAutoFit/>
            </a:bodyPr>
            <a:lstStyle/>
            <a:p>
              <a:pPr marL="0" marR="0" lvl="0" indent="0" algn="ctr" defTabSz="389606"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err="1">
                  <a:ln>
                    <a:noFill/>
                  </a:ln>
                  <a:solidFill>
                    <a:srgbClr val="324D59"/>
                  </a:solidFill>
                  <a:effectLst/>
                  <a:uLnTx/>
                  <a:uFillTx/>
                  <a:latin typeface="Arial"/>
                  <a:ea typeface="+mn-ea"/>
                  <a:cs typeface="Arial"/>
                  <a:sym typeface="Arial"/>
                </a:rPr>
                <a:t>IoT</a:t>
              </a:r>
              <a:endParaRPr kumimoji="0" lang="fr-FR" sz="900" b="1" i="0" u="none" strike="noStrike" kern="1200" cap="none" spc="0" normalizeH="0" baseline="0" noProof="0" dirty="0">
                <a:ln>
                  <a:noFill/>
                </a:ln>
                <a:solidFill>
                  <a:srgbClr val="324D59"/>
                </a:solidFill>
                <a:effectLst/>
                <a:uLnTx/>
                <a:uFillTx/>
                <a:latin typeface="Arial"/>
                <a:ea typeface="+mn-ea"/>
                <a:cs typeface="Arial"/>
                <a:sym typeface="Arial"/>
              </a:endParaRPr>
            </a:p>
          </p:txBody>
        </p:sp>
      </p:grpSp>
      <p:grpSp>
        <p:nvGrpSpPr>
          <p:cNvPr id="26" name="Groupe 25">
            <a:extLst>
              <a:ext uri="{FF2B5EF4-FFF2-40B4-BE49-F238E27FC236}">
                <a16:creationId xmlns:a16="http://schemas.microsoft.com/office/drawing/2014/main" id="{9D1B89D7-292C-4241-AA75-2161288A789E}"/>
              </a:ext>
            </a:extLst>
          </p:cNvPr>
          <p:cNvGrpSpPr/>
          <p:nvPr/>
        </p:nvGrpSpPr>
        <p:grpSpPr>
          <a:xfrm>
            <a:off x="5377044" y="2771494"/>
            <a:ext cx="1316536" cy="1212130"/>
            <a:chOff x="5377044" y="2771494"/>
            <a:chExt cx="1316536" cy="1212130"/>
          </a:xfrm>
        </p:grpSpPr>
        <p:sp>
          <p:nvSpPr>
            <p:cNvPr id="27" name="Ellipse 26">
              <a:extLst>
                <a:ext uri="{FF2B5EF4-FFF2-40B4-BE49-F238E27FC236}">
                  <a16:creationId xmlns:a16="http://schemas.microsoft.com/office/drawing/2014/main" id="{92570241-2232-9C40-B3F9-B3E3A77FE0A2}"/>
                </a:ext>
              </a:extLst>
            </p:cNvPr>
            <p:cNvSpPr/>
            <p:nvPr/>
          </p:nvSpPr>
          <p:spPr>
            <a:xfrm>
              <a:off x="5377044" y="2821586"/>
              <a:ext cx="1162038" cy="1162038"/>
            </a:xfrm>
            <a:prstGeom prst="ellipse">
              <a:avLst/>
            </a:prstGeom>
            <a:blipFill>
              <a:blip r:embed="rId5"/>
              <a:stretch>
                <a:fillRect/>
              </a:stretch>
            </a:blipFill>
            <a:ln w="6350">
              <a:gradFill>
                <a:gsLst>
                  <a:gs pos="0">
                    <a:schemeClr val="accent2"/>
                  </a:gs>
                  <a:gs pos="53000">
                    <a:schemeClr val="accent1"/>
                  </a:gs>
                  <a:gs pos="100000">
                    <a:schemeClr val="accent3"/>
                  </a:gs>
                </a:gsLst>
                <a:lin ang="5400000" scaled="1"/>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8" name="ZoneTexte 27">
              <a:extLst>
                <a:ext uri="{FF2B5EF4-FFF2-40B4-BE49-F238E27FC236}">
                  <a16:creationId xmlns:a16="http://schemas.microsoft.com/office/drawing/2014/main" id="{783ED82A-3572-D342-BE67-75FE5E246420}"/>
                </a:ext>
              </a:extLst>
            </p:cNvPr>
            <p:cNvSpPr txBox="1"/>
            <p:nvPr/>
          </p:nvSpPr>
          <p:spPr>
            <a:xfrm rot="2514473">
              <a:off x="5445363" y="2771494"/>
              <a:ext cx="1248217" cy="1014572"/>
            </a:xfrm>
            <a:prstGeom prst="rect">
              <a:avLst/>
            </a:prstGeom>
            <a:noFill/>
          </p:spPr>
          <p:txBody>
            <a:bodyPr wrap="square" rtlCol="0">
              <a:prstTxWarp prst="textArchUp">
                <a:avLst/>
              </a:prstTxWarp>
              <a:spAutoFit/>
            </a:bodyPr>
            <a:lstStyle/>
            <a:p>
              <a:pPr marL="0" marR="0" lvl="0" indent="0" algn="ctr" defTabSz="389606"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324D59"/>
                  </a:solidFill>
                  <a:effectLst/>
                  <a:uLnTx/>
                  <a:uFillTx/>
                  <a:latin typeface="Arial"/>
                  <a:ea typeface="+mn-ea"/>
                  <a:cs typeface="Arial"/>
                  <a:sym typeface="Arial"/>
                </a:rPr>
                <a:t>CLOUD &amp; INFRASTRUCTURE</a:t>
              </a:r>
            </a:p>
          </p:txBody>
        </p:sp>
      </p:grpSp>
      <p:sp>
        <p:nvSpPr>
          <p:cNvPr id="29" name="Shape 227"/>
          <p:cNvSpPr txBox="1">
            <a:spLocks noGrp="1"/>
          </p:cNvSpPr>
          <p:nvPr>
            <p:ph type="ftr" idx="11"/>
          </p:nvPr>
        </p:nvSpPr>
        <p:spPr>
          <a:xfrm>
            <a:off x="1544515" y="4736317"/>
            <a:ext cx="6148754" cy="269081"/>
          </a:xfrm>
          <a:prstGeom prst="rect">
            <a:avLst/>
          </a:prstGeom>
          <a:noFill/>
          <a:ln>
            <a:noFill/>
          </a:ln>
        </p:spPr>
        <p:txBody>
          <a:bodyPr lIns="122661"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
        <p:nvSpPr>
          <p:cNvPr id="30" name="Shape 229"/>
          <p:cNvSpPr txBox="1">
            <a:spLocks noGrp="1"/>
          </p:cNvSpPr>
          <p:nvPr>
            <p:ph type="dt" idx="10"/>
          </p:nvPr>
        </p:nvSpPr>
        <p:spPr>
          <a:xfrm>
            <a:off x="393290" y="4736306"/>
            <a:ext cx="770115" cy="269100"/>
          </a:xfrm>
          <a:prstGeom prst="rect">
            <a:avLst/>
          </a:prstGeom>
          <a:noFill/>
          <a:ln>
            <a:noFill/>
          </a:ln>
        </p:spPr>
        <p:txBody>
          <a:bodyPr lIns="77876" tIns="77876" rIns="77876" bIns="77876"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Tree>
    <p:extLst>
      <p:ext uri="{BB962C8B-B14F-4D97-AF65-F5344CB8AC3E}">
        <p14:creationId xmlns:p14="http://schemas.microsoft.com/office/powerpoint/2010/main" val="103317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par>
                                <p:cTn id="8" presetID="10" presetClass="entr" presetSubtype="0" fill="hold" nodeType="withEffect">
                                  <p:stCondLst>
                                    <p:cond delay="2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750"/>
                                        <p:tgtEl>
                                          <p:spTgt spid="20"/>
                                        </p:tgtEl>
                                      </p:cBhvr>
                                    </p:animEffect>
                                  </p:childTnLst>
                                </p:cTn>
                              </p:par>
                              <p:par>
                                <p:cTn id="11" presetID="10" presetClass="entr" presetSubtype="0" fill="hold" nodeType="withEffect">
                                  <p:stCondLst>
                                    <p:cond delay="4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750"/>
                                        <p:tgtEl>
                                          <p:spTgt spid="23"/>
                                        </p:tgtEl>
                                      </p:cBhvr>
                                    </p:animEffect>
                                  </p:childTnLst>
                                </p:cTn>
                              </p:par>
                              <p:par>
                                <p:cTn id="14" presetID="10" presetClass="entr" presetSubtype="0" fill="hold" nodeType="withEffect">
                                  <p:stCondLst>
                                    <p:cond delay="6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75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Shape 282"/>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a:ln>
                  <a:noFill/>
                </a:ln>
                <a:solidFill>
                  <a:srgbClr val="76B82A"/>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11</a:t>
            </a:fld>
            <a:endParaRPr kumimoji="0" lang="en-US" sz="900" b="1" i="0" u="none" strike="noStrike" kern="0" cap="none" spc="0" normalizeH="0" baseline="0" noProof="0" dirty="0">
              <a:ln>
                <a:noFill/>
              </a:ln>
              <a:solidFill>
                <a:srgbClr val="76B82A"/>
              </a:solidFill>
              <a:effectLst/>
              <a:uLnTx/>
              <a:uFillTx/>
              <a:latin typeface="Arial"/>
              <a:cs typeface="Arial"/>
              <a:sym typeface="Arial"/>
            </a:endParaRPr>
          </a:p>
        </p:txBody>
      </p:sp>
      <p:sp>
        <p:nvSpPr>
          <p:cNvPr id="36" name="Shape 227"/>
          <p:cNvSpPr txBox="1">
            <a:spLocks noGrp="1"/>
          </p:cNvSpPr>
          <p:nvPr>
            <p:ph type="ftr" idx="11"/>
          </p:nvPr>
        </p:nvSpPr>
        <p:spPr>
          <a:xfrm>
            <a:off x="1544515" y="4736317"/>
            <a:ext cx="6148754" cy="269081"/>
          </a:xfrm>
          <a:prstGeom prst="rect">
            <a:avLst/>
          </a:prstGeom>
          <a:noFill/>
          <a:ln>
            <a:noFill/>
          </a:ln>
        </p:spPr>
        <p:txBody>
          <a:bodyPr lIns="122661"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
        <p:nvSpPr>
          <p:cNvPr id="44" name="Shape 229"/>
          <p:cNvSpPr txBox="1">
            <a:spLocks noGrp="1"/>
          </p:cNvSpPr>
          <p:nvPr>
            <p:ph type="dt" idx="10"/>
          </p:nvPr>
        </p:nvSpPr>
        <p:spPr>
          <a:xfrm>
            <a:off x="383458" y="4726474"/>
            <a:ext cx="779947" cy="269100"/>
          </a:xfrm>
          <a:prstGeom prst="rect">
            <a:avLst/>
          </a:prstGeom>
          <a:noFill/>
          <a:ln>
            <a:noFill/>
          </a:ln>
        </p:spPr>
        <p:txBody>
          <a:bodyPr lIns="77876" tIns="77876" rIns="77876" bIns="77876"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dirty="0" smtClean="0">
                <a:ln>
                  <a:noFill/>
                </a:ln>
                <a:solidFill>
                  <a:srgbClr val="324D59"/>
                </a:solidFill>
                <a:effectLst/>
                <a:uLnTx/>
                <a:uFillTx/>
                <a:latin typeface="Arial"/>
                <a:cs typeface="Arial"/>
                <a:sym typeface="Arial"/>
              </a:rPr>
              <a:t>26/07/2019</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grpSp>
        <p:nvGrpSpPr>
          <p:cNvPr id="38" name="Groupe 37">
            <a:extLst>
              <a:ext uri="{FF2B5EF4-FFF2-40B4-BE49-F238E27FC236}">
                <a16:creationId xmlns:a16="http://schemas.microsoft.com/office/drawing/2014/main" id="{1FE33A9E-A5E9-6344-9D33-C0D0B4E52BD5}"/>
              </a:ext>
            </a:extLst>
          </p:cNvPr>
          <p:cNvGrpSpPr/>
          <p:nvPr/>
        </p:nvGrpSpPr>
        <p:grpSpPr>
          <a:xfrm>
            <a:off x="6468653" y="2919324"/>
            <a:ext cx="2303680" cy="1716089"/>
            <a:chOff x="6598277" y="2190289"/>
            <a:chExt cx="2303680" cy="1716089"/>
          </a:xfrm>
        </p:grpSpPr>
        <p:grpSp>
          <p:nvGrpSpPr>
            <p:cNvPr id="39" name="Groupe 38">
              <a:extLst>
                <a:ext uri="{FF2B5EF4-FFF2-40B4-BE49-F238E27FC236}">
                  <a16:creationId xmlns:a16="http://schemas.microsoft.com/office/drawing/2014/main" id="{AA1368B5-9457-8D48-B5E5-36AB2CC55923}"/>
                </a:ext>
              </a:extLst>
            </p:cNvPr>
            <p:cNvGrpSpPr/>
            <p:nvPr/>
          </p:nvGrpSpPr>
          <p:grpSpPr>
            <a:xfrm>
              <a:off x="6830457" y="2190289"/>
              <a:ext cx="1169243" cy="1169243"/>
              <a:chOff x="8405050" y="1704520"/>
              <a:chExt cx="1558991" cy="1558991"/>
            </a:xfrm>
          </p:grpSpPr>
          <p:sp>
            <p:nvSpPr>
              <p:cNvPr id="46" name="Ellipse 45">
                <a:extLst>
                  <a:ext uri="{FF2B5EF4-FFF2-40B4-BE49-F238E27FC236}">
                    <a16:creationId xmlns:a16="http://schemas.microsoft.com/office/drawing/2014/main" id="{1ECA278E-144E-8640-9D57-2D78AC4784BE}"/>
                  </a:ext>
                </a:extLst>
              </p:cNvPr>
              <p:cNvSpPr/>
              <p:nvPr/>
            </p:nvSpPr>
            <p:spPr>
              <a:xfrm>
                <a:off x="8405050" y="1704520"/>
                <a:ext cx="1558991" cy="1558991"/>
              </a:xfrm>
              <a:prstGeom prst="ellipse">
                <a:avLst/>
              </a:prstGeom>
              <a:solidFill>
                <a:srgbClr val="04397A"/>
              </a:solidFill>
              <a:ln w="6350">
                <a:solidFill>
                  <a:schemeClr val="bg1">
                    <a:alpha val="2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48" name="Graphique 5">
                <a:extLst>
                  <a:ext uri="{FF2B5EF4-FFF2-40B4-BE49-F238E27FC236}">
                    <a16:creationId xmlns:a16="http://schemas.microsoft.com/office/drawing/2014/main" id="{992BB2B9-4DC6-FF42-9752-3D6F08B0666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1442" y="2188704"/>
                <a:ext cx="970952" cy="606844"/>
              </a:xfrm>
              <a:prstGeom prst="rect">
                <a:avLst/>
              </a:prstGeom>
            </p:spPr>
          </p:pic>
        </p:grpSp>
        <p:grpSp>
          <p:nvGrpSpPr>
            <p:cNvPr id="40" name="Groupe 39">
              <a:extLst>
                <a:ext uri="{FF2B5EF4-FFF2-40B4-BE49-F238E27FC236}">
                  <a16:creationId xmlns:a16="http://schemas.microsoft.com/office/drawing/2014/main" id="{17362053-B628-D344-8246-B75B90AE312D}"/>
                </a:ext>
              </a:extLst>
            </p:cNvPr>
            <p:cNvGrpSpPr/>
            <p:nvPr/>
          </p:nvGrpSpPr>
          <p:grpSpPr>
            <a:xfrm>
              <a:off x="7549298" y="3109357"/>
              <a:ext cx="945061" cy="227663"/>
              <a:chOff x="4656190" y="2520608"/>
              <a:chExt cx="1260081" cy="303550"/>
            </a:xfrm>
          </p:grpSpPr>
          <p:sp>
            <p:nvSpPr>
              <p:cNvPr id="42" name="Forme libre 41">
                <a:extLst>
                  <a:ext uri="{FF2B5EF4-FFF2-40B4-BE49-F238E27FC236}">
                    <a16:creationId xmlns:a16="http://schemas.microsoft.com/office/drawing/2014/main" id="{945172FB-D34F-854E-8E21-D843B7023E9E}"/>
                  </a:ext>
                </a:extLst>
              </p:cNvPr>
              <p:cNvSpPr/>
              <p:nvPr/>
            </p:nvSpPr>
            <p:spPr>
              <a:xfrm>
                <a:off x="4656190" y="2520608"/>
                <a:ext cx="1260081" cy="303550"/>
              </a:xfrm>
              <a:custGeom>
                <a:avLst/>
                <a:gdLst>
                  <a:gd name="connsiteX0" fmla="*/ 151775 w 1260081"/>
                  <a:gd name="connsiteY0" fmla="*/ 0 h 303550"/>
                  <a:gd name="connsiteX1" fmla="*/ 1108306 w 1260081"/>
                  <a:gd name="connsiteY1" fmla="*/ 0 h 303550"/>
                  <a:gd name="connsiteX2" fmla="*/ 1131316 w 1260081"/>
                  <a:gd name="connsiteY2" fmla="*/ 0 h 303550"/>
                  <a:gd name="connsiteX3" fmla="*/ 1131316 w 1260081"/>
                  <a:gd name="connsiteY3" fmla="*/ 4646 h 303550"/>
                  <a:gd name="connsiteX4" fmla="*/ 1167384 w 1260081"/>
                  <a:gd name="connsiteY4" fmla="*/ 11927 h 303550"/>
                  <a:gd name="connsiteX5" fmla="*/ 1260081 w 1260081"/>
                  <a:gd name="connsiteY5" fmla="*/ 151775 h 303550"/>
                  <a:gd name="connsiteX6" fmla="*/ 1167384 w 1260081"/>
                  <a:gd name="connsiteY6" fmla="*/ 291623 h 303550"/>
                  <a:gd name="connsiteX7" fmla="*/ 1131316 w 1260081"/>
                  <a:gd name="connsiteY7" fmla="*/ 298905 h 303550"/>
                  <a:gd name="connsiteX8" fmla="*/ 1131316 w 1260081"/>
                  <a:gd name="connsiteY8" fmla="*/ 303550 h 303550"/>
                  <a:gd name="connsiteX9" fmla="*/ 1108306 w 1260081"/>
                  <a:gd name="connsiteY9" fmla="*/ 303550 h 303550"/>
                  <a:gd name="connsiteX10" fmla="*/ 151775 w 1260081"/>
                  <a:gd name="connsiteY10" fmla="*/ 303550 h 303550"/>
                  <a:gd name="connsiteX11" fmla="*/ 0 w 1260081"/>
                  <a:gd name="connsiteY11" fmla="*/ 151775 h 303550"/>
                  <a:gd name="connsiteX12" fmla="*/ 151775 w 1260081"/>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081" h="303550">
                    <a:moveTo>
                      <a:pt x="151775" y="0"/>
                    </a:moveTo>
                    <a:lnTo>
                      <a:pt x="1108306" y="0"/>
                    </a:lnTo>
                    <a:lnTo>
                      <a:pt x="1131316" y="0"/>
                    </a:lnTo>
                    <a:lnTo>
                      <a:pt x="1131316" y="4646"/>
                    </a:lnTo>
                    <a:lnTo>
                      <a:pt x="1167384" y="11927"/>
                    </a:lnTo>
                    <a:cubicBezTo>
                      <a:pt x="1221858" y="34968"/>
                      <a:pt x="1260081" y="88908"/>
                      <a:pt x="1260081" y="151775"/>
                    </a:cubicBezTo>
                    <a:cubicBezTo>
                      <a:pt x="1260081" y="214642"/>
                      <a:pt x="1221858" y="268582"/>
                      <a:pt x="1167384" y="291623"/>
                    </a:cubicBezTo>
                    <a:lnTo>
                      <a:pt x="1131316" y="298905"/>
                    </a:lnTo>
                    <a:lnTo>
                      <a:pt x="1131316" y="303550"/>
                    </a:lnTo>
                    <a:lnTo>
                      <a:pt x="1108306"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3" name="ZoneTexte 42">
                <a:extLst>
                  <a:ext uri="{FF2B5EF4-FFF2-40B4-BE49-F238E27FC236}">
                    <a16:creationId xmlns:a16="http://schemas.microsoft.com/office/drawing/2014/main" id="{EA182423-E055-6049-8C72-7D3F127CC855}"/>
                  </a:ext>
                </a:extLst>
              </p:cNvPr>
              <p:cNvSpPr txBox="1"/>
              <p:nvPr/>
            </p:nvSpPr>
            <p:spPr>
              <a:xfrm>
                <a:off x="4656190" y="2563203"/>
                <a:ext cx="1260081"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PHOTONICS-SOI</a:t>
                </a:r>
              </a:p>
            </p:txBody>
          </p:sp>
        </p:grpSp>
        <p:sp>
          <p:nvSpPr>
            <p:cNvPr id="41" name="ZoneTexte 40">
              <a:extLst>
                <a:ext uri="{FF2B5EF4-FFF2-40B4-BE49-F238E27FC236}">
                  <a16:creationId xmlns:a16="http://schemas.microsoft.com/office/drawing/2014/main" id="{F03839FC-FE88-2348-9483-32448E86ED1A}"/>
                </a:ext>
              </a:extLst>
            </p:cNvPr>
            <p:cNvSpPr txBox="1"/>
            <p:nvPr/>
          </p:nvSpPr>
          <p:spPr>
            <a:xfrm>
              <a:off x="6598277" y="3652462"/>
              <a:ext cx="2303680"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CLOUD &amp; INFRASTRUCTURE</a:t>
              </a:r>
            </a:p>
          </p:txBody>
        </p:sp>
      </p:grpSp>
      <p:grpSp>
        <p:nvGrpSpPr>
          <p:cNvPr id="74" name="Groupe 73">
            <a:extLst>
              <a:ext uri="{FF2B5EF4-FFF2-40B4-BE49-F238E27FC236}">
                <a16:creationId xmlns:a16="http://schemas.microsoft.com/office/drawing/2014/main" id="{2E3B4464-7C84-9C49-A875-9AE3979DA3E7}"/>
              </a:ext>
            </a:extLst>
          </p:cNvPr>
          <p:cNvGrpSpPr/>
          <p:nvPr/>
        </p:nvGrpSpPr>
        <p:grpSpPr>
          <a:xfrm>
            <a:off x="616270" y="1703077"/>
            <a:ext cx="2215893" cy="1716089"/>
            <a:chOff x="616270" y="2190289"/>
            <a:chExt cx="2215893" cy="1716089"/>
          </a:xfrm>
        </p:grpSpPr>
        <p:grpSp>
          <p:nvGrpSpPr>
            <p:cNvPr id="75" name="Groupe 74">
              <a:extLst>
                <a:ext uri="{FF2B5EF4-FFF2-40B4-BE49-F238E27FC236}">
                  <a16:creationId xmlns:a16="http://schemas.microsoft.com/office/drawing/2014/main" id="{81017F07-7490-644F-A569-D8C5F91E7D27}"/>
                </a:ext>
              </a:extLst>
            </p:cNvPr>
            <p:cNvGrpSpPr/>
            <p:nvPr/>
          </p:nvGrpSpPr>
          <p:grpSpPr>
            <a:xfrm>
              <a:off x="1160681" y="2190289"/>
              <a:ext cx="1169243" cy="1169243"/>
              <a:chOff x="845349" y="1870009"/>
              <a:chExt cx="1558991" cy="1558991"/>
            </a:xfrm>
          </p:grpSpPr>
          <p:sp>
            <p:nvSpPr>
              <p:cNvPr id="86" name="Ellipse 85">
                <a:extLst>
                  <a:ext uri="{FF2B5EF4-FFF2-40B4-BE49-F238E27FC236}">
                    <a16:creationId xmlns:a16="http://schemas.microsoft.com/office/drawing/2014/main" id="{A43A82D8-DAC9-E84A-ABF8-111802DD4C46}"/>
                  </a:ext>
                </a:extLst>
              </p:cNvPr>
              <p:cNvSpPr/>
              <p:nvPr/>
            </p:nvSpPr>
            <p:spPr>
              <a:xfrm>
                <a:off x="845349" y="1870009"/>
                <a:ext cx="1558991" cy="1558991"/>
              </a:xfrm>
              <a:prstGeom prst="ellipse">
                <a:avLst/>
              </a:prstGeom>
              <a:solidFill>
                <a:srgbClr val="04397A"/>
              </a:solidFill>
              <a:ln w="6350">
                <a:solidFill>
                  <a:schemeClr val="bg1">
                    <a:alpha val="2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87" name="Graphique 4">
                <a:extLst>
                  <a:ext uri="{FF2B5EF4-FFF2-40B4-BE49-F238E27FC236}">
                    <a16:creationId xmlns:a16="http://schemas.microsoft.com/office/drawing/2014/main" id="{CBCEA552-7E7C-194D-BB37-C5057B771F6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308100" y="2070103"/>
                <a:ext cx="622300" cy="1219200"/>
              </a:xfrm>
              <a:prstGeom prst="rect">
                <a:avLst/>
              </a:prstGeom>
            </p:spPr>
          </p:pic>
        </p:grpSp>
        <p:grpSp>
          <p:nvGrpSpPr>
            <p:cNvPr id="76" name="Groupe 75">
              <a:extLst>
                <a:ext uri="{FF2B5EF4-FFF2-40B4-BE49-F238E27FC236}">
                  <a16:creationId xmlns:a16="http://schemas.microsoft.com/office/drawing/2014/main" id="{FF08E98F-ABDD-B946-98EE-1B01EA0E8249}"/>
                </a:ext>
              </a:extLst>
            </p:cNvPr>
            <p:cNvGrpSpPr/>
            <p:nvPr/>
          </p:nvGrpSpPr>
          <p:grpSpPr>
            <a:xfrm>
              <a:off x="1091109" y="2204187"/>
              <a:ext cx="551237" cy="227663"/>
              <a:chOff x="1543745" y="2597698"/>
              <a:chExt cx="734983" cy="303550"/>
            </a:xfrm>
          </p:grpSpPr>
          <p:sp>
            <p:nvSpPr>
              <p:cNvPr id="84" name="Forme libre 83">
                <a:extLst>
                  <a:ext uri="{FF2B5EF4-FFF2-40B4-BE49-F238E27FC236}">
                    <a16:creationId xmlns:a16="http://schemas.microsoft.com/office/drawing/2014/main" id="{2E2380AC-2ECD-EB4D-9D80-2A4F8A55E5F3}"/>
                  </a:ext>
                </a:extLst>
              </p:cNvPr>
              <p:cNvSpPr/>
              <p:nvPr/>
            </p:nvSpPr>
            <p:spPr>
              <a:xfrm>
                <a:off x="1543745" y="2597698"/>
                <a:ext cx="734983" cy="303550"/>
              </a:xfrm>
              <a:custGeom>
                <a:avLst/>
                <a:gdLst>
                  <a:gd name="connsiteX0" fmla="*/ 151775 w 734983"/>
                  <a:gd name="connsiteY0" fmla="*/ 0 h 303550"/>
                  <a:gd name="connsiteX1" fmla="*/ 583208 w 734983"/>
                  <a:gd name="connsiteY1" fmla="*/ 0 h 303550"/>
                  <a:gd name="connsiteX2" fmla="*/ 584804 w 734983"/>
                  <a:gd name="connsiteY2" fmla="*/ 0 h 303550"/>
                  <a:gd name="connsiteX3" fmla="*/ 584804 w 734983"/>
                  <a:gd name="connsiteY3" fmla="*/ 322 h 303550"/>
                  <a:gd name="connsiteX4" fmla="*/ 642286 w 734983"/>
                  <a:gd name="connsiteY4" fmla="*/ 11927 h 303550"/>
                  <a:gd name="connsiteX5" fmla="*/ 734983 w 734983"/>
                  <a:gd name="connsiteY5" fmla="*/ 151775 h 303550"/>
                  <a:gd name="connsiteX6" fmla="*/ 642286 w 734983"/>
                  <a:gd name="connsiteY6" fmla="*/ 291623 h 303550"/>
                  <a:gd name="connsiteX7" fmla="*/ 584804 w 734983"/>
                  <a:gd name="connsiteY7" fmla="*/ 303228 h 303550"/>
                  <a:gd name="connsiteX8" fmla="*/ 584804 w 734983"/>
                  <a:gd name="connsiteY8" fmla="*/ 303550 h 303550"/>
                  <a:gd name="connsiteX9" fmla="*/ 583208 w 734983"/>
                  <a:gd name="connsiteY9" fmla="*/ 303550 h 303550"/>
                  <a:gd name="connsiteX10" fmla="*/ 151775 w 734983"/>
                  <a:gd name="connsiteY10" fmla="*/ 303550 h 303550"/>
                  <a:gd name="connsiteX11" fmla="*/ 0 w 734983"/>
                  <a:gd name="connsiteY11" fmla="*/ 151775 h 303550"/>
                  <a:gd name="connsiteX12" fmla="*/ 151775 w 734983"/>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83" h="303550">
                    <a:moveTo>
                      <a:pt x="151775" y="0"/>
                    </a:moveTo>
                    <a:lnTo>
                      <a:pt x="583208" y="0"/>
                    </a:lnTo>
                    <a:lnTo>
                      <a:pt x="584804" y="0"/>
                    </a:lnTo>
                    <a:lnTo>
                      <a:pt x="584804" y="322"/>
                    </a:lnTo>
                    <a:lnTo>
                      <a:pt x="642286" y="11927"/>
                    </a:lnTo>
                    <a:cubicBezTo>
                      <a:pt x="696760" y="34968"/>
                      <a:pt x="734983" y="88908"/>
                      <a:pt x="734983" y="151775"/>
                    </a:cubicBezTo>
                    <a:cubicBezTo>
                      <a:pt x="734983" y="214642"/>
                      <a:pt x="696760" y="268582"/>
                      <a:pt x="642286" y="291623"/>
                    </a:cubicBezTo>
                    <a:lnTo>
                      <a:pt x="584804" y="303228"/>
                    </a:lnTo>
                    <a:lnTo>
                      <a:pt x="584804" y="303550"/>
                    </a:lnTo>
                    <a:lnTo>
                      <a:pt x="583208"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85" name="ZoneTexte 84">
                <a:extLst>
                  <a:ext uri="{FF2B5EF4-FFF2-40B4-BE49-F238E27FC236}">
                    <a16:creationId xmlns:a16="http://schemas.microsoft.com/office/drawing/2014/main" id="{2F99A826-E8E4-8F44-8D7C-C2353465C40B}"/>
                  </a:ext>
                </a:extLst>
              </p:cNvPr>
              <p:cNvSpPr txBox="1"/>
              <p:nvPr/>
            </p:nvSpPr>
            <p:spPr>
              <a:xfrm>
                <a:off x="1598500" y="2637650"/>
                <a:ext cx="60953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RF-SOI</a:t>
                </a:r>
              </a:p>
            </p:txBody>
          </p:sp>
        </p:grpSp>
        <p:grpSp>
          <p:nvGrpSpPr>
            <p:cNvPr id="77" name="Groupe 76">
              <a:extLst>
                <a:ext uri="{FF2B5EF4-FFF2-40B4-BE49-F238E27FC236}">
                  <a16:creationId xmlns:a16="http://schemas.microsoft.com/office/drawing/2014/main" id="{6A67A563-6EEC-7B4B-88FA-AA2C3E3261CB}"/>
                </a:ext>
              </a:extLst>
            </p:cNvPr>
            <p:cNvGrpSpPr/>
            <p:nvPr/>
          </p:nvGrpSpPr>
          <p:grpSpPr>
            <a:xfrm>
              <a:off x="616270" y="2945293"/>
              <a:ext cx="769370" cy="227663"/>
              <a:chOff x="252957" y="2322441"/>
              <a:chExt cx="1025827" cy="303550"/>
            </a:xfrm>
          </p:grpSpPr>
          <p:sp>
            <p:nvSpPr>
              <p:cNvPr id="82" name="Forme libre 81">
                <a:extLst>
                  <a:ext uri="{FF2B5EF4-FFF2-40B4-BE49-F238E27FC236}">
                    <a16:creationId xmlns:a16="http://schemas.microsoft.com/office/drawing/2014/main" id="{57EF11A5-0F2A-564D-B552-5352EA92A8C5}"/>
                  </a:ext>
                </a:extLst>
              </p:cNvPr>
              <p:cNvSpPr/>
              <p:nvPr/>
            </p:nvSpPr>
            <p:spPr>
              <a:xfrm>
                <a:off x="252957" y="2322441"/>
                <a:ext cx="1025827" cy="303550"/>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83" name="ZoneTexte 82">
                <a:extLst>
                  <a:ext uri="{FF2B5EF4-FFF2-40B4-BE49-F238E27FC236}">
                    <a16:creationId xmlns:a16="http://schemas.microsoft.com/office/drawing/2014/main" id="{852AB96B-BBCF-9041-9289-B4C8CCA902A2}"/>
                  </a:ext>
                </a:extLst>
              </p:cNvPr>
              <p:cNvSpPr txBox="1"/>
              <p:nvPr/>
            </p:nvSpPr>
            <p:spPr>
              <a:xfrm>
                <a:off x="307713" y="2357641"/>
                <a:ext cx="940004" cy="246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IMAGER-SOI</a:t>
                </a:r>
              </a:p>
            </p:txBody>
          </p:sp>
        </p:grpSp>
        <p:sp>
          <p:nvSpPr>
            <p:cNvPr id="78" name="ZoneTexte 77">
              <a:extLst>
                <a:ext uri="{FF2B5EF4-FFF2-40B4-BE49-F238E27FC236}">
                  <a16:creationId xmlns:a16="http://schemas.microsoft.com/office/drawing/2014/main" id="{3C161446-3180-CE4D-8C4F-61DE16F1CD05}"/>
                </a:ext>
              </a:extLst>
            </p:cNvPr>
            <p:cNvSpPr txBox="1"/>
            <p:nvPr/>
          </p:nvSpPr>
          <p:spPr>
            <a:xfrm>
              <a:off x="1029299" y="3652462"/>
              <a:ext cx="1423614"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SMARTPHONES</a:t>
              </a:r>
            </a:p>
          </p:txBody>
        </p:sp>
        <p:grpSp>
          <p:nvGrpSpPr>
            <p:cNvPr id="79" name="Groupe 78">
              <a:extLst>
                <a:ext uri="{FF2B5EF4-FFF2-40B4-BE49-F238E27FC236}">
                  <a16:creationId xmlns:a16="http://schemas.microsoft.com/office/drawing/2014/main" id="{4CD0D762-0ED0-5F48-B4C9-4122D19DBD3A}"/>
                </a:ext>
              </a:extLst>
            </p:cNvPr>
            <p:cNvGrpSpPr/>
            <p:nvPr/>
          </p:nvGrpSpPr>
          <p:grpSpPr>
            <a:xfrm>
              <a:off x="2107486" y="2378118"/>
              <a:ext cx="724677" cy="227663"/>
              <a:chOff x="8015606" y="2699198"/>
              <a:chExt cx="966236" cy="303550"/>
            </a:xfrm>
          </p:grpSpPr>
          <p:sp>
            <p:nvSpPr>
              <p:cNvPr id="80" name="Forme libre 79">
                <a:extLst>
                  <a:ext uri="{FF2B5EF4-FFF2-40B4-BE49-F238E27FC236}">
                    <a16:creationId xmlns:a16="http://schemas.microsoft.com/office/drawing/2014/main" id="{54269A54-2EBE-1F4D-8B43-8C329B5D12FB}"/>
                  </a:ext>
                </a:extLst>
              </p:cNvPr>
              <p:cNvSpPr/>
              <p:nvPr/>
            </p:nvSpPr>
            <p:spPr>
              <a:xfrm>
                <a:off x="8015606" y="2699198"/>
                <a:ext cx="740739" cy="303550"/>
              </a:xfrm>
              <a:custGeom>
                <a:avLst/>
                <a:gdLst>
                  <a:gd name="connsiteX0" fmla="*/ 151775 w 740739"/>
                  <a:gd name="connsiteY0" fmla="*/ 0 h 303550"/>
                  <a:gd name="connsiteX1" fmla="*/ 584804 w 740739"/>
                  <a:gd name="connsiteY1" fmla="*/ 0 h 303550"/>
                  <a:gd name="connsiteX2" fmla="*/ 584804 w 740739"/>
                  <a:gd name="connsiteY2" fmla="*/ 840 h 303550"/>
                  <a:gd name="connsiteX3" fmla="*/ 588964 w 740739"/>
                  <a:gd name="connsiteY3" fmla="*/ 0 h 303550"/>
                  <a:gd name="connsiteX4" fmla="*/ 740739 w 740739"/>
                  <a:gd name="connsiteY4" fmla="*/ 151775 h 303550"/>
                  <a:gd name="connsiteX5" fmla="*/ 588964 w 740739"/>
                  <a:gd name="connsiteY5" fmla="*/ 303550 h 303550"/>
                  <a:gd name="connsiteX6" fmla="*/ 584804 w 740739"/>
                  <a:gd name="connsiteY6" fmla="*/ 302710 h 303550"/>
                  <a:gd name="connsiteX7" fmla="*/ 584804 w 740739"/>
                  <a:gd name="connsiteY7" fmla="*/ 303550 h 303550"/>
                  <a:gd name="connsiteX8" fmla="*/ 151775 w 740739"/>
                  <a:gd name="connsiteY8" fmla="*/ 303550 h 303550"/>
                  <a:gd name="connsiteX9" fmla="*/ 0 w 740739"/>
                  <a:gd name="connsiteY9" fmla="*/ 151775 h 303550"/>
                  <a:gd name="connsiteX10" fmla="*/ 151775 w 740739"/>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0739" h="303550">
                    <a:moveTo>
                      <a:pt x="151775" y="0"/>
                    </a:moveTo>
                    <a:lnTo>
                      <a:pt x="584804" y="0"/>
                    </a:lnTo>
                    <a:lnTo>
                      <a:pt x="584804" y="840"/>
                    </a:lnTo>
                    <a:lnTo>
                      <a:pt x="588964" y="0"/>
                    </a:lnTo>
                    <a:cubicBezTo>
                      <a:pt x="672787" y="0"/>
                      <a:pt x="740739" y="67952"/>
                      <a:pt x="740739" y="151775"/>
                    </a:cubicBezTo>
                    <a:cubicBezTo>
                      <a:pt x="740739" y="235598"/>
                      <a:pt x="672787" y="303550"/>
                      <a:pt x="588964" y="303550"/>
                    </a:cubicBezTo>
                    <a:lnTo>
                      <a:pt x="584804" y="302710"/>
                    </a:lnTo>
                    <a:lnTo>
                      <a:pt x="584804" y="303550"/>
                    </a:lnTo>
                    <a:lnTo>
                      <a:pt x="151775" y="303550"/>
                    </a:lnTo>
                    <a:cubicBezTo>
                      <a:pt x="67952" y="303550"/>
                      <a:pt x="0" y="235598"/>
                      <a:pt x="0" y="151775"/>
                    </a:cubicBezTo>
                    <a:cubicBezTo>
                      <a:pt x="0" y="67952"/>
                      <a:pt x="67952" y="0"/>
                      <a:pt x="151775" y="0"/>
                    </a:cubicBezTo>
                    <a:close/>
                  </a:path>
                </a:pathLst>
              </a:custGeom>
              <a:gradFill flip="none" rotWithShape="1">
                <a:gsLst>
                  <a:gs pos="0">
                    <a:srgbClr val="2658F0"/>
                  </a:gs>
                  <a:gs pos="100000">
                    <a:srgbClr val="C153E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81" name="ZoneTexte 80">
                <a:extLst>
                  <a:ext uri="{FF2B5EF4-FFF2-40B4-BE49-F238E27FC236}">
                    <a16:creationId xmlns:a16="http://schemas.microsoft.com/office/drawing/2014/main" id="{1F45CDBD-F67E-A74C-A472-6FD91CC34030}"/>
                  </a:ext>
                </a:extLst>
              </p:cNvPr>
              <p:cNvSpPr txBox="1"/>
              <p:nvPr/>
            </p:nvSpPr>
            <p:spPr>
              <a:xfrm>
                <a:off x="8070361" y="2734401"/>
                <a:ext cx="91148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FD-SOI</a:t>
                </a:r>
              </a:p>
            </p:txBody>
          </p:sp>
        </p:grpSp>
      </p:grpSp>
      <p:grpSp>
        <p:nvGrpSpPr>
          <p:cNvPr id="88" name="Groupe 87">
            <a:extLst>
              <a:ext uri="{FF2B5EF4-FFF2-40B4-BE49-F238E27FC236}">
                <a16:creationId xmlns:a16="http://schemas.microsoft.com/office/drawing/2014/main" id="{8ED719B8-5509-264D-83D3-4AC8B0BBF837}"/>
              </a:ext>
            </a:extLst>
          </p:cNvPr>
          <p:cNvGrpSpPr/>
          <p:nvPr/>
        </p:nvGrpSpPr>
        <p:grpSpPr>
          <a:xfrm>
            <a:off x="2901133" y="2865000"/>
            <a:ext cx="1493850" cy="1770413"/>
            <a:chOff x="2901133" y="2135965"/>
            <a:chExt cx="1493850" cy="1770413"/>
          </a:xfrm>
        </p:grpSpPr>
        <p:grpSp>
          <p:nvGrpSpPr>
            <p:cNvPr id="89" name="Groupe 88">
              <a:extLst>
                <a:ext uri="{FF2B5EF4-FFF2-40B4-BE49-F238E27FC236}">
                  <a16:creationId xmlns:a16="http://schemas.microsoft.com/office/drawing/2014/main" id="{46C1E340-2BEA-2F4B-A2A8-BFBF45251522}"/>
                </a:ext>
              </a:extLst>
            </p:cNvPr>
            <p:cNvGrpSpPr/>
            <p:nvPr/>
          </p:nvGrpSpPr>
          <p:grpSpPr>
            <a:xfrm>
              <a:off x="3050606" y="2190289"/>
              <a:ext cx="1169243" cy="1169243"/>
              <a:chOff x="3222789" y="1864782"/>
              <a:chExt cx="1558991" cy="1558991"/>
            </a:xfrm>
          </p:grpSpPr>
          <p:sp>
            <p:nvSpPr>
              <p:cNvPr id="97" name="Ellipse 96">
                <a:extLst>
                  <a:ext uri="{FF2B5EF4-FFF2-40B4-BE49-F238E27FC236}">
                    <a16:creationId xmlns:a16="http://schemas.microsoft.com/office/drawing/2014/main" id="{C358A94F-3113-094F-9BA0-B2B55355C293}"/>
                  </a:ext>
                </a:extLst>
              </p:cNvPr>
              <p:cNvSpPr/>
              <p:nvPr/>
            </p:nvSpPr>
            <p:spPr>
              <a:xfrm>
                <a:off x="3222789" y="1864782"/>
                <a:ext cx="1558991" cy="1558991"/>
              </a:xfrm>
              <a:prstGeom prst="ellipse">
                <a:avLst/>
              </a:prstGeom>
              <a:solidFill>
                <a:srgbClr val="04397A"/>
              </a:solidFill>
              <a:ln w="6350">
                <a:solidFill>
                  <a:schemeClr val="bg1">
                    <a:alpha val="2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98" name="Graphique 58">
                <a:extLst>
                  <a:ext uri="{FF2B5EF4-FFF2-40B4-BE49-F238E27FC236}">
                    <a16:creationId xmlns:a16="http://schemas.microsoft.com/office/drawing/2014/main" id="{49D697F5-67CA-2840-949C-0C7FF94D2CC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522241" y="2219009"/>
                <a:ext cx="979541" cy="762912"/>
              </a:xfrm>
              <a:prstGeom prst="rect">
                <a:avLst/>
              </a:prstGeom>
            </p:spPr>
          </p:pic>
        </p:grpSp>
        <p:grpSp>
          <p:nvGrpSpPr>
            <p:cNvPr id="90" name="Groupe 89">
              <a:extLst>
                <a:ext uri="{FF2B5EF4-FFF2-40B4-BE49-F238E27FC236}">
                  <a16:creationId xmlns:a16="http://schemas.microsoft.com/office/drawing/2014/main" id="{BF24C01F-D26C-2049-AE9D-6EC58AD55224}"/>
                </a:ext>
              </a:extLst>
            </p:cNvPr>
            <p:cNvGrpSpPr/>
            <p:nvPr/>
          </p:nvGrpSpPr>
          <p:grpSpPr>
            <a:xfrm>
              <a:off x="2901133" y="2135965"/>
              <a:ext cx="821861" cy="227663"/>
              <a:chOff x="4656190" y="4832437"/>
              <a:chExt cx="1095814" cy="303550"/>
            </a:xfrm>
          </p:grpSpPr>
          <p:sp>
            <p:nvSpPr>
              <p:cNvPr id="95" name="Forme libre 94">
                <a:extLst>
                  <a:ext uri="{FF2B5EF4-FFF2-40B4-BE49-F238E27FC236}">
                    <a16:creationId xmlns:a16="http://schemas.microsoft.com/office/drawing/2014/main" id="{48B62532-D8F1-8E47-ACDD-04260EFEE5C5}"/>
                  </a:ext>
                </a:extLst>
              </p:cNvPr>
              <p:cNvSpPr/>
              <p:nvPr/>
            </p:nvSpPr>
            <p:spPr>
              <a:xfrm>
                <a:off x="4656190" y="4832437"/>
                <a:ext cx="1095814" cy="303550"/>
              </a:xfrm>
              <a:custGeom>
                <a:avLst/>
                <a:gdLst>
                  <a:gd name="connsiteX0" fmla="*/ 151775 w 1095814"/>
                  <a:gd name="connsiteY0" fmla="*/ 0 h 303550"/>
                  <a:gd name="connsiteX1" fmla="*/ 151776 w 1095814"/>
                  <a:gd name="connsiteY1" fmla="*/ 0 h 303550"/>
                  <a:gd name="connsiteX2" fmla="*/ 944039 w 1095814"/>
                  <a:gd name="connsiteY2" fmla="*/ 0 h 303550"/>
                  <a:gd name="connsiteX3" fmla="*/ 944040 w 1095814"/>
                  <a:gd name="connsiteY3" fmla="*/ 0 h 303550"/>
                  <a:gd name="connsiteX4" fmla="*/ 944040 w 1095814"/>
                  <a:gd name="connsiteY4" fmla="*/ 0 h 303550"/>
                  <a:gd name="connsiteX5" fmla="*/ 1003117 w 1095814"/>
                  <a:gd name="connsiteY5" fmla="*/ 11927 h 303550"/>
                  <a:gd name="connsiteX6" fmla="*/ 1095814 w 1095814"/>
                  <a:gd name="connsiteY6" fmla="*/ 151775 h 303550"/>
                  <a:gd name="connsiteX7" fmla="*/ 1003117 w 1095814"/>
                  <a:gd name="connsiteY7" fmla="*/ 291623 h 303550"/>
                  <a:gd name="connsiteX8" fmla="*/ 944040 w 1095814"/>
                  <a:gd name="connsiteY8" fmla="*/ 303550 h 303550"/>
                  <a:gd name="connsiteX9" fmla="*/ 944040 w 1095814"/>
                  <a:gd name="connsiteY9" fmla="*/ 303550 h 303550"/>
                  <a:gd name="connsiteX10" fmla="*/ 944039 w 1095814"/>
                  <a:gd name="connsiteY10" fmla="*/ 303550 h 303550"/>
                  <a:gd name="connsiteX11" fmla="*/ 151776 w 1095814"/>
                  <a:gd name="connsiteY11" fmla="*/ 303550 h 303550"/>
                  <a:gd name="connsiteX12" fmla="*/ 151775 w 1095814"/>
                  <a:gd name="connsiteY12" fmla="*/ 303550 h 303550"/>
                  <a:gd name="connsiteX13" fmla="*/ 0 w 1095814"/>
                  <a:gd name="connsiteY13" fmla="*/ 151775 h 303550"/>
                  <a:gd name="connsiteX14" fmla="*/ 151775 w 1095814"/>
                  <a:gd name="connsiteY14"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5814" h="303550">
                    <a:moveTo>
                      <a:pt x="151775" y="0"/>
                    </a:moveTo>
                    <a:lnTo>
                      <a:pt x="151776" y="0"/>
                    </a:lnTo>
                    <a:lnTo>
                      <a:pt x="944039" y="0"/>
                    </a:lnTo>
                    <a:lnTo>
                      <a:pt x="944040" y="0"/>
                    </a:lnTo>
                    <a:lnTo>
                      <a:pt x="944040" y="0"/>
                    </a:lnTo>
                    <a:lnTo>
                      <a:pt x="1003117" y="11927"/>
                    </a:lnTo>
                    <a:cubicBezTo>
                      <a:pt x="1057591" y="34968"/>
                      <a:pt x="1095814" y="88908"/>
                      <a:pt x="1095814" y="151775"/>
                    </a:cubicBezTo>
                    <a:cubicBezTo>
                      <a:pt x="1095814" y="214642"/>
                      <a:pt x="1057591" y="268582"/>
                      <a:pt x="1003117" y="291623"/>
                    </a:cubicBezTo>
                    <a:lnTo>
                      <a:pt x="944040" y="303550"/>
                    </a:lnTo>
                    <a:lnTo>
                      <a:pt x="944040" y="303550"/>
                    </a:lnTo>
                    <a:lnTo>
                      <a:pt x="944039" y="303550"/>
                    </a:lnTo>
                    <a:lnTo>
                      <a:pt x="151776"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96" name="ZoneTexte 95">
                <a:extLst>
                  <a:ext uri="{FF2B5EF4-FFF2-40B4-BE49-F238E27FC236}">
                    <a16:creationId xmlns:a16="http://schemas.microsoft.com/office/drawing/2014/main" id="{F04C2DCF-D280-4642-BE32-B8D125C717FF}"/>
                  </a:ext>
                </a:extLst>
              </p:cNvPr>
              <p:cNvSpPr txBox="1"/>
              <p:nvPr/>
            </p:nvSpPr>
            <p:spPr>
              <a:xfrm>
                <a:off x="4656190" y="4875032"/>
                <a:ext cx="1095814"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POWER-SOI</a:t>
                </a:r>
              </a:p>
            </p:txBody>
          </p:sp>
        </p:grpSp>
        <p:sp>
          <p:nvSpPr>
            <p:cNvPr id="91" name="ZoneTexte 90">
              <a:extLst>
                <a:ext uri="{FF2B5EF4-FFF2-40B4-BE49-F238E27FC236}">
                  <a16:creationId xmlns:a16="http://schemas.microsoft.com/office/drawing/2014/main" id="{5274FCB2-4259-3444-AAA3-25681D6DF46E}"/>
                </a:ext>
              </a:extLst>
            </p:cNvPr>
            <p:cNvSpPr txBox="1"/>
            <p:nvPr/>
          </p:nvSpPr>
          <p:spPr>
            <a:xfrm>
              <a:off x="2933369" y="3652462"/>
              <a:ext cx="1423614"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AUTOMOTIVE</a:t>
              </a:r>
            </a:p>
          </p:txBody>
        </p:sp>
        <p:grpSp>
          <p:nvGrpSpPr>
            <p:cNvPr id="92" name="Groupe 91">
              <a:extLst>
                <a:ext uri="{FF2B5EF4-FFF2-40B4-BE49-F238E27FC236}">
                  <a16:creationId xmlns:a16="http://schemas.microsoft.com/office/drawing/2014/main" id="{F6926E87-7425-E74F-BCDF-694227F7D089}"/>
                </a:ext>
              </a:extLst>
            </p:cNvPr>
            <p:cNvGrpSpPr/>
            <p:nvPr/>
          </p:nvGrpSpPr>
          <p:grpSpPr>
            <a:xfrm>
              <a:off x="3681931" y="3196766"/>
              <a:ext cx="713052" cy="227663"/>
              <a:chOff x="11885585" y="5369570"/>
              <a:chExt cx="950736" cy="303550"/>
            </a:xfrm>
          </p:grpSpPr>
          <p:sp>
            <p:nvSpPr>
              <p:cNvPr id="93" name="Forme libre 92">
                <a:extLst>
                  <a:ext uri="{FF2B5EF4-FFF2-40B4-BE49-F238E27FC236}">
                    <a16:creationId xmlns:a16="http://schemas.microsoft.com/office/drawing/2014/main" id="{52523DBC-42E0-504C-B7A9-7D923AB5BB65}"/>
                  </a:ext>
                </a:extLst>
              </p:cNvPr>
              <p:cNvSpPr/>
              <p:nvPr/>
            </p:nvSpPr>
            <p:spPr>
              <a:xfrm>
                <a:off x="11885585" y="5369570"/>
                <a:ext cx="734983" cy="303550"/>
              </a:xfrm>
              <a:custGeom>
                <a:avLst/>
                <a:gdLst>
                  <a:gd name="connsiteX0" fmla="*/ 151775 w 734983"/>
                  <a:gd name="connsiteY0" fmla="*/ 0 h 303550"/>
                  <a:gd name="connsiteX1" fmla="*/ 583208 w 734983"/>
                  <a:gd name="connsiteY1" fmla="*/ 0 h 303550"/>
                  <a:gd name="connsiteX2" fmla="*/ 584804 w 734983"/>
                  <a:gd name="connsiteY2" fmla="*/ 0 h 303550"/>
                  <a:gd name="connsiteX3" fmla="*/ 584804 w 734983"/>
                  <a:gd name="connsiteY3" fmla="*/ 322 h 303550"/>
                  <a:gd name="connsiteX4" fmla="*/ 642286 w 734983"/>
                  <a:gd name="connsiteY4" fmla="*/ 11927 h 303550"/>
                  <a:gd name="connsiteX5" fmla="*/ 734983 w 734983"/>
                  <a:gd name="connsiteY5" fmla="*/ 151775 h 303550"/>
                  <a:gd name="connsiteX6" fmla="*/ 642286 w 734983"/>
                  <a:gd name="connsiteY6" fmla="*/ 291623 h 303550"/>
                  <a:gd name="connsiteX7" fmla="*/ 584804 w 734983"/>
                  <a:gd name="connsiteY7" fmla="*/ 303228 h 303550"/>
                  <a:gd name="connsiteX8" fmla="*/ 584804 w 734983"/>
                  <a:gd name="connsiteY8" fmla="*/ 303550 h 303550"/>
                  <a:gd name="connsiteX9" fmla="*/ 583208 w 734983"/>
                  <a:gd name="connsiteY9" fmla="*/ 303550 h 303550"/>
                  <a:gd name="connsiteX10" fmla="*/ 151775 w 734983"/>
                  <a:gd name="connsiteY10" fmla="*/ 303550 h 303550"/>
                  <a:gd name="connsiteX11" fmla="*/ 0 w 734983"/>
                  <a:gd name="connsiteY11" fmla="*/ 151775 h 303550"/>
                  <a:gd name="connsiteX12" fmla="*/ 151775 w 734983"/>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83" h="303550">
                    <a:moveTo>
                      <a:pt x="151775" y="0"/>
                    </a:moveTo>
                    <a:lnTo>
                      <a:pt x="583208" y="0"/>
                    </a:lnTo>
                    <a:lnTo>
                      <a:pt x="584804" y="0"/>
                    </a:lnTo>
                    <a:lnTo>
                      <a:pt x="584804" y="322"/>
                    </a:lnTo>
                    <a:lnTo>
                      <a:pt x="642286" y="11927"/>
                    </a:lnTo>
                    <a:cubicBezTo>
                      <a:pt x="696760" y="34968"/>
                      <a:pt x="734983" y="88908"/>
                      <a:pt x="734983" y="151775"/>
                    </a:cubicBezTo>
                    <a:cubicBezTo>
                      <a:pt x="734983" y="214642"/>
                      <a:pt x="696760" y="268582"/>
                      <a:pt x="642286" y="291623"/>
                    </a:cubicBezTo>
                    <a:lnTo>
                      <a:pt x="584804" y="303228"/>
                    </a:lnTo>
                    <a:lnTo>
                      <a:pt x="584804" y="303550"/>
                    </a:lnTo>
                    <a:lnTo>
                      <a:pt x="583208" y="303550"/>
                    </a:lnTo>
                    <a:lnTo>
                      <a:pt x="151775" y="303550"/>
                    </a:lnTo>
                    <a:cubicBezTo>
                      <a:pt x="67952" y="303550"/>
                      <a:pt x="0" y="235598"/>
                      <a:pt x="0" y="151775"/>
                    </a:cubicBezTo>
                    <a:cubicBezTo>
                      <a:pt x="0" y="67952"/>
                      <a:pt x="67952" y="0"/>
                      <a:pt x="151775" y="0"/>
                    </a:cubicBezTo>
                    <a:close/>
                  </a:path>
                </a:pathLst>
              </a:custGeom>
              <a:gradFill flip="none" rotWithShape="1">
                <a:gsLst>
                  <a:gs pos="0">
                    <a:srgbClr val="2658F0"/>
                  </a:gs>
                  <a:gs pos="100000">
                    <a:srgbClr val="C153E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94" name="ZoneTexte 93">
                <a:extLst>
                  <a:ext uri="{FF2B5EF4-FFF2-40B4-BE49-F238E27FC236}">
                    <a16:creationId xmlns:a16="http://schemas.microsoft.com/office/drawing/2014/main" id="{188EF44E-69A8-FC44-889C-B404C004F319}"/>
                  </a:ext>
                </a:extLst>
              </p:cNvPr>
              <p:cNvSpPr txBox="1"/>
              <p:nvPr/>
            </p:nvSpPr>
            <p:spPr>
              <a:xfrm>
                <a:off x="11940344" y="5409523"/>
                <a:ext cx="89597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FD-SOI</a:t>
                </a:r>
              </a:p>
            </p:txBody>
          </p:sp>
        </p:grpSp>
      </p:grpSp>
      <p:grpSp>
        <p:nvGrpSpPr>
          <p:cNvPr id="99" name="Groupe 98">
            <a:extLst>
              <a:ext uri="{FF2B5EF4-FFF2-40B4-BE49-F238E27FC236}">
                <a16:creationId xmlns:a16="http://schemas.microsoft.com/office/drawing/2014/main" id="{C5E3B7A4-BA85-FD49-94FE-9B732060C1D9}"/>
              </a:ext>
            </a:extLst>
          </p:cNvPr>
          <p:cNvGrpSpPr/>
          <p:nvPr/>
        </p:nvGrpSpPr>
        <p:grpSpPr>
          <a:xfrm>
            <a:off x="4655256" y="1711664"/>
            <a:ext cx="1730136" cy="1873768"/>
            <a:chOff x="4655256" y="2190289"/>
            <a:chExt cx="1730136" cy="1873768"/>
          </a:xfrm>
        </p:grpSpPr>
        <p:grpSp>
          <p:nvGrpSpPr>
            <p:cNvPr id="100" name="Groupe 99">
              <a:extLst>
                <a:ext uri="{FF2B5EF4-FFF2-40B4-BE49-F238E27FC236}">
                  <a16:creationId xmlns:a16="http://schemas.microsoft.com/office/drawing/2014/main" id="{82E87B9E-3A70-564F-BA2D-F93226E6297E}"/>
                </a:ext>
              </a:extLst>
            </p:cNvPr>
            <p:cNvGrpSpPr/>
            <p:nvPr/>
          </p:nvGrpSpPr>
          <p:grpSpPr>
            <a:xfrm>
              <a:off x="4940531" y="2190289"/>
              <a:ext cx="1169243" cy="1169243"/>
              <a:chOff x="6027610" y="1698379"/>
              <a:chExt cx="1558991" cy="1558991"/>
            </a:xfrm>
          </p:grpSpPr>
          <p:sp>
            <p:nvSpPr>
              <p:cNvPr id="109" name="Ellipse 108">
                <a:extLst>
                  <a:ext uri="{FF2B5EF4-FFF2-40B4-BE49-F238E27FC236}">
                    <a16:creationId xmlns:a16="http://schemas.microsoft.com/office/drawing/2014/main" id="{5308A335-2EB7-6848-9AC6-74738CBBFF13}"/>
                  </a:ext>
                </a:extLst>
              </p:cNvPr>
              <p:cNvSpPr/>
              <p:nvPr/>
            </p:nvSpPr>
            <p:spPr>
              <a:xfrm>
                <a:off x="6027610" y="1698379"/>
                <a:ext cx="1558991" cy="1558991"/>
              </a:xfrm>
              <a:prstGeom prst="ellipse">
                <a:avLst/>
              </a:prstGeom>
              <a:solidFill>
                <a:srgbClr val="04397A"/>
              </a:solidFill>
              <a:ln w="6350">
                <a:solidFill>
                  <a:schemeClr val="bg1">
                    <a:alpha val="2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10" name="Graphique 2">
                <a:extLst>
                  <a:ext uri="{FF2B5EF4-FFF2-40B4-BE49-F238E27FC236}">
                    <a16:creationId xmlns:a16="http://schemas.microsoft.com/office/drawing/2014/main" id="{02151923-8DB6-9846-999A-FEE1639BF24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484011" y="1893711"/>
                <a:ext cx="660400" cy="1219200"/>
              </a:xfrm>
              <a:prstGeom prst="rect">
                <a:avLst/>
              </a:prstGeom>
            </p:spPr>
          </p:pic>
        </p:grpSp>
        <p:grpSp>
          <p:nvGrpSpPr>
            <p:cNvPr id="101" name="Groupe 100">
              <a:extLst>
                <a:ext uri="{FF2B5EF4-FFF2-40B4-BE49-F238E27FC236}">
                  <a16:creationId xmlns:a16="http://schemas.microsoft.com/office/drawing/2014/main" id="{980C81D9-043A-6A42-8BF5-0A57029DDDA4}"/>
                </a:ext>
              </a:extLst>
            </p:cNvPr>
            <p:cNvGrpSpPr/>
            <p:nvPr/>
          </p:nvGrpSpPr>
          <p:grpSpPr>
            <a:xfrm>
              <a:off x="5834155" y="3008559"/>
              <a:ext cx="551237" cy="227663"/>
              <a:chOff x="2079215" y="4674384"/>
              <a:chExt cx="734983" cy="303550"/>
            </a:xfrm>
          </p:grpSpPr>
          <p:sp>
            <p:nvSpPr>
              <p:cNvPr id="107" name="Forme libre 106">
                <a:extLst>
                  <a:ext uri="{FF2B5EF4-FFF2-40B4-BE49-F238E27FC236}">
                    <a16:creationId xmlns:a16="http://schemas.microsoft.com/office/drawing/2014/main" id="{BDA11E12-5E81-6740-A509-E0ADDA48E9A2}"/>
                  </a:ext>
                </a:extLst>
              </p:cNvPr>
              <p:cNvSpPr/>
              <p:nvPr/>
            </p:nvSpPr>
            <p:spPr>
              <a:xfrm>
                <a:off x="2079215" y="4674384"/>
                <a:ext cx="734983" cy="303550"/>
              </a:xfrm>
              <a:custGeom>
                <a:avLst/>
                <a:gdLst>
                  <a:gd name="connsiteX0" fmla="*/ 151775 w 734983"/>
                  <a:gd name="connsiteY0" fmla="*/ 0 h 303550"/>
                  <a:gd name="connsiteX1" fmla="*/ 583208 w 734983"/>
                  <a:gd name="connsiteY1" fmla="*/ 0 h 303550"/>
                  <a:gd name="connsiteX2" fmla="*/ 584804 w 734983"/>
                  <a:gd name="connsiteY2" fmla="*/ 0 h 303550"/>
                  <a:gd name="connsiteX3" fmla="*/ 584804 w 734983"/>
                  <a:gd name="connsiteY3" fmla="*/ 322 h 303550"/>
                  <a:gd name="connsiteX4" fmla="*/ 642286 w 734983"/>
                  <a:gd name="connsiteY4" fmla="*/ 11927 h 303550"/>
                  <a:gd name="connsiteX5" fmla="*/ 734983 w 734983"/>
                  <a:gd name="connsiteY5" fmla="*/ 151775 h 303550"/>
                  <a:gd name="connsiteX6" fmla="*/ 642286 w 734983"/>
                  <a:gd name="connsiteY6" fmla="*/ 291623 h 303550"/>
                  <a:gd name="connsiteX7" fmla="*/ 584804 w 734983"/>
                  <a:gd name="connsiteY7" fmla="*/ 303228 h 303550"/>
                  <a:gd name="connsiteX8" fmla="*/ 584804 w 734983"/>
                  <a:gd name="connsiteY8" fmla="*/ 303550 h 303550"/>
                  <a:gd name="connsiteX9" fmla="*/ 583208 w 734983"/>
                  <a:gd name="connsiteY9" fmla="*/ 303550 h 303550"/>
                  <a:gd name="connsiteX10" fmla="*/ 151775 w 734983"/>
                  <a:gd name="connsiteY10" fmla="*/ 303550 h 303550"/>
                  <a:gd name="connsiteX11" fmla="*/ 0 w 734983"/>
                  <a:gd name="connsiteY11" fmla="*/ 151775 h 303550"/>
                  <a:gd name="connsiteX12" fmla="*/ 151775 w 734983"/>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83" h="303550">
                    <a:moveTo>
                      <a:pt x="151775" y="0"/>
                    </a:moveTo>
                    <a:lnTo>
                      <a:pt x="583208" y="0"/>
                    </a:lnTo>
                    <a:lnTo>
                      <a:pt x="584804" y="0"/>
                    </a:lnTo>
                    <a:lnTo>
                      <a:pt x="584804" y="322"/>
                    </a:lnTo>
                    <a:lnTo>
                      <a:pt x="642286" y="11927"/>
                    </a:lnTo>
                    <a:cubicBezTo>
                      <a:pt x="696760" y="34968"/>
                      <a:pt x="734983" y="88908"/>
                      <a:pt x="734983" y="151775"/>
                    </a:cubicBezTo>
                    <a:cubicBezTo>
                      <a:pt x="734983" y="214643"/>
                      <a:pt x="696760" y="268582"/>
                      <a:pt x="642286" y="291623"/>
                    </a:cubicBezTo>
                    <a:lnTo>
                      <a:pt x="584804" y="303228"/>
                    </a:lnTo>
                    <a:lnTo>
                      <a:pt x="584804" y="303550"/>
                    </a:lnTo>
                    <a:lnTo>
                      <a:pt x="583208"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8" name="ZoneTexte 107">
                <a:extLst>
                  <a:ext uri="{FF2B5EF4-FFF2-40B4-BE49-F238E27FC236}">
                    <a16:creationId xmlns:a16="http://schemas.microsoft.com/office/drawing/2014/main" id="{13E3D538-706C-C54A-B130-A9AE7E579B6D}"/>
                  </a:ext>
                </a:extLst>
              </p:cNvPr>
              <p:cNvSpPr txBox="1"/>
              <p:nvPr/>
            </p:nvSpPr>
            <p:spPr>
              <a:xfrm>
                <a:off x="2133970" y="4714336"/>
                <a:ext cx="60953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RF-SOI</a:t>
                </a:r>
              </a:p>
            </p:txBody>
          </p:sp>
        </p:grpSp>
        <p:grpSp>
          <p:nvGrpSpPr>
            <p:cNvPr id="102" name="Groupe 101">
              <a:extLst>
                <a:ext uri="{FF2B5EF4-FFF2-40B4-BE49-F238E27FC236}">
                  <a16:creationId xmlns:a16="http://schemas.microsoft.com/office/drawing/2014/main" id="{55633678-96AA-A645-9007-3A8121A7C003}"/>
                </a:ext>
              </a:extLst>
            </p:cNvPr>
            <p:cNvGrpSpPr/>
            <p:nvPr/>
          </p:nvGrpSpPr>
          <p:grpSpPr>
            <a:xfrm>
              <a:off x="4655256" y="2328027"/>
              <a:ext cx="551237" cy="227663"/>
              <a:chOff x="2079215" y="5031000"/>
              <a:chExt cx="734983" cy="303550"/>
            </a:xfrm>
          </p:grpSpPr>
          <p:sp>
            <p:nvSpPr>
              <p:cNvPr id="105" name="Forme libre 104">
                <a:extLst>
                  <a:ext uri="{FF2B5EF4-FFF2-40B4-BE49-F238E27FC236}">
                    <a16:creationId xmlns:a16="http://schemas.microsoft.com/office/drawing/2014/main" id="{C01DBD77-7754-E54B-80E5-A05EA8045846}"/>
                  </a:ext>
                </a:extLst>
              </p:cNvPr>
              <p:cNvSpPr/>
              <p:nvPr/>
            </p:nvSpPr>
            <p:spPr>
              <a:xfrm>
                <a:off x="2079215" y="5031000"/>
                <a:ext cx="734983" cy="303550"/>
              </a:xfrm>
              <a:custGeom>
                <a:avLst/>
                <a:gdLst>
                  <a:gd name="connsiteX0" fmla="*/ 151775 w 734983"/>
                  <a:gd name="connsiteY0" fmla="*/ 0 h 303550"/>
                  <a:gd name="connsiteX1" fmla="*/ 583208 w 734983"/>
                  <a:gd name="connsiteY1" fmla="*/ 0 h 303550"/>
                  <a:gd name="connsiteX2" fmla="*/ 584804 w 734983"/>
                  <a:gd name="connsiteY2" fmla="*/ 0 h 303550"/>
                  <a:gd name="connsiteX3" fmla="*/ 584804 w 734983"/>
                  <a:gd name="connsiteY3" fmla="*/ 322 h 303550"/>
                  <a:gd name="connsiteX4" fmla="*/ 642286 w 734983"/>
                  <a:gd name="connsiteY4" fmla="*/ 11927 h 303550"/>
                  <a:gd name="connsiteX5" fmla="*/ 734983 w 734983"/>
                  <a:gd name="connsiteY5" fmla="*/ 151775 h 303550"/>
                  <a:gd name="connsiteX6" fmla="*/ 642286 w 734983"/>
                  <a:gd name="connsiteY6" fmla="*/ 291623 h 303550"/>
                  <a:gd name="connsiteX7" fmla="*/ 584804 w 734983"/>
                  <a:gd name="connsiteY7" fmla="*/ 303228 h 303550"/>
                  <a:gd name="connsiteX8" fmla="*/ 584804 w 734983"/>
                  <a:gd name="connsiteY8" fmla="*/ 303550 h 303550"/>
                  <a:gd name="connsiteX9" fmla="*/ 583208 w 734983"/>
                  <a:gd name="connsiteY9" fmla="*/ 303550 h 303550"/>
                  <a:gd name="connsiteX10" fmla="*/ 151775 w 734983"/>
                  <a:gd name="connsiteY10" fmla="*/ 303550 h 303550"/>
                  <a:gd name="connsiteX11" fmla="*/ 0 w 734983"/>
                  <a:gd name="connsiteY11" fmla="*/ 151775 h 303550"/>
                  <a:gd name="connsiteX12" fmla="*/ 151775 w 734983"/>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83" h="303550">
                    <a:moveTo>
                      <a:pt x="151775" y="0"/>
                    </a:moveTo>
                    <a:lnTo>
                      <a:pt x="583208" y="0"/>
                    </a:lnTo>
                    <a:lnTo>
                      <a:pt x="584804" y="0"/>
                    </a:lnTo>
                    <a:lnTo>
                      <a:pt x="584804" y="322"/>
                    </a:lnTo>
                    <a:lnTo>
                      <a:pt x="642286" y="11927"/>
                    </a:lnTo>
                    <a:cubicBezTo>
                      <a:pt x="696760" y="34968"/>
                      <a:pt x="734983" y="88908"/>
                      <a:pt x="734983" y="151775"/>
                    </a:cubicBezTo>
                    <a:cubicBezTo>
                      <a:pt x="734983" y="214642"/>
                      <a:pt x="696760" y="268582"/>
                      <a:pt x="642286" y="291623"/>
                    </a:cubicBezTo>
                    <a:lnTo>
                      <a:pt x="584804" y="303228"/>
                    </a:lnTo>
                    <a:lnTo>
                      <a:pt x="584804" y="303550"/>
                    </a:lnTo>
                    <a:lnTo>
                      <a:pt x="583208"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ZoneTexte 105">
                <a:extLst>
                  <a:ext uri="{FF2B5EF4-FFF2-40B4-BE49-F238E27FC236}">
                    <a16:creationId xmlns:a16="http://schemas.microsoft.com/office/drawing/2014/main" id="{66B05DED-B3EC-F247-92E7-EFFBF5C90CCF}"/>
                  </a:ext>
                </a:extLst>
              </p:cNvPr>
              <p:cNvSpPr txBox="1"/>
              <p:nvPr/>
            </p:nvSpPr>
            <p:spPr>
              <a:xfrm>
                <a:off x="2133970" y="5070952"/>
                <a:ext cx="60953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FD-SOI</a:t>
                </a:r>
              </a:p>
            </p:txBody>
          </p:sp>
        </p:grpSp>
        <p:sp>
          <p:nvSpPr>
            <p:cNvPr id="103" name="ZoneTexte 102">
              <a:extLst>
                <a:ext uri="{FF2B5EF4-FFF2-40B4-BE49-F238E27FC236}">
                  <a16:creationId xmlns:a16="http://schemas.microsoft.com/office/drawing/2014/main" id="{EC65FAC0-0E01-2946-816C-5EA76BD7CB85}"/>
                </a:ext>
              </a:extLst>
            </p:cNvPr>
            <p:cNvSpPr txBox="1"/>
            <p:nvPr/>
          </p:nvSpPr>
          <p:spPr>
            <a:xfrm>
              <a:off x="4789775" y="3652462"/>
              <a:ext cx="1423614"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err="1">
                  <a:ln>
                    <a:noFill/>
                  </a:ln>
                  <a:solidFill>
                    <a:srgbClr val="324D59"/>
                  </a:solidFill>
                  <a:effectLst/>
                  <a:uLnTx/>
                  <a:uFillTx/>
                  <a:latin typeface="Arial" panose="020B0604020202020204" pitchFamily="34" charset="0"/>
                  <a:ea typeface="+mn-ea"/>
                  <a:cs typeface="Arial" panose="020B0604020202020204" pitchFamily="34" charset="0"/>
                  <a:sym typeface="Arial"/>
                </a:rPr>
                <a:t>IoT</a:t>
              </a:r>
              <a:endParaRPr kumimoji="0" lang="fr-FR" sz="10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endParaRPr>
            </a:p>
          </p:txBody>
        </p:sp>
        <p:sp>
          <p:nvSpPr>
            <p:cNvPr id="104" name="ZoneTexte 103">
              <a:extLst>
                <a:ext uri="{FF2B5EF4-FFF2-40B4-BE49-F238E27FC236}">
                  <a16:creationId xmlns:a16="http://schemas.microsoft.com/office/drawing/2014/main" id="{FCA97A04-C3DC-F141-8411-8F9E6FA450C8}"/>
                </a:ext>
              </a:extLst>
            </p:cNvPr>
            <p:cNvSpPr txBox="1"/>
            <p:nvPr/>
          </p:nvSpPr>
          <p:spPr>
            <a:xfrm>
              <a:off x="4789775" y="3856308"/>
              <a:ext cx="1423614" cy="2077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7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Internet of </a:t>
              </a:r>
              <a:r>
                <a:rPr kumimoji="0" lang="fr-FR" sz="750" b="0" i="1" u="none" strike="noStrike" kern="1200" cap="none" spc="0" normalizeH="0" baseline="0" noProof="0" dirty="0" err="1">
                  <a:ln>
                    <a:noFill/>
                  </a:ln>
                  <a:solidFill>
                    <a:srgbClr val="324D59"/>
                  </a:solidFill>
                  <a:effectLst/>
                  <a:uLnTx/>
                  <a:uFillTx/>
                  <a:latin typeface="Arial" panose="020B0604020202020204" pitchFamily="34" charset="0"/>
                  <a:ea typeface="+mn-ea"/>
                  <a:cs typeface="Arial" panose="020B0604020202020204" pitchFamily="34" charset="0"/>
                  <a:sym typeface="Arial"/>
                </a:rPr>
                <a:t>Things</a:t>
              </a:r>
              <a:endParaRPr kumimoji="0" lang="fr-FR" sz="7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endParaRPr>
            </a:p>
          </p:txBody>
        </p:sp>
      </p:grpSp>
      <p:sp>
        <p:nvSpPr>
          <p:cNvPr id="111" name="TextBox 5">
            <a:extLst>
              <a:ext uri="{FF2B5EF4-FFF2-40B4-BE49-F238E27FC236}">
                <a16:creationId xmlns:a16="http://schemas.microsoft.com/office/drawing/2014/main" id="{A66540C5-7D61-2541-B5A6-2EA13DE13521}"/>
              </a:ext>
            </a:extLst>
          </p:cNvPr>
          <p:cNvSpPr txBox="1"/>
          <p:nvPr/>
        </p:nvSpPr>
        <p:spPr>
          <a:xfrm>
            <a:off x="3347885" y="1153354"/>
            <a:ext cx="2448231" cy="338554"/>
          </a:xfrm>
          <a:prstGeom prst="rect">
            <a:avLst/>
          </a:prstGeom>
          <a:noFill/>
        </p:spPr>
        <p:txBody>
          <a:bodyPr wrap="square" rtlCol="0">
            <a:spAutoFit/>
          </a:bodyPr>
          <a:lstStyle/>
          <a:p>
            <a:pPr marL="0" marR="0" lvl="0" indent="0" algn="ctr" defTabSz="389616"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450" normalizeH="0" baseline="0" noProof="0" dirty="0">
                <a:ln>
                  <a:noFill/>
                </a:ln>
                <a:gradFill>
                  <a:gsLst>
                    <a:gs pos="100000">
                      <a:srgbClr val="C153E5"/>
                    </a:gs>
                    <a:gs pos="0">
                      <a:srgbClr val="2658F0"/>
                    </a:gs>
                  </a:gsLst>
                  <a:lin ang="2700000" scaled="1"/>
                </a:gradFill>
                <a:effectLst/>
                <a:uLnTx/>
                <a:uFillTx/>
                <a:latin typeface="Arial" panose="020B0604020202020204" pitchFamily="34" charset="0"/>
                <a:ea typeface="+mn-ea"/>
                <a:cs typeface="Arial" panose="020B0604020202020204" pitchFamily="34" charset="0"/>
                <a:sym typeface="Arial"/>
              </a:rPr>
              <a:t>TODAY</a:t>
            </a:r>
            <a:endParaRPr kumimoji="0" lang="fr-FR" sz="1600" b="0" i="1" u="none" strike="noStrike" kern="1200" cap="none" spc="0" normalizeH="0" baseline="0" noProof="0" dirty="0">
              <a:ln>
                <a:noFill/>
              </a:ln>
              <a:gradFill>
                <a:gsLst>
                  <a:gs pos="100000">
                    <a:srgbClr val="C153E5"/>
                  </a:gs>
                  <a:gs pos="0">
                    <a:srgbClr val="2658F0"/>
                  </a:gs>
                </a:gsLst>
                <a:lin ang="2700000" scaled="1"/>
              </a:gradFill>
              <a:effectLst/>
              <a:uLnTx/>
              <a:uFillTx/>
              <a:latin typeface="Arial" panose="020B0604020202020204" pitchFamily="34" charset="0"/>
              <a:ea typeface="+mn-ea"/>
              <a:cs typeface="Arial" panose="020B0604020202020204" pitchFamily="34" charset="0"/>
              <a:sym typeface="Arial"/>
            </a:endParaRPr>
          </a:p>
        </p:txBody>
      </p:sp>
      <p:sp>
        <p:nvSpPr>
          <p:cNvPr id="112" name="Titre 10"/>
          <p:cNvSpPr>
            <a:spLocks noGrp="1"/>
          </p:cNvSpPr>
          <p:nvPr>
            <p:ph type="title"/>
          </p:nvPr>
        </p:nvSpPr>
        <p:spPr>
          <a:xfrm>
            <a:off x="459134" y="306735"/>
            <a:ext cx="8640000" cy="369332"/>
          </a:xfrm>
        </p:spPr>
        <p:txBody>
          <a:bodyPr/>
          <a:lstStyle/>
          <a:p>
            <a:r>
              <a:rPr lang="en" sz="2400" dirty="0" smtClean="0"/>
              <a:t>Nos substrats innovants dans les marchés finaux</a:t>
            </a:r>
            <a:endParaRPr lang="fr-FR" sz="2400" dirty="0"/>
          </a:p>
        </p:txBody>
      </p:sp>
      <p:grpSp>
        <p:nvGrpSpPr>
          <p:cNvPr id="113" name="Groupe 112"/>
          <p:cNvGrpSpPr/>
          <p:nvPr/>
        </p:nvGrpSpPr>
        <p:grpSpPr>
          <a:xfrm>
            <a:off x="2235734" y="2233547"/>
            <a:ext cx="795001" cy="227663"/>
            <a:chOff x="8253347" y="956221"/>
            <a:chExt cx="795001" cy="227663"/>
          </a:xfrm>
        </p:grpSpPr>
        <p:sp>
          <p:nvSpPr>
            <p:cNvPr id="114" name="Forme libre 113">
              <a:extLst>
                <a:ext uri="{FF2B5EF4-FFF2-40B4-BE49-F238E27FC236}">
                  <a16:creationId xmlns:a16="http://schemas.microsoft.com/office/drawing/2014/main" id="{54269A54-2EBE-1F4D-8B43-8C329B5D12FB}"/>
                </a:ext>
              </a:extLst>
            </p:cNvPr>
            <p:cNvSpPr/>
            <p:nvPr/>
          </p:nvSpPr>
          <p:spPr>
            <a:xfrm>
              <a:off x="8253347" y="956221"/>
              <a:ext cx="555554" cy="227663"/>
            </a:xfrm>
            <a:custGeom>
              <a:avLst/>
              <a:gdLst>
                <a:gd name="connsiteX0" fmla="*/ 151775 w 740739"/>
                <a:gd name="connsiteY0" fmla="*/ 0 h 303550"/>
                <a:gd name="connsiteX1" fmla="*/ 584804 w 740739"/>
                <a:gd name="connsiteY1" fmla="*/ 0 h 303550"/>
                <a:gd name="connsiteX2" fmla="*/ 584804 w 740739"/>
                <a:gd name="connsiteY2" fmla="*/ 840 h 303550"/>
                <a:gd name="connsiteX3" fmla="*/ 588964 w 740739"/>
                <a:gd name="connsiteY3" fmla="*/ 0 h 303550"/>
                <a:gd name="connsiteX4" fmla="*/ 740739 w 740739"/>
                <a:gd name="connsiteY4" fmla="*/ 151775 h 303550"/>
                <a:gd name="connsiteX5" fmla="*/ 588964 w 740739"/>
                <a:gd name="connsiteY5" fmla="*/ 303550 h 303550"/>
                <a:gd name="connsiteX6" fmla="*/ 584804 w 740739"/>
                <a:gd name="connsiteY6" fmla="*/ 302710 h 303550"/>
                <a:gd name="connsiteX7" fmla="*/ 584804 w 740739"/>
                <a:gd name="connsiteY7" fmla="*/ 303550 h 303550"/>
                <a:gd name="connsiteX8" fmla="*/ 151775 w 740739"/>
                <a:gd name="connsiteY8" fmla="*/ 303550 h 303550"/>
                <a:gd name="connsiteX9" fmla="*/ 0 w 740739"/>
                <a:gd name="connsiteY9" fmla="*/ 151775 h 303550"/>
                <a:gd name="connsiteX10" fmla="*/ 151775 w 740739"/>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0739" h="303550">
                  <a:moveTo>
                    <a:pt x="151775" y="0"/>
                  </a:moveTo>
                  <a:lnTo>
                    <a:pt x="584804" y="0"/>
                  </a:lnTo>
                  <a:lnTo>
                    <a:pt x="584804" y="840"/>
                  </a:lnTo>
                  <a:lnTo>
                    <a:pt x="588964" y="0"/>
                  </a:lnTo>
                  <a:cubicBezTo>
                    <a:pt x="672787" y="0"/>
                    <a:pt x="740739" y="67952"/>
                    <a:pt x="740739" y="151775"/>
                  </a:cubicBezTo>
                  <a:cubicBezTo>
                    <a:pt x="740739" y="235598"/>
                    <a:pt x="672787" y="303550"/>
                    <a:pt x="588964" y="303550"/>
                  </a:cubicBezTo>
                  <a:lnTo>
                    <a:pt x="584804" y="302710"/>
                  </a:lnTo>
                  <a:lnTo>
                    <a:pt x="584804" y="303550"/>
                  </a:lnTo>
                  <a:lnTo>
                    <a:pt x="151775" y="303550"/>
                  </a:lnTo>
                  <a:cubicBezTo>
                    <a:pt x="67952" y="303550"/>
                    <a:pt x="0" y="235598"/>
                    <a:pt x="0" y="151775"/>
                  </a:cubicBezTo>
                  <a:cubicBezTo>
                    <a:pt x="0" y="67952"/>
                    <a:pt x="67952" y="0"/>
                    <a:pt x="151775" y="0"/>
                  </a:cubicBezTo>
                  <a:close/>
                </a:path>
              </a:pathLst>
            </a:custGeom>
            <a:gradFill flip="none" rotWithShape="1">
              <a:gsLst>
                <a:gs pos="0">
                  <a:srgbClr val="2658F0"/>
                </a:gs>
                <a:gs pos="100000">
                  <a:srgbClr val="C153E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15" name="ZoneTexte 114">
              <a:extLst>
                <a:ext uri="{FF2B5EF4-FFF2-40B4-BE49-F238E27FC236}">
                  <a16:creationId xmlns:a16="http://schemas.microsoft.com/office/drawing/2014/main" id="{1F45CDBD-F67E-A74C-A472-6FD91CC34030}"/>
                </a:ext>
              </a:extLst>
            </p:cNvPr>
            <p:cNvSpPr txBox="1"/>
            <p:nvPr/>
          </p:nvSpPr>
          <p:spPr>
            <a:xfrm>
              <a:off x="8364737" y="982623"/>
              <a:ext cx="683611" cy="18466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sym typeface="Arial"/>
                </a:rPr>
                <a:t>POI</a:t>
              </a:r>
              <a:endPar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2164815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Shape 282"/>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12</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sp>
        <p:nvSpPr>
          <p:cNvPr id="36" name="Shape 227"/>
          <p:cNvSpPr txBox="1">
            <a:spLocks noGrp="1"/>
          </p:cNvSpPr>
          <p:nvPr>
            <p:ph type="ftr" idx="11"/>
          </p:nvPr>
        </p:nvSpPr>
        <p:spPr>
          <a:xfrm>
            <a:off x="1544515" y="4736317"/>
            <a:ext cx="6148754" cy="269081"/>
          </a:xfrm>
          <a:prstGeom prst="rect">
            <a:avLst/>
          </a:prstGeom>
          <a:noFill/>
          <a:ln>
            <a:noFill/>
          </a:ln>
        </p:spPr>
        <p:txBody>
          <a:bodyPr lIns="122661"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
        <p:nvSpPr>
          <p:cNvPr id="179" name="Titre 75"/>
          <p:cNvSpPr txBox="1">
            <a:spLocks/>
          </p:cNvSpPr>
          <p:nvPr/>
        </p:nvSpPr>
        <p:spPr>
          <a:xfrm>
            <a:off x="498462" y="122071"/>
            <a:ext cx="8640000" cy="738664"/>
          </a:xfrm>
          <a:prstGeom prst="rect">
            <a:avLst/>
          </a:prstGeom>
        </p:spPr>
        <p:txBody>
          <a:bodyPr vert="horz" lIns="0" tIns="0" rIns="0" bIns="0" rtlCol="0" anchor="ctr">
            <a:spAutoFit/>
          </a:bodyPr>
          <a:lstStyle>
            <a:lvl1pPr algn="l" defTabSz="389606" rtl="0" eaLnBrk="1" latinLnBrk="0" hangingPunct="1">
              <a:lnSpc>
                <a:spcPct val="100000"/>
              </a:lnSpc>
              <a:spcBef>
                <a:spcPct val="0"/>
              </a:spcBef>
              <a:buNone/>
              <a:defRPr sz="2500" b="1" kern="1200">
                <a:solidFill>
                  <a:schemeClr val="accent1"/>
                </a:solidFill>
                <a:latin typeface="+mj-lt"/>
                <a:ea typeface="+mj-ea"/>
                <a:cs typeface="+mj-cs"/>
              </a:defRPr>
            </a:lvl1pPr>
          </a:lstStyle>
          <a:p>
            <a:pPr lvl="0">
              <a:defRPr/>
            </a:pPr>
            <a:r>
              <a:rPr lang="fr-FR" sz="2400" dirty="0">
                <a:solidFill>
                  <a:srgbClr val="0072BB"/>
                </a:solidFill>
                <a:sym typeface="Arial"/>
              </a:rPr>
              <a:t>Forte augmentation de notre pénétration dans les marchés finaux</a:t>
            </a:r>
          </a:p>
        </p:txBody>
      </p:sp>
      <p:grpSp>
        <p:nvGrpSpPr>
          <p:cNvPr id="180" name="Groupe 179">
            <a:extLst>
              <a:ext uri="{FF2B5EF4-FFF2-40B4-BE49-F238E27FC236}">
                <a16:creationId xmlns:a16="http://schemas.microsoft.com/office/drawing/2014/main" id="{A267FE89-9C28-CA48-BEC3-D06E6C5C8CCF}"/>
              </a:ext>
            </a:extLst>
          </p:cNvPr>
          <p:cNvGrpSpPr/>
          <p:nvPr/>
        </p:nvGrpSpPr>
        <p:grpSpPr>
          <a:xfrm>
            <a:off x="6468653" y="2919324"/>
            <a:ext cx="2303680" cy="1716089"/>
            <a:chOff x="6598277" y="2190289"/>
            <a:chExt cx="2303680" cy="1716089"/>
          </a:xfrm>
        </p:grpSpPr>
        <p:grpSp>
          <p:nvGrpSpPr>
            <p:cNvPr id="181" name="Groupe 180">
              <a:extLst>
                <a:ext uri="{FF2B5EF4-FFF2-40B4-BE49-F238E27FC236}">
                  <a16:creationId xmlns:a16="http://schemas.microsoft.com/office/drawing/2014/main" id="{A5DC1D9D-F759-534D-AA15-6A71B90E3EBF}"/>
                </a:ext>
              </a:extLst>
            </p:cNvPr>
            <p:cNvGrpSpPr/>
            <p:nvPr/>
          </p:nvGrpSpPr>
          <p:grpSpPr>
            <a:xfrm>
              <a:off x="6830457" y="2190289"/>
              <a:ext cx="1169243" cy="1169243"/>
              <a:chOff x="8405050" y="1704520"/>
              <a:chExt cx="1558991" cy="1558991"/>
            </a:xfrm>
          </p:grpSpPr>
          <p:sp>
            <p:nvSpPr>
              <p:cNvPr id="186" name="Ellipse 185">
                <a:extLst>
                  <a:ext uri="{FF2B5EF4-FFF2-40B4-BE49-F238E27FC236}">
                    <a16:creationId xmlns:a16="http://schemas.microsoft.com/office/drawing/2014/main" id="{A8DCD172-5055-544E-A5EC-20557B92B42B}"/>
                  </a:ext>
                </a:extLst>
              </p:cNvPr>
              <p:cNvSpPr/>
              <p:nvPr/>
            </p:nvSpPr>
            <p:spPr>
              <a:xfrm>
                <a:off x="8405050" y="1704520"/>
                <a:ext cx="1558991" cy="1558991"/>
              </a:xfrm>
              <a:prstGeom prst="ellipse">
                <a:avLst/>
              </a:prstGeom>
              <a:solidFill>
                <a:srgbClr val="04397A"/>
              </a:solidFill>
              <a:ln w="6350" cap="flat" cmpd="sng" algn="ctr">
                <a:solidFill>
                  <a:srgbClr val="FFFFFF">
                    <a:alpha val="28000"/>
                  </a:srgbClr>
                </a:solidFill>
                <a:prstDash val="sysDo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pic>
            <p:nvPicPr>
              <p:cNvPr id="187" name="Graphique 8">
                <a:extLst>
                  <a:ext uri="{FF2B5EF4-FFF2-40B4-BE49-F238E27FC236}">
                    <a16:creationId xmlns:a16="http://schemas.microsoft.com/office/drawing/2014/main" id="{0AEE30B8-3631-8747-991B-BD73C66A527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1442" y="2188704"/>
                <a:ext cx="970952" cy="606844"/>
              </a:xfrm>
              <a:prstGeom prst="rect">
                <a:avLst/>
              </a:prstGeom>
            </p:spPr>
          </p:pic>
        </p:grpSp>
        <p:grpSp>
          <p:nvGrpSpPr>
            <p:cNvPr id="182" name="Groupe 181">
              <a:extLst>
                <a:ext uri="{FF2B5EF4-FFF2-40B4-BE49-F238E27FC236}">
                  <a16:creationId xmlns:a16="http://schemas.microsoft.com/office/drawing/2014/main" id="{4F705C56-FE07-DE4D-A080-66D39519AD43}"/>
                </a:ext>
              </a:extLst>
            </p:cNvPr>
            <p:cNvGrpSpPr/>
            <p:nvPr/>
          </p:nvGrpSpPr>
          <p:grpSpPr>
            <a:xfrm>
              <a:off x="7549298" y="3109357"/>
              <a:ext cx="945061" cy="227663"/>
              <a:chOff x="4656190" y="2520608"/>
              <a:chExt cx="1260081" cy="303550"/>
            </a:xfrm>
          </p:grpSpPr>
          <p:sp>
            <p:nvSpPr>
              <p:cNvPr id="184" name="Forme libre 183">
                <a:extLst>
                  <a:ext uri="{FF2B5EF4-FFF2-40B4-BE49-F238E27FC236}">
                    <a16:creationId xmlns:a16="http://schemas.microsoft.com/office/drawing/2014/main" id="{BD2C5759-B5D1-F24B-A07C-0EC25A4A5FC4}"/>
                  </a:ext>
                </a:extLst>
              </p:cNvPr>
              <p:cNvSpPr/>
              <p:nvPr/>
            </p:nvSpPr>
            <p:spPr>
              <a:xfrm>
                <a:off x="4656190" y="2520608"/>
                <a:ext cx="1260081" cy="303550"/>
              </a:xfrm>
              <a:custGeom>
                <a:avLst/>
                <a:gdLst>
                  <a:gd name="connsiteX0" fmla="*/ 151775 w 1260081"/>
                  <a:gd name="connsiteY0" fmla="*/ 0 h 303550"/>
                  <a:gd name="connsiteX1" fmla="*/ 1108306 w 1260081"/>
                  <a:gd name="connsiteY1" fmla="*/ 0 h 303550"/>
                  <a:gd name="connsiteX2" fmla="*/ 1131316 w 1260081"/>
                  <a:gd name="connsiteY2" fmla="*/ 0 h 303550"/>
                  <a:gd name="connsiteX3" fmla="*/ 1131316 w 1260081"/>
                  <a:gd name="connsiteY3" fmla="*/ 4646 h 303550"/>
                  <a:gd name="connsiteX4" fmla="*/ 1167384 w 1260081"/>
                  <a:gd name="connsiteY4" fmla="*/ 11927 h 303550"/>
                  <a:gd name="connsiteX5" fmla="*/ 1260081 w 1260081"/>
                  <a:gd name="connsiteY5" fmla="*/ 151775 h 303550"/>
                  <a:gd name="connsiteX6" fmla="*/ 1167384 w 1260081"/>
                  <a:gd name="connsiteY6" fmla="*/ 291623 h 303550"/>
                  <a:gd name="connsiteX7" fmla="*/ 1131316 w 1260081"/>
                  <a:gd name="connsiteY7" fmla="*/ 298905 h 303550"/>
                  <a:gd name="connsiteX8" fmla="*/ 1131316 w 1260081"/>
                  <a:gd name="connsiteY8" fmla="*/ 303550 h 303550"/>
                  <a:gd name="connsiteX9" fmla="*/ 1108306 w 1260081"/>
                  <a:gd name="connsiteY9" fmla="*/ 303550 h 303550"/>
                  <a:gd name="connsiteX10" fmla="*/ 151775 w 1260081"/>
                  <a:gd name="connsiteY10" fmla="*/ 303550 h 303550"/>
                  <a:gd name="connsiteX11" fmla="*/ 0 w 1260081"/>
                  <a:gd name="connsiteY11" fmla="*/ 151775 h 303550"/>
                  <a:gd name="connsiteX12" fmla="*/ 151775 w 1260081"/>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081" h="303550">
                    <a:moveTo>
                      <a:pt x="151775" y="0"/>
                    </a:moveTo>
                    <a:lnTo>
                      <a:pt x="1108306" y="0"/>
                    </a:lnTo>
                    <a:lnTo>
                      <a:pt x="1131316" y="0"/>
                    </a:lnTo>
                    <a:lnTo>
                      <a:pt x="1131316" y="4646"/>
                    </a:lnTo>
                    <a:lnTo>
                      <a:pt x="1167384" y="11927"/>
                    </a:lnTo>
                    <a:cubicBezTo>
                      <a:pt x="1221858" y="34968"/>
                      <a:pt x="1260081" y="88908"/>
                      <a:pt x="1260081" y="151775"/>
                    </a:cubicBezTo>
                    <a:cubicBezTo>
                      <a:pt x="1260081" y="214642"/>
                      <a:pt x="1221858" y="268582"/>
                      <a:pt x="1167384" y="291623"/>
                    </a:cubicBezTo>
                    <a:lnTo>
                      <a:pt x="1131316" y="298905"/>
                    </a:lnTo>
                    <a:lnTo>
                      <a:pt x="1131316" y="303550"/>
                    </a:lnTo>
                    <a:lnTo>
                      <a:pt x="1108306"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
            <p:nvSpPr>
              <p:cNvPr id="185" name="ZoneTexte 184">
                <a:extLst>
                  <a:ext uri="{FF2B5EF4-FFF2-40B4-BE49-F238E27FC236}">
                    <a16:creationId xmlns:a16="http://schemas.microsoft.com/office/drawing/2014/main" id="{560F431E-9972-9541-BF97-6FFB8B0572D2}"/>
                  </a:ext>
                </a:extLst>
              </p:cNvPr>
              <p:cNvSpPr txBox="1"/>
              <p:nvPr/>
            </p:nvSpPr>
            <p:spPr>
              <a:xfrm>
                <a:off x="4656190" y="2563203"/>
                <a:ext cx="1260081"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sym typeface="Arial"/>
                  </a:rPr>
                  <a:t>PHOTONICS-SOI</a:t>
                </a:r>
                <a:endPar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183" name="ZoneTexte 182">
              <a:extLst>
                <a:ext uri="{FF2B5EF4-FFF2-40B4-BE49-F238E27FC236}">
                  <a16:creationId xmlns:a16="http://schemas.microsoft.com/office/drawing/2014/main" id="{59689684-738B-C849-8AEA-9EF9D7985AC7}"/>
                </a:ext>
              </a:extLst>
            </p:cNvPr>
            <p:cNvSpPr txBox="1"/>
            <p:nvPr/>
          </p:nvSpPr>
          <p:spPr>
            <a:xfrm>
              <a:off x="6598277" y="3652462"/>
              <a:ext cx="2303680"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CLOUD &amp; INFRASTRUCTURE</a:t>
              </a:r>
            </a:p>
          </p:txBody>
        </p:sp>
      </p:grpSp>
      <p:grpSp>
        <p:nvGrpSpPr>
          <p:cNvPr id="188" name="Groupe 187">
            <a:extLst>
              <a:ext uri="{FF2B5EF4-FFF2-40B4-BE49-F238E27FC236}">
                <a16:creationId xmlns:a16="http://schemas.microsoft.com/office/drawing/2014/main" id="{01A7F837-3E3D-BD4C-9119-64F14E94F90D}"/>
              </a:ext>
            </a:extLst>
          </p:cNvPr>
          <p:cNvGrpSpPr/>
          <p:nvPr/>
        </p:nvGrpSpPr>
        <p:grpSpPr>
          <a:xfrm>
            <a:off x="616270" y="1703077"/>
            <a:ext cx="2215893" cy="1716089"/>
            <a:chOff x="616270" y="2190289"/>
            <a:chExt cx="2215893" cy="1716089"/>
          </a:xfrm>
        </p:grpSpPr>
        <p:grpSp>
          <p:nvGrpSpPr>
            <p:cNvPr id="189" name="Groupe 188">
              <a:extLst>
                <a:ext uri="{FF2B5EF4-FFF2-40B4-BE49-F238E27FC236}">
                  <a16:creationId xmlns:a16="http://schemas.microsoft.com/office/drawing/2014/main" id="{ABD404D2-AAC7-1248-833F-7236AA4392D0}"/>
                </a:ext>
              </a:extLst>
            </p:cNvPr>
            <p:cNvGrpSpPr/>
            <p:nvPr/>
          </p:nvGrpSpPr>
          <p:grpSpPr>
            <a:xfrm>
              <a:off x="1160681" y="2190289"/>
              <a:ext cx="1169243" cy="1169243"/>
              <a:chOff x="845349" y="1870009"/>
              <a:chExt cx="1558991" cy="1558991"/>
            </a:xfrm>
          </p:grpSpPr>
          <p:sp>
            <p:nvSpPr>
              <p:cNvPr id="200" name="Ellipse 199">
                <a:extLst>
                  <a:ext uri="{FF2B5EF4-FFF2-40B4-BE49-F238E27FC236}">
                    <a16:creationId xmlns:a16="http://schemas.microsoft.com/office/drawing/2014/main" id="{96704059-A3CF-B64A-BBE8-1060122BC669}"/>
                  </a:ext>
                </a:extLst>
              </p:cNvPr>
              <p:cNvSpPr/>
              <p:nvPr/>
            </p:nvSpPr>
            <p:spPr>
              <a:xfrm>
                <a:off x="845349" y="1870009"/>
                <a:ext cx="1558991" cy="1558991"/>
              </a:xfrm>
              <a:prstGeom prst="ellipse">
                <a:avLst/>
              </a:prstGeom>
              <a:solidFill>
                <a:srgbClr val="04397A"/>
              </a:solidFill>
              <a:ln w="6350" cap="flat" cmpd="sng" algn="ctr">
                <a:solidFill>
                  <a:srgbClr val="FFFFFF">
                    <a:alpha val="28000"/>
                  </a:srgbClr>
                </a:solidFill>
                <a:prstDash val="sysDo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pic>
            <p:nvPicPr>
              <p:cNvPr id="201" name="Graphique 23">
                <a:extLst>
                  <a:ext uri="{FF2B5EF4-FFF2-40B4-BE49-F238E27FC236}">
                    <a16:creationId xmlns:a16="http://schemas.microsoft.com/office/drawing/2014/main" id="{064AFCE9-EAD6-E246-8B75-126EE545BDC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308100" y="2070103"/>
                <a:ext cx="622300" cy="1219200"/>
              </a:xfrm>
              <a:prstGeom prst="rect">
                <a:avLst/>
              </a:prstGeom>
            </p:spPr>
          </p:pic>
        </p:grpSp>
        <p:grpSp>
          <p:nvGrpSpPr>
            <p:cNvPr id="190" name="Groupe 189">
              <a:extLst>
                <a:ext uri="{FF2B5EF4-FFF2-40B4-BE49-F238E27FC236}">
                  <a16:creationId xmlns:a16="http://schemas.microsoft.com/office/drawing/2014/main" id="{4523B3B5-1820-2C4E-9C38-CF7E767C7311}"/>
                </a:ext>
              </a:extLst>
            </p:cNvPr>
            <p:cNvGrpSpPr/>
            <p:nvPr/>
          </p:nvGrpSpPr>
          <p:grpSpPr>
            <a:xfrm>
              <a:off x="1091109" y="2204187"/>
              <a:ext cx="551237" cy="227663"/>
              <a:chOff x="1543745" y="2597698"/>
              <a:chExt cx="734983" cy="303550"/>
            </a:xfrm>
          </p:grpSpPr>
          <p:sp>
            <p:nvSpPr>
              <p:cNvPr id="198" name="Forme libre 197">
                <a:extLst>
                  <a:ext uri="{FF2B5EF4-FFF2-40B4-BE49-F238E27FC236}">
                    <a16:creationId xmlns:a16="http://schemas.microsoft.com/office/drawing/2014/main" id="{378B851A-C418-F143-BEA1-76E0351F11A2}"/>
                  </a:ext>
                </a:extLst>
              </p:cNvPr>
              <p:cNvSpPr/>
              <p:nvPr/>
            </p:nvSpPr>
            <p:spPr>
              <a:xfrm>
                <a:off x="1543745" y="2597698"/>
                <a:ext cx="734983" cy="303550"/>
              </a:xfrm>
              <a:custGeom>
                <a:avLst/>
                <a:gdLst>
                  <a:gd name="connsiteX0" fmla="*/ 151775 w 734983"/>
                  <a:gd name="connsiteY0" fmla="*/ 0 h 303550"/>
                  <a:gd name="connsiteX1" fmla="*/ 583208 w 734983"/>
                  <a:gd name="connsiteY1" fmla="*/ 0 h 303550"/>
                  <a:gd name="connsiteX2" fmla="*/ 584804 w 734983"/>
                  <a:gd name="connsiteY2" fmla="*/ 0 h 303550"/>
                  <a:gd name="connsiteX3" fmla="*/ 584804 w 734983"/>
                  <a:gd name="connsiteY3" fmla="*/ 322 h 303550"/>
                  <a:gd name="connsiteX4" fmla="*/ 642286 w 734983"/>
                  <a:gd name="connsiteY4" fmla="*/ 11927 h 303550"/>
                  <a:gd name="connsiteX5" fmla="*/ 734983 w 734983"/>
                  <a:gd name="connsiteY5" fmla="*/ 151775 h 303550"/>
                  <a:gd name="connsiteX6" fmla="*/ 642286 w 734983"/>
                  <a:gd name="connsiteY6" fmla="*/ 291623 h 303550"/>
                  <a:gd name="connsiteX7" fmla="*/ 584804 w 734983"/>
                  <a:gd name="connsiteY7" fmla="*/ 303228 h 303550"/>
                  <a:gd name="connsiteX8" fmla="*/ 584804 w 734983"/>
                  <a:gd name="connsiteY8" fmla="*/ 303550 h 303550"/>
                  <a:gd name="connsiteX9" fmla="*/ 583208 w 734983"/>
                  <a:gd name="connsiteY9" fmla="*/ 303550 h 303550"/>
                  <a:gd name="connsiteX10" fmla="*/ 151775 w 734983"/>
                  <a:gd name="connsiteY10" fmla="*/ 303550 h 303550"/>
                  <a:gd name="connsiteX11" fmla="*/ 0 w 734983"/>
                  <a:gd name="connsiteY11" fmla="*/ 151775 h 303550"/>
                  <a:gd name="connsiteX12" fmla="*/ 151775 w 734983"/>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83" h="303550">
                    <a:moveTo>
                      <a:pt x="151775" y="0"/>
                    </a:moveTo>
                    <a:lnTo>
                      <a:pt x="583208" y="0"/>
                    </a:lnTo>
                    <a:lnTo>
                      <a:pt x="584804" y="0"/>
                    </a:lnTo>
                    <a:lnTo>
                      <a:pt x="584804" y="322"/>
                    </a:lnTo>
                    <a:lnTo>
                      <a:pt x="642286" y="11927"/>
                    </a:lnTo>
                    <a:cubicBezTo>
                      <a:pt x="696760" y="34968"/>
                      <a:pt x="734983" y="88908"/>
                      <a:pt x="734983" y="151775"/>
                    </a:cubicBezTo>
                    <a:cubicBezTo>
                      <a:pt x="734983" y="214642"/>
                      <a:pt x="696760" y="268582"/>
                      <a:pt x="642286" y="291623"/>
                    </a:cubicBezTo>
                    <a:lnTo>
                      <a:pt x="584804" y="303228"/>
                    </a:lnTo>
                    <a:lnTo>
                      <a:pt x="584804" y="303550"/>
                    </a:lnTo>
                    <a:lnTo>
                      <a:pt x="583208"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
            <p:nvSpPr>
              <p:cNvPr id="199" name="ZoneTexte 198">
                <a:extLst>
                  <a:ext uri="{FF2B5EF4-FFF2-40B4-BE49-F238E27FC236}">
                    <a16:creationId xmlns:a16="http://schemas.microsoft.com/office/drawing/2014/main" id="{166AC445-AFCF-4448-9E37-CEC6F81D944D}"/>
                  </a:ext>
                </a:extLst>
              </p:cNvPr>
              <p:cNvSpPr txBox="1"/>
              <p:nvPr/>
            </p:nvSpPr>
            <p:spPr>
              <a:xfrm>
                <a:off x="1598500" y="2637650"/>
                <a:ext cx="60953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RF-SOI</a:t>
                </a:r>
              </a:p>
            </p:txBody>
          </p:sp>
        </p:grpSp>
        <p:grpSp>
          <p:nvGrpSpPr>
            <p:cNvPr id="191" name="Groupe 190">
              <a:extLst>
                <a:ext uri="{FF2B5EF4-FFF2-40B4-BE49-F238E27FC236}">
                  <a16:creationId xmlns:a16="http://schemas.microsoft.com/office/drawing/2014/main" id="{A2247FB5-047F-5144-8991-C8987F2D3E91}"/>
                </a:ext>
              </a:extLst>
            </p:cNvPr>
            <p:cNvGrpSpPr/>
            <p:nvPr/>
          </p:nvGrpSpPr>
          <p:grpSpPr>
            <a:xfrm>
              <a:off x="616270" y="2945293"/>
              <a:ext cx="769370" cy="227663"/>
              <a:chOff x="252957" y="2322441"/>
              <a:chExt cx="1025827" cy="303550"/>
            </a:xfrm>
          </p:grpSpPr>
          <p:sp>
            <p:nvSpPr>
              <p:cNvPr id="196" name="Forme libre 195">
                <a:extLst>
                  <a:ext uri="{FF2B5EF4-FFF2-40B4-BE49-F238E27FC236}">
                    <a16:creationId xmlns:a16="http://schemas.microsoft.com/office/drawing/2014/main" id="{02A08AF1-57B6-9B48-B11E-7AF4A5AA6F4E}"/>
                  </a:ext>
                </a:extLst>
              </p:cNvPr>
              <p:cNvSpPr/>
              <p:nvPr/>
            </p:nvSpPr>
            <p:spPr>
              <a:xfrm>
                <a:off x="252957" y="2322441"/>
                <a:ext cx="1025827" cy="303550"/>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
            <p:nvSpPr>
              <p:cNvPr id="197" name="ZoneTexte 196">
                <a:extLst>
                  <a:ext uri="{FF2B5EF4-FFF2-40B4-BE49-F238E27FC236}">
                    <a16:creationId xmlns:a16="http://schemas.microsoft.com/office/drawing/2014/main" id="{DB901CFB-DAE2-1B4D-9783-6B1C6288E3C7}"/>
                  </a:ext>
                </a:extLst>
              </p:cNvPr>
              <p:cNvSpPr txBox="1"/>
              <p:nvPr/>
            </p:nvSpPr>
            <p:spPr>
              <a:xfrm>
                <a:off x="307713" y="2357641"/>
                <a:ext cx="940004" cy="246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sym typeface="Arial"/>
                  </a:rPr>
                  <a:t>IMAGER-SOI</a:t>
                </a:r>
                <a:endPar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192" name="ZoneTexte 191">
              <a:extLst>
                <a:ext uri="{FF2B5EF4-FFF2-40B4-BE49-F238E27FC236}">
                  <a16:creationId xmlns:a16="http://schemas.microsoft.com/office/drawing/2014/main" id="{914A6309-526D-EA45-AFBA-3D293E479D15}"/>
                </a:ext>
              </a:extLst>
            </p:cNvPr>
            <p:cNvSpPr txBox="1"/>
            <p:nvPr/>
          </p:nvSpPr>
          <p:spPr>
            <a:xfrm>
              <a:off x="1029299" y="3652462"/>
              <a:ext cx="1423614"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SMARTPHONES</a:t>
              </a:r>
            </a:p>
          </p:txBody>
        </p:sp>
        <p:grpSp>
          <p:nvGrpSpPr>
            <p:cNvPr id="193" name="Groupe 192">
              <a:extLst>
                <a:ext uri="{FF2B5EF4-FFF2-40B4-BE49-F238E27FC236}">
                  <a16:creationId xmlns:a16="http://schemas.microsoft.com/office/drawing/2014/main" id="{DB1898FB-FAA7-0247-8479-CA4552B9291D}"/>
                </a:ext>
              </a:extLst>
            </p:cNvPr>
            <p:cNvGrpSpPr/>
            <p:nvPr/>
          </p:nvGrpSpPr>
          <p:grpSpPr>
            <a:xfrm>
              <a:off x="2107486" y="2378118"/>
              <a:ext cx="724677" cy="227663"/>
              <a:chOff x="8015606" y="2699198"/>
              <a:chExt cx="966236" cy="303550"/>
            </a:xfrm>
          </p:grpSpPr>
          <p:sp>
            <p:nvSpPr>
              <p:cNvPr id="194" name="Forme libre 193">
                <a:extLst>
                  <a:ext uri="{FF2B5EF4-FFF2-40B4-BE49-F238E27FC236}">
                    <a16:creationId xmlns:a16="http://schemas.microsoft.com/office/drawing/2014/main" id="{A236A24F-09D2-A84B-900E-1EFBD5D84361}"/>
                  </a:ext>
                </a:extLst>
              </p:cNvPr>
              <p:cNvSpPr/>
              <p:nvPr/>
            </p:nvSpPr>
            <p:spPr>
              <a:xfrm>
                <a:off x="8015606" y="2699198"/>
                <a:ext cx="740739" cy="303550"/>
              </a:xfrm>
              <a:custGeom>
                <a:avLst/>
                <a:gdLst>
                  <a:gd name="connsiteX0" fmla="*/ 151775 w 740739"/>
                  <a:gd name="connsiteY0" fmla="*/ 0 h 303550"/>
                  <a:gd name="connsiteX1" fmla="*/ 584804 w 740739"/>
                  <a:gd name="connsiteY1" fmla="*/ 0 h 303550"/>
                  <a:gd name="connsiteX2" fmla="*/ 584804 w 740739"/>
                  <a:gd name="connsiteY2" fmla="*/ 840 h 303550"/>
                  <a:gd name="connsiteX3" fmla="*/ 588964 w 740739"/>
                  <a:gd name="connsiteY3" fmla="*/ 0 h 303550"/>
                  <a:gd name="connsiteX4" fmla="*/ 740739 w 740739"/>
                  <a:gd name="connsiteY4" fmla="*/ 151775 h 303550"/>
                  <a:gd name="connsiteX5" fmla="*/ 588964 w 740739"/>
                  <a:gd name="connsiteY5" fmla="*/ 303550 h 303550"/>
                  <a:gd name="connsiteX6" fmla="*/ 584804 w 740739"/>
                  <a:gd name="connsiteY6" fmla="*/ 302710 h 303550"/>
                  <a:gd name="connsiteX7" fmla="*/ 584804 w 740739"/>
                  <a:gd name="connsiteY7" fmla="*/ 303550 h 303550"/>
                  <a:gd name="connsiteX8" fmla="*/ 151775 w 740739"/>
                  <a:gd name="connsiteY8" fmla="*/ 303550 h 303550"/>
                  <a:gd name="connsiteX9" fmla="*/ 0 w 740739"/>
                  <a:gd name="connsiteY9" fmla="*/ 151775 h 303550"/>
                  <a:gd name="connsiteX10" fmla="*/ 151775 w 740739"/>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0739" h="303550">
                    <a:moveTo>
                      <a:pt x="151775" y="0"/>
                    </a:moveTo>
                    <a:lnTo>
                      <a:pt x="584804" y="0"/>
                    </a:lnTo>
                    <a:lnTo>
                      <a:pt x="584804" y="840"/>
                    </a:lnTo>
                    <a:lnTo>
                      <a:pt x="588964" y="0"/>
                    </a:lnTo>
                    <a:cubicBezTo>
                      <a:pt x="672787" y="0"/>
                      <a:pt x="740739" y="67952"/>
                      <a:pt x="740739" y="151775"/>
                    </a:cubicBezTo>
                    <a:cubicBezTo>
                      <a:pt x="740739" y="235598"/>
                      <a:pt x="672787" y="303550"/>
                      <a:pt x="588964" y="303550"/>
                    </a:cubicBezTo>
                    <a:lnTo>
                      <a:pt x="584804" y="302710"/>
                    </a:lnTo>
                    <a:lnTo>
                      <a:pt x="584804" y="303550"/>
                    </a:lnTo>
                    <a:lnTo>
                      <a:pt x="151775" y="303550"/>
                    </a:lnTo>
                    <a:cubicBezTo>
                      <a:pt x="67952" y="303550"/>
                      <a:pt x="0" y="235598"/>
                      <a:pt x="0" y="151775"/>
                    </a:cubicBezTo>
                    <a:cubicBezTo>
                      <a:pt x="0" y="67952"/>
                      <a:pt x="67952" y="0"/>
                      <a:pt x="151775" y="0"/>
                    </a:cubicBezTo>
                    <a:close/>
                  </a:path>
                </a:pathLst>
              </a:custGeom>
              <a:gradFill flip="none" rotWithShape="1">
                <a:gsLst>
                  <a:gs pos="0">
                    <a:srgbClr val="2658F0"/>
                  </a:gs>
                  <a:gs pos="100000">
                    <a:srgbClr val="C153E5"/>
                  </a:gs>
                </a:gsLst>
                <a:lin ang="2700000" scaled="1"/>
                <a:tileRect/>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195" name="ZoneTexte 194">
                <a:extLst>
                  <a:ext uri="{FF2B5EF4-FFF2-40B4-BE49-F238E27FC236}">
                    <a16:creationId xmlns:a16="http://schemas.microsoft.com/office/drawing/2014/main" id="{C3E34027-B7DB-3148-8584-00F73859F5C2}"/>
                  </a:ext>
                </a:extLst>
              </p:cNvPr>
              <p:cNvSpPr txBox="1"/>
              <p:nvPr/>
            </p:nvSpPr>
            <p:spPr>
              <a:xfrm>
                <a:off x="8070361" y="2734401"/>
                <a:ext cx="91148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FD-SOI</a:t>
                </a:r>
              </a:p>
            </p:txBody>
          </p:sp>
        </p:grpSp>
      </p:grpSp>
      <p:grpSp>
        <p:nvGrpSpPr>
          <p:cNvPr id="202" name="Groupe 201">
            <a:extLst>
              <a:ext uri="{FF2B5EF4-FFF2-40B4-BE49-F238E27FC236}">
                <a16:creationId xmlns:a16="http://schemas.microsoft.com/office/drawing/2014/main" id="{501C2A31-94C4-0E4C-A65F-3859965FCA27}"/>
              </a:ext>
            </a:extLst>
          </p:cNvPr>
          <p:cNvGrpSpPr/>
          <p:nvPr/>
        </p:nvGrpSpPr>
        <p:grpSpPr>
          <a:xfrm>
            <a:off x="2901133" y="2865000"/>
            <a:ext cx="1493850" cy="1770413"/>
            <a:chOff x="2901133" y="2135965"/>
            <a:chExt cx="1493850" cy="1770413"/>
          </a:xfrm>
        </p:grpSpPr>
        <p:grpSp>
          <p:nvGrpSpPr>
            <p:cNvPr id="203" name="Groupe 202">
              <a:extLst>
                <a:ext uri="{FF2B5EF4-FFF2-40B4-BE49-F238E27FC236}">
                  <a16:creationId xmlns:a16="http://schemas.microsoft.com/office/drawing/2014/main" id="{978DF09F-FDF6-2A4C-8B2C-AE70B0FD7F0B}"/>
                </a:ext>
              </a:extLst>
            </p:cNvPr>
            <p:cNvGrpSpPr/>
            <p:nvPr/>
          </p:nvGrpSpPr>
          <p:grpSpPr>
            <a:xfrm>
              <a:off x="3050606" y="2190289"/>
              <a:ext cx="1169243" cy="1169243"/>
              <a:chOff x="3222789" y="1864782"/>
              <a:chExt cx="1558991" cy="1558991"/>
            </a:xfrm>
          </p:grpSpPr>
          <p:sp>
            <p:nvSpPr>
              <p:cNvPr id="211" name="Ellipse 210">
                <a:extLst>
                  <a:ext uri="{FF2B5EF4-FFF2-40B4-BE49-F238E27FC236}">
                    <a16:creationId xmlns:a16="http://schemas.microsoft.com/office/drawing/2014/main" id="{89A693FF-613F-4040-BC9A-8685B646C48E}"/>
                  </a:ext>
                </a:extLst>
              </p:cNvPr>
              <p:cNvSpPr/>
              <p:nvPr/>
            </p:nvSpPr>
            <p:spPr>
              <a:xfrm>
                <a:off x="3222789" y="1864782"/>
                <a:ext cx="1558991" cy="1558991"/>
              </a:xfrm>
              <a:prstGeom prst="ellipse">
                <a:avLst/>
              </a:prstGeom>
              <a:solidFill>
                <a:srgbClr val="04397A"/>
              </a:solidFill>
              <a:ln w="6350" cap="flat" cmpd="sng" algn="ctr">
                <a:solidFill>
                  <a:srgbClr val="FFFFFF">
                    <a:alpha val="28000"/>
                  </a:srgbClr>
                </a:solidFill>
                <a:prstDash val="sysDo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pic>
            <p:nvPicPr>
              <p:cNvPr id="212" name="Graphique 34">
                <a:extLst>
                  <a:ext uri="{FF2B5EF4-FFF2-40B4-BE49-F238E27FC236}">
                    <a16:creationId xmlns:a16="http://schemas.microsoft.com/office/drawing/2014/main" id="{5F443676-7D65-454A-ABDB-0B8BAB69648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522241" y="2219009"/>
                <a:ext cx="979541" cy="762912"/>
              </a:xfrm>
              <a:prstGeom prst="rect">
                <a:avLst/>
              </a:prstGeom>
            </p:spPr>
          </p:pic>
        </p:grpSp>
        <p:grpSp>
          <p:nvGrpSpPr>
            <p:cNvPr id="204" name="Groupe 203">
              <a:extLst>
                <a:ext uri="{FF2B5EF4-FFF2-40B4-BE49-F238E27FC236}">
                  <a16:creationId xmlns:a16="http://schemas.microsoft.com/office/drawing/2014/main" id="{BBB68F54-5E3B-6B4C-976A-352778651232}"/>
                </a:ext>
              </a:extLst>
            </p:cNvPr>
            <p:cNvGrpSpPr/>
            <p:nvPr/>
          </p:nvGrpSpPr>
          <p:grpSpPr>
            <a:xfrm>
              <a:off x="2901133" y="2135965"/>
              <a:ext cx="821861" cy="227663"/>
              <a:chOff x="4656190" y="4832437"/>
              <a:chExt cx="1095814" cy="303550"/>
            </a:xfrm>
          </p:grpSpPr>
          <p:sp>
            <p:nvSpPr>
              <p:cNvPr id="209" name="Forme libre 208">
                <a:extLst>
                  <a:ext uri="{FF2B5EF4-FFF2-40B4-BE49-F238E27FC236}">
                    <a16:creationId xmlns:a16="http://schemas.microsoft.com/office/drawing/2014/main" id="{E51BE959-0E9C-B24D-B641-0CF95ACCF5C9}"/>
                  </a:ext>
                </a:extLst>
              </p:cNvPr>
              <p:cNvSpPr/>
              <p:nvPr/>
            </p:nvSpPr>
            <p:spPr>
              <a:xfrm>
                <a:off x="4656190" y="4832437"/>
                <a:ext cx="1095814" cy="303550"/>
              </a:xfrm>
              <a:custGeom>
                <a:avLst/>
                <a:gdLst>
                  <a:gd name="connsiteX0" fmla="*/ 151775 w 1095814"/>
                  <a:gd name="connsiteY0" fmla="*/ 0 h 303550"/>
                  <a:gd name="connsiteX1" fmla="*/ 151776 w 1095814"/>
                  <a:gd name="connsiteY1" fmla="*/ 0 h 303550"/>
                  <a:gd name="connsiteX2" fmla="*/ 944039 w 1095814"/>
                  <a:gd name="connsiteY2" fmla="*/ 0 h 303550"/>
                  <a:gd name="connsiteX3" fmla="*/ 944040 w 1095814"/>
                  <a:gd name="connsiteY3" fmla="*/ 0 h 303550"/>
                  <a:gd name="connsiteX4" fmla="*/ 944040 w 1095814"/>
                  <a:gd name="connsiteY4" fmla="*/ 0 h 303550"/>
                  <a:gd name="connsiteX5" fmla="*/ 1003117 w 1095814"/>
                  <a:gd name="connsiteY5" fmla="*/ 11927 h 303550"/>
                  <a:gd name="connsiteX6" fmla="*/ 1095814 w 1095814"/>
                  <a:gd name="connsiteY6" fmla="*/ 151775 h 303550"/>
                  <a:gd name="connsiteX7" fmla="*/ 1003117 w 1095814"/>
                  <a:gd name="connsiteY7" fmla="*/ 291623 h 303550"/>
                  <a:gd name="connsiteX8" fmla="*/ 944040 w 1095814"/>
                  <a:gd name="connsiteY8" fmla="*/ 303550 h 303550"/>
                  <a:gd name="connsiteX9" fmla="*/ 944040 w 1095814"/>
                  <a:gd name="connsiteY9" fmla="*/ 303550 h 303550"/>
                  <a:gd name="connsiteX10" fmla="*/ 944039 w 1095814"/>
                  <a:gd name="connsiteY10" fmla="*/ 303550 h 303550"/>
                  <a:gd name="connsiteX11" fmla="*/ 151776 w 1095814"/>
                  <a:gd name="connsiteY11" fmla="*/ 303550 h 303550"/>
                  <a:gd name="connsiteX12" fmla="*/ 151775 w 1095814"/>
                  <a:gd name="connsiteY12" fmla="*/ 303550 h 303550"/>
                  <a:gd name="connsiteX13" fmla="*/ 0 w 1095814"/>
                  <a:gd name="connsiteY13" fmla="*/ 151775 h 303550"/>
                  <a:gd name="connsiteX14" fmla="*/ 151775 w 1095814"/>
                  <a:gd name="connsiteY14"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5814" h="303550">
                    <a:moveTo>
                      <a:pt x="151775" y="0"/>
                    </a:moveTo>
                    <a:lnTo>
                      <a:pt x="151776" y="0"/>
                    </a:lnTo>
                    <a:lnTo>
                      <a:pt x="944039" y="0"/>
                    </a:lnTo>
                    <a:lnTo>
                      <a:pt x="944040" y="0"/>
                    </a:lnTo>
                    <a:lnTo>
                      <a:pt x="944040" y="0"/>
                    </a:lnTo>
                    <a:lnTo>
                      <a:pt x="1003117" y="11927"/>
                    </a:lnTo>
                    <a:cubicBezTo>
                      <a:pt x="1057591" y="34968"/>
                      <a:pt x="1095814" y="88908"/>
                      <a:pt x="1095814" y="151775"/>
                    </a:cubicBezTo>
                    <a:cubicBezTo>
                      <a:pt x="1095814" y="214642"/>
                      <a:pt x="1057591" y="268582"/>
                      <a:pt x="1003117" y="291623"/>
                    </a:cubicBezTo>
                    <a:lnTo>
                      <a:pt x="944040" y="303550"/>
                    </a:lnTo>
                    <a:lnTo>
                      <a:pt x="944040" y="303550"/>
                    </a:lnTo>
                    <a:lnTo>
                      <a:pt x="944039" y="303550"/>
                    </a:lnTo>
                    <a:lnTo>
                      <a:pt x="151776"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
            <p:nvSpPr>
              <p:cNvPr id="210" name="ZoneTexte 209">
                <a:extLst>
                  <a:ext uri="{FF2B5EF4-FFF2-40B4-BE49-F238E27FC236}">
                    <a16:creationId xmlns:a16="http://schemas.microsoft.com/office/drawing/2014/main" id="{FA4D883B-3290-0844-A035-5468DEF19774}"/>
                  </a:ext>
                </a:extLst>
              </p:cNvPr>
              <p:cNvSpPr txBox="1"/>
              <p:nvPr/>
            </p:nvSpPr>
            <p:spPr>
              <a:xfrm>
                <a:off x="4656190" y="4875032"/>
                <a:ext cx="1095814"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sym typeface="Arial"/>
                  </a:rPr>
                  <a:t>POWER-SOI</a:t>
                </a:r>
                <a:endPar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205" name="ZoneTexte 204">
              <a:extLst>
                <a:ext uri="{FF2B5EF4-FFF2-40B4-BE49-F238E27FC236}">
                  <a16:creationId xmlns:a16="http://schemas.microsoft.com/office/drawing/2014/main" id="{54A41644-838C-E248-A3A8-B4BF95ECD2B2}"/>
                </a:ext>
              </a:extLst>
            </p:cNvPr>
            <p:cNvSpPr txBox="1"/>
            <p:nvPr/>
          </p:nvSpPr>
          <p:spPr>
            <a:xfrm>
              <a:off x="2933369" y="3652462"/>
              <a:ext cx="1423614"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AUTOMOTIVE</a:t>
              </a:r>
            </a:p>
          </p:txBody>
        </p:sp>
        <p:grpSp>
          <p:nvGrpSpPr>
            <p:cNvPr id="206" name="Groupe 205">
              <a:extLst>
                <a:ext uri="{FF2B5EF4-FFF2-40B4-BE49-F238E27FC236}">
                  <a16:creationId xmlns:a16="http://schemas.microsoft.com/office/drawing/2014/main" id="{0C213A67-01CA-3740-98E0-66EAFB30D583}"/>
                </a:ext>
              </a:extLst>
            </p:cNvPr>
            <p:cNvGrpSpPr/>
            <p:nvPr/>
          </p:nvGrpSpPr>
          <p:grpSpPr>
            <a:xfrm>
              <a:off x="3681931" y="3196766"/>
              <a:ext cx="713052" cy="227663"/>
              <a:chOff x="11885585" y="5369570"/>
              <a:chExt cx="950736" cy="303550"/>
            </a:xfrm>
          </p:grpSpPr>
          <p:sp>
            <p:nvSpPr>
              <p:cNvPr id="207" name="Forme libre 206">
                <a:extLst>
                  <a:ext uri="{FF2B5EF4-FFF2-40B4-BE49-F238E27FC236}">
                    <a16:creationId xmlns:a16="http://schemas.microsoft.com/office/drawing/2014/main" id="{495F5A20-7BEC-B441-AAA6-C6A268FD5E2E}"/>
                  </a:ext>
                </a:extLst>
              </p:cNvPr>
              <p:cNvSpPr/>
              <p:nvPr/>
            </p:nvSpPr>
            <p:spPr>
              <a:xfrm>
                <a:off x="11885585" y="5369570"/>
                <a:ext cx="734983" cy="303550"/>
              </a:xfrm>
              <a:custGeom>
                <a:avLst/>
                <a:gdLst>
                  <a:gd name="connsiteX0" fmla="*/ 151775 w 734983"/>
                  <a:gd name="connsiteY0" fmla="*/ 0 h 303550"/>
                  <a:gd name="connsiteX1" fmla="*/ 583208 w 734983"/>
                  <a:gd name="connsiteY1" fmla="*/ 0 h 303550"/>
                  <a:gd name="connsiteX2" fmla="*/ 584804 w 734983"/>
                  <a:gd name="connsiteY2" fmla="*/ 0 h 303550"/>
                  <a:gd name="connsiteX3" fmla="*/ 584804 w 734983"/>
                  <a:gd name="connsiteY3" fmla="*/ 322 h 303550"/>
                  <a:gd name="connsiteX4" fmla="*/ 642286 w 734983"/>
                  <a:gd name="connsiteY4" fmla="*/ 11927 h 303550"/>
                  <a:gd name="connsiteX5" fmla="*/ 734983 w 734983"/>
                  <a:gd name="connsiteY5" fmla="*/ 151775 h 303550"/>
                  <a:gd name="connsiteX6" fmla="*/ 642286 w 734983"/>
                  <a:gd name="connsiteY6" fmla="*/ 291623 h 303550"/>
                  <a:gd name="connsiteX7" fmla="*/ 584804 w 734983"/>
                  <a:gd name="connsiteY7" fmla="*/ 303228 h 303550"/>
                  <a:gd name="connsiteX8" fmla="*/ 584804 w 734983"/>
                  <a:gd name="connsiteY8" fmla="*/ 303550 h 303550"/>
                  <a:gd name="connsiteX9" fmla="*/ 583208 w 734983"/>
                  <a:gd name="connsiteY9" fmla="*/ 303550 h 303550"/>
                  <a:gd name="connsiteX10" fmla="*/ 151775 w 734983"/>
                  <a:gd name="connsiteY10" fmla="*/ 303550 h 303550"/>
                  <a:gd name="connsiteX11" fmla="*/ 0 w 734983"/>
                  <a:gd name="connsiteY11" fmla="*/ 151775 h 303550"/>
                  <a:gd name="connsiteX12" fmla="*/ 151775 w 734983"/>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83" h="303550">
                    <a:moveTo>
                      <a:pt x="151775" y="0"/>
                    </a:moveTo>
                    <a:lnTo>
                      <a:pt x="583208" y="0"/>
                    </a:lnTo>
                    <a:lnTo>
                      <a:pt x="584804" y="0"/>
                    </a:lnTo>
                    <a:lnTo>
                      <a:pt x="584804" y="322"/>
                    </a:lnTo>
                    <a:lnTo>
                      <a:pt x="642286" y="11927"/>
                    </a:lnTo>
                    <a:cubicBezTo>
                      <a:pt x="696760" y="34968"/>
                      <a:pt x="734983" y="88908"/>
                      <a:pt x="734983" y="151775"/>
                    </a:cubicBezTo>
                    <a:cubicBezTo>
                      <a:pt x="734983" y="214642"/>
                      <a:pt x="696760" y="268582"/>
                      <a:pt x="642286" y="291623"/>
                    </a:cubicBezTo>
                    <a:lnTo>
                      <a:pt x="584804" y="303228"/>
                    </a:lnTo>
                    <a:lnTo>
                      <a:pt x="584804" y="303550"/>
                    </a:lnTo>
                    <a:lnTo>
                      <a:pt x="583208" y="303550"/>
                    </a:lnTo>
                    <a:lnTo>
                      <a:pt x="151775" y="303550"/>
                    </a:lnTo>
                    <a:cubicBezTo>
                      <a:pt x="67952" y="303550"/>
                      <a:pt x="0" y="235598"/>
                      <a:pt x="0" y="151775"/>
                    </a:cubicBezTo>
                    <a:cubicBezTo>
                      <a:pt x="0" y="67952"/>
                      <a:pt x="67952" y="0"/>
                      <a:pt x="151775" y="0"/>
                    </a:cubicBezTo>
                    <a:close/>
                  </a:path>
                </a:pathLst>
              </a:custGeom>
              <a:gradFill flip="none" rotWithShape="1">
                <a:gsLst>
                  <a:gs pos="0">
                    <a:srgbClr val="2658F0"/>
                  </a:gs>
                  <a:gs pos="100000">
                    <a:srgbClr val="C153E5"/>
                  </a:gs>
                </a:gsLst>
                <a:lin ang="2700000" scaled="1"/>
                <a:tileRect/>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
            <p:nvSpPr>
              <p:cNvPr id="208" name="ZoneTexte 207">
                <a:extLst>
                  <a:ext uri="{FF2B5EF4-FFF2-40B4-BE49-F238E27FC236}">
                    <a16:creationId xmlns:a16="http://schemas.microsoft.com/office/drawing/2014/main" id="{156D14E6-A26F-9C43-8E1D-CFF12E0BE4DE}"/>
                  </a:ext>
                </a:extLst>
              </p:cNvPr>
              <p:cNvSpPr txBox="1"/>
              <p:nvPr/>
            </p:nvSpPr>
            <p:spPr>
              <a:xfrm>
                <a:off x="11940344" y="5409523"/>
                <a:ext cx="89597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FD-SOI</a:t>
                </a:r>
              </a:p>
            </p:txBody>
          </p:sp>
        </p:grpSp>
      </p:grpSp>
      <p:grpSp>
        <p:nvGrpSpPr>
          <p:cNvPr id="213" name="Groupe 212">
            <a:extLst>
              <a:ext uri="{FF2B5EF4-FFF2-40B4-BE49-F238E27FC236}">
                <a16:creationId xmlns:a16="http://schemas.microsoft.com/office/drawing/2014/main" id="{7290DA95-3F62-B14E-8EFD-287BB4886001}"/>
              </a:ext>
            </a:extLst>
          </p:cNvPr>
          <p:cNvGrpSpPr/>
          <p:nvPr/>
        </p:nvGrpSpPr>
        <p:grpSpPr>
          <a:xfrm>
            <a:off x="4655256" y="1711664"/>
            <a:ext cx="1730136" cy="1873768"/>
            <a:chOff x="4655256" y="2190289"/>
            <a:chExt cx="1730136" cy="1873768"/>
          </a:xfrm>
        </p:grpSpPr>
        <p:grpSp>
          <p:nvGrpSpPr>
            <p:cNvPr id="214" name="Groupe 213">
              <a:extLst>
                <a:ext uri="{FF2B5EF4-FFF2-40B4-BE49-F238E27FC236}">
                  <a16:creationId xmlns:a16="http://schemas.microsoft.com/office/drawing/2014/main" id="{369FEF4F-0CB4-014C-AEB6-F048C89DFA62}"/>
                </a:ext>
              </a:extLst>
            </p:cNvPr>
            <p:cNvGrpSpPr/>
            <p:nvPr/>
          </p:nvGrpSpPr>
          <p:grpSpPr>
            <a:xfrm>
              <a:off x="4940531" y="2190289"/>
              <a:ext cx="1169243" cy="1169243"/>
              <a:chOff x="6027610" y="1698379"/>
              <a:chExt cx="1558991" cy="1558991"/>
            </a:xfrm>
          </p:grpSpPr>
          <p:sp>
            <p:nvSpPr>
              <p:cNvPr id="223" name="Ellipse 222">
                <a:extLst>
                  <a:ext uri="{FF2B5EF4-FFF2-40B4-BE49-F238E27FC236}">
                    <a16:creationId xmlns:a16="http://schemas.microsoft.com/office/drawing/2014/main" id="{B0D5CBED-121C-9345-B7BB-987109D05A54}"/>
                  </a:ext>
                </a:extLst>
              </p:cNvPr>
              <p:cNvSpPr/>
              <p:nvPr/>
            </p:nvSpPr>
            <p:spPr>
              <a:xfrm>
                <a:off x="6027610" y="1698379"/>
                <a:ext cx="1558991" cy="1558991"/>
              </a:xfrm>
              <a:prstGeom prst="ellipse">
                <a:avLst/>
              </a:prstGeom>
              <a:solidFill>
                <a:srgbClr val="04397A"/>
              </a:solidFill>
              <a:ln w="6350" cap="flat" cmpd="sng" algn="ctr">
                <a:solidFill>
                  <a:srgbClr val="FFFFFF">
                    <a:alpha val="28000"/>
                  </a:srgbClr>
                </a:solidFill>
                <a:prstDash val="sysDo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pic>
            <p:nvPicPr>
              <p:cNvPr id="224" name="Graphique 46">
                <a:extLst>
                  <a:ext uri="{FF2B5EF4-FFF2-40B4-BE49-F238E27FC236}">
                    <a16:creationId xmlns:a16="http://schemas.microsoft.com/office/drawing/2014/main" id="{A29B1D90-62BA-9E45-97EE-2CE0E7D0785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484011" y="1893711"/>
                <a:ext cx="660400" cy="1219200"/>
              </a:xfrm>
              <a:prstGeom prst="rect">
                <a:avLst/>
              </a:prstGeom>
            </p:spPr>
          </p:pic>
        </p:grpSp>
        <p:grpSp>
          <p:nvGrpSpPr>
            <p:cNvPr id="215" name="Groupe 214">
              <a:extLst>
                <a:ext uri="{FF2B5EF4-FFF2-40B4-BE49-F238E27FC236}">
                  <a16:creationId xmlns:a16="http://schemas.microsoft.com/office/drawing/2014/main" id="{87462E2E-04E5-5D40-B0E3-421B4FC4E111}"/>
                </a:ext>
              </a:extLst>
            </p:cNvPr>
            <p:cNvGrpSpPr/>
            <p:nvPr/>
          </p:nvGrpSpPr>
          <p:grpSpPr>
            <a:xfrm>
              <a:off x="5834155" y="3008559"/>
              <a:ext cx="551237" cy="227663"/>
              <a:chOff x="2079215" y="4674384"/>
              <a:chExt cx="734983" cy="303550"/>
            </a:xfrm>
          </p:grpSpPr>
          <p:sp>
            <p:nvSpPr>
              <p:cNvPr id="221" name="Forme libre 220">
                <a:extLst>
                  <a:ext uri="{FF2B5EF4-FFF2-40B4-BE49-F238E27FC236}">
                    <a16:creationId xmlns:a16="http://schemas.microsoft.com/office/drawing/2014/main" id="{66D706CD-5F32-FA4E-A4E0-2F4E8BBDFD7B}"/>
                  </a:ext>
                </a:extLst>
              </p:cNvPr>
              <p:cNvSpPr/>
              <p:nvPr/>
            </p:nvSpPr>
            <p:spPr>
              <a:xfrm>
                <a:off x="2079215" y="4674384"/>
                <a:ext cx="734983" cy="303550"/>
              </a:xfrm>
              <a:custGeom>
                <a:avLst/>
                <a:gdLst>
                  <a:gd name="connsiteX0" fmla="*/ 151775 w 734983"/>
                  <a:gd name="connsiteY0" fmla="*/ 0 h 303550"/>
                  <a:gd name="connsiteX1" fmla="*/ 583208 w 734983"/>
                  <a:gd name="connsiteY1" fmla="*/ 0 h 303550"/>
                  <a:gd name="connsiteX2" fmla="*/ 584804 w 734983"/>
                  <a:gd name="connsiteY2" fmla="*/ 0 h 303550"/>
                  <a:gd name="connsiteX3" fmla="*/ 584804 w 734983"/>
                  <a:gd name="connsiteY3" fmla="*/ 322 h 303550"/>
                  <a:gd name="connsiteX4" fmla="*/ 642286 w 734983"/>
                  <a:gd name="connsiteY4" fmla="*/ 11927 h 303550"/>
                  <a:gd name="connsiteX5" fmla="*/ 734983 w 734983"/>
                  <a:gd name="connsiteY5" fmla="*/ 151775 h 303550"/>
                  <a:gd name="connsiteX6" fmla="*/ 642286 w 734983"/>
                  <a:gd name="connsiteY6" fmla="*/ 291623 h 303550"/>
                  <a:gd name="connsiteX7" fmla="*/ 584804 w 734983"/>
                  <a:gd name="connsiteY7" fmla="*/ 303228 h 303550"/>
                  <a:gd name="connsiteX8" fmla="*/ 584804 w 734983"/>
                  <a:gd name="connsiteY8" fmla="*/ 303550 h 303550"/>
                  <a:gd name="connsiteX9" fmla="*/ 583208 w 734983"/>
                  <a:gd name="connsiteY9" fmla="*/ 303550 h 303550"/>
                  <a:gd name="connsiteX10" fmla="*/ 151775 w 734983"/>
                  <a:gd name="connsiteY10" fmla="*/ 303550 h 303550"/>
                  <a:gd name="connsiteX11" fmla="*/ 0 w 734983"/>
                  <a:gd name="connsiteY11" fmla="*/ 151775 h 303550"/>
                  <a:gd name="connsiteX12" fmla="*/ 151775 w 734983"/>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83" h="303550">
                    <a:moveTo>
                      <a:pt x="151775" y="0"/>
                    </a:moveTo>
                    <a:lnTo>
                      <a:pt x="583208" y="0"/>
                    </a:lnTo>
                    <a:lnTo>
                      <a:pt x="584804" y="0"/>
                    </a:lnTo>
                    <a:lnTo>
                      <a:pt x="584804" y="322"/>
                    </a:lnTo>
                    <a:lnTo>
                      <a:pt x="642286" y="11927"/>
                    </a:lnTo>
                    <a:cubicBezTo>
                      <a:pt x="696760" y="34968"/>
                      <a:pt x="734983" y="88908"/>
                      <a:pt x="734983" y="151775"/>
                    </a:cubicBezTo>
                    <a:cubicBezTo>
                      <a:pt x="734983" y="214643"/>
                      <a:pt x="696760" y="268582"/>
                      <a:pt x="642286" y="291623"/>
                    </a:cubicBezTo>
                    <a:lnTo>
                      <a:pt x="584804" y="303228"/>
                    </a:lnTo>
                    <a:lnTo>
                      <a:pt x="584804" y="303550"/>
                    </a:lnTo>
                    <a:lnTo>
                      <a:pt x="583208"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
            <p:nvSpPr>
              <p:cNvPr id="222" name="ZoneTexte 221">
                <a:extLst>
                  <a:ext uri="{FF2B5EF4-FFF2-40B4-BE49-F238E27FC236}">
                    <a16:creationId xmlns:a16="http://schemas.microsoft.com/office/drawing/2014/main" id="{176F6C49-CCE4-714D-94D2-C3BBC4F93F07}"/>
                  </a:ext>
                </a:extLst>
              </p:cNvPr>
              <p:cNvSpPr txBox="1"/>
              <p:nvPr/>
            </p:nvSpPr>
            <p:spPr>
              <a:xfrm>
                <a:off x="2133970" y="4714336"/>
                <a:ext cx="60953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RF-SOI</a:t>
                </a:r>
              </a:p>
            </p:txBody>
          </p:sp>
        </p:grpSp>
        <p:grpSp>
          <p:nvGrpSpPr>
            <p:cNvPr id="216" name="Groupe 215">
              <a:extLst>
                <a:ext uri="{FF2B5EF4-FFF2-40B4-BE49-F238E27FC236}">
                  <a16:creationId xmlns:a16="http://schemas.microsoft.com/office/drawing/2014/main" id="{20C72164-4099-984F-87D5-521A068E270B}"/>
                </a:ext>
              </a:extLst>
            </p:cNvPr>
            <p:cNvGrpSpPr/>
            <p:nvPr/>
          </p:nvGrpSpPr>
          <p:grpSpPr>
            <a:xfrm>
              <a:off x="4655256" y="2328027"/>
              <a:ext cx="551237" cy="227663"/>
              <a:chOff x="2079215" y="5031000"/>
              <a:chExt cx="734983" cy="303550"/>
            </a:xfrm>
          </p:grpSpPr>
          <p:sp>
            <p:nvSpPr>
              <p:cNvPr id="219" name="Forme libre 218">
                <a:extLst>
                  <a:ext uri="{FF2B5EF4-FFF2-40B4-BE49-F238E27FC236}">
                    <a16:creationId xmlns:a16="http://schemas.microsoft.com/office/drawing/2014/main" id="{C26F7F2E-D480-364E-B77B-4D146D8EA60E}"/>
                  </a:ext>
                </a:extLst>
              </p:cNvPr>
              <p:cNvSpPr/>
              <p:nvPr/>
            </p:nvSpPr>
            <p:spPr>
              <a:xfrm>
                <a:off x="2079215" y="5031000"/>
                <a:ext cx="734983" cy="303550"/>
              </a:xfrm>
              <a:custGeom>
                <a:avLst/>
                <a:gdLst>
                  <a:gd name="connsiteX0" fmla="*/ 151775 w 734983"/>
                  <a:gd name="connsiteY0" fmla="*/ 0 h 303550"/>
                  <a:gd name="connsiteX1" fmla="*/ 583208 w 734983"/>
                  <a:gd name="connsiteY1" fmla="*/ 0 h 303550"/>
                  <a:gd name="connsiteX2" fmla="*/ 584804 w 734983"/>
                  <a:gd name="connsiteY2" fmla="*/ 0 h 303550"/>
                  <a:gd name="connsiteX3" fmla="*/ 584804 w 734983"/>
                  <a:gd name="connsiteY3" fmla="*/ 322 h 303550"/>
                  <a:gd name="connsiteX4" fmla="*/ 642286 w 734983"/>
                  <a:gd name="connsiteY4" fmla="*/ 11927 h 303550"/>
                  <a:gd name="connsiteX5" fmla="*/ 734983 w 734983"/>
                  <a:gd name="connsiteY5" fmla="*/ 151775 h 303550"/>
                  <a:gd name="connsiteX6" fmla="*/ 642286 w 734983"/>
                  <a:gd name="connsiteY6" fmla="*/ 291623 h 303550"/>
                  <a:gd name="connsiteX7" fmla="*/ 584804 w 734983"/>
                  <a:gd name="connsiteY7" fmla="*/ 303228 h 303550"/>
                  <a:gd name="connsiteX8" fmla="*/ 584804 w 734983"/>
                  <a:gd name="connsiteY8" fmla="*/ 303550 h 303550"/>
                  <a:gd name="connsiteX9" fmla="*/ 583208 w 734983"/>
                  <a:gd name="connsiteY9" fmla="*/ 303550 h 303550"/>
                  <a:gd name="connsiteX10" fmla="*/ 151775 w 734983"/>
                  <a:gd name="connsiteY10" fmla="*/ 303550 h 303550"/>
                  <a:gd name="connsiteX11" fmla="*/ 0 w 734983"/>
                  <a:gd name="connsiteY11" fmla="*/ 151775 h 303550"/>
                  <a:gd name="connsiteX12" fmla="*/ 151775 w 734983"/>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83" h="303550">
                    <a:moveTo>
                      <a:pt x="151775" y="0"/>
                    </a:moveTo>
                    <a:lnTo>
                      <a:pt x="583208" y="0"/>
                    </a:lnTo>
                    <a:lnTo>
                      <a:pt x="584804" y="0"/>
                    </a:lnTo>
                    <a:lnTo>
                      <a:pt x="584804" y="322"/>
                    </a:lnTo>
                    <a:lnTo>
                      <a:pt x="642286" y="11927"/>
                    </a:lnTo>
                    <a:cubicBezTo>
                      <a:pt x="696760" y="34968"/>
                      <a:pt x="734983" y="88908"/>
                      <a:pt x="734983" y="151775"/>
                    </a:cubicBezTo>
                    <a:cubicBezTo>
                      <a:pt x="734983" y="214642"/>
                      <a:pt x="696760" y="268582"/>
                      <a:pt x="642286" y="291623"/>
                    </a:cubicBezTo>
                    <a:lnTo>
                      <a:pt x="584804" y="303228"/>
                    </a:lnTo>
                    <a:lnTo>
                      <a:pt x="584804" y="303550"/>
                    </a:lnTo>
                    <a:lnTo>
                      <a:pt x="583208" y="303550"/>
                    </a:lnTo>
                    <a:lnTo>
                      <a:pt x="151775" y="303550"/>
                    </a:lnTo>
                    <a:cubicBezTo>
                      <a:pt x="67952" y="303550"/>
                      <a:pt x="0" y="235598"/>
                      <a:pt x="0" y="151775"/>
                    </a:cubicBezTo>
                    <a:cubicBezTo>
                      <a:pt x="0" y="67952"/>
                      <a:pt x="67952" y="0"/>
                      <a:pt x="151775" y="0"/>
                    </a:cubicBezTo>
                    <a:close/>
                  </a:path>
                </a:pathLst>
              </a:custGeom>
              <a:gradFill>
                <a:gsLst>
                  <a:gs pos="0">
                    <a:srgbClr val="2658F0"/>
                  </a:gs>
                  <a:gs pos="100000">
                    <a:srgbClr val="268DF0"/>
                  </a:gs>
                </a:gsLst>
                <a:path path="circle">
                  <a:fillToRect l="100000" t="100000"/>
                </a:path>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
            <p:nvSpPr>
              <p:cNvPr id="220" name="ZoneTexte 219">
                <a:extLst>
                  <a:ext uri="{FF2B5EF4-FFF2-40B4-BE49-F238E27FC236}">
                    <a16:creationId xmlns:a16="http://schemas.microsoft.com/office/drawing/2014/main" id="{3DE80BD8-0D25-4648-B03E-310A6DDA8D21}"/>
                  </a:ext>
                </a:extLst>
              </p:cNvPr>
              <p:cNvSpPr txBox="1"/>
              <p:nvPr/>
            </p:nvSpPr>
            <p:spPr>
              <a:xfrm>
                <a:off x="2133970" y="5070952"/>
                <a:ext cx="60953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FD-SOI</a:t>
                </a:r>
              </a:p>
            </p:txBody>
          </p:sp>
        </p:grpSp>
        <p:sp>
          <p:nvSpPr>
            <p:cNvPr id="217" name="ZoneTexte 216">
              <a:extLst>
                <a:ext uri="{FF2B5EF4-FFF2-40B4-BE49-F238E27FC236}">
                  <a16:creationId xmlns:a16="http://schemas.microsoft.com/office/drawing/2014/main" id="{FF1D5C87-5A13-5D43-B0AE-78C333C4C01D}"/>
                </a:ext>
              </a:extLst>
            </p:cNvPr>
            <p:cNvSpPr txBox="1"/>
            <p:nvPr/>
          </p:nvSpPr>
          <p:spPr>
            <a:xfrm>
              <a:off x="4789775" y="3652462"/>
              <a:ext cx="1423614"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err="1">
                  <a:ln>
                    <a:noFill/>
                  </a:ln>
                  <a:solidFill>
                    <a:srgbClr val="324D59"/>
                  </a:solidFill>
                  <a:effectLst/>
                  <a:uLnTx/>
                  <a:uFillTx/>
                  <a:latin typeface="Arial" panose="020B0604020202020204" pitchFamily="34" charset="0"/>
                  <a:ea typeface="+mn-ea"/>
                  <a:cs typeface="Arial" panose="020B0604020202020204" pitchFamily="34" charset="0"/>
                  <a:sym typeface="Arial"/>
                </a:rPr>
                <a:t>IoT</a:t>
              </a:r>
              <a:endParaRPr kumimoji="0" lang="fr-FR" sz="10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endParaRPr>
            </a:p>
          </p:txBody>
        </p:sp>
        <p:sp>
          <p:nvSpPr>
            <p:cNvPr id="218" name="ZoneTexte 217">
              <a:extLst>
                <a:ext uri="{FF2B5EF4-FFF2-40B4-BE49-F238E27FC236}">
                  <a16:creationId xmlns:a16="http://schemas.microsoft.com/office/drawing/2014/main" id="{9799C437-F6C1-C64F-A611-8178C7FF07D0}"/>
                </a:ext>
              </a:extLst>
            </p:cNvPr>
            <p:cNvSpPr txBox="1"/>
            <p:nvPr/>
          </p:nvSpPr>
          <p:spPr>
            <a:xfrm>
              <a:off x="4789775" y="3856308"/>
              <a:ext cx="1423614" cy="2077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7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Internet of </a:t>
              </a:r>
              <a:r>
                <a:rPr kumimoji="0" lang="fr-FR" sz="750" b="0" i="1" u="none" strike="noStrike" kern="1200" cap="none" spc="0" normalizeH="0" baseline="0" noProof="0" dirty="0" err="1">
                  <a:ln>
                    <a:noFill/>
                  </a:ln>
                  <a:solidFill>
                    <a:srgbClr val="324D59"/>
                  </a:solidFill>
                  <a:effectLst/>
                  <a:uLnTx/>
                  <a:uFillTx/>
                  <a:latin typeface="Arial" panose="020B0604020202020204" pitchFamily="34" charset="0"/>
                  <a:ea typeface="+mn-ea"/>
                  <a:cs typeface="Arial" panose="020B0604020202020204" pitchFamily="34" charset="0"/>
                  <a:sym typeface="Arial"/>
                </a:rPr>
                <a:t>Things</a:t>
              </a:r>
              <a:endParaRPr kumimoji="0" lang="fr-FR" sz="750" b="0" i="1"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endParaRPr>
            </a:p>
          </p:txBody>
        </p:sp>
      </p:grpSp>
      <p:sp>
        <p:nvSpPr>
          <p:cNvPr id="225" name="TextBox 5">
            <a:extLst>
              <a:ext uri="{FF2B5EF4-FFF2-40B4-BE49-F238E27FC236}">
                <a16:creationId xmlns:a16="http://schemas.microsoft.com/office/drawing/2014/main" id="{2C8C7D4F-AE29-6A42-B963-35DA0A78BCEA}"/>
              </a:ext>
            </a:extLst>
          </p:cNvPr>
          <p:cNvSpPr txBox="1"/>
          <p:nvPr/>
        </p:nvSpPr>
        <p:spPr>
          <a:xfrm>
            <a:off x="2983487" y="1102554"/>
            <a:ext cx="3191137" cy="338554"/>
          </a:xfrm>
          <a:prstGeom prst="rect">
            <a:avLst/>
          </a:prstGeom>
          <a:noFill/>
        </p:spPr>
        <p:txBody>
          <a:bodyPr wrap="square" rtlCol="0">
            <a:spAutoFit/>
          </a:bodyPr>
          <a:lstStyle/>
          <a:p>
            <a:pPr marL="0" marR="0" lvl="0" indent="0" algn="ctr" defTabSz="389616"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450" normalizeH="0" baseline="0" noProof="0" dirty="0">
                <a:ln>
                  <a:noFill/>
                </a:ln>
                <a:gradFill>
                  <a:gsLst>
                    <a:gs pos="100000">
                      <a:srgbClr val="C153E5"/>
                    </a:gs>
                    <a:gs pos="0">
                      <a:srgbClr val="2658F0"/>
                    </a:gs>
                  </a:gsLst>
                  <a:lin ang="2700000" scaled="1"/>
                </a:gradFill>
                <a:effectLst/>
                <a:uLnTx/>
                <a:uFillTx/>
                <a:latin typeface="Arial" panose="020B0604020202020204" pitchFamily="34" charset="0"/>
                <a:ea typeface="+mn-ea"/>
                <a:cs typeface="Arial" panose="020B0604020202020204" pitchFamily="34" charset="0"/>
                <a:sym typeface="Arial"/>
              </a:rPr>
              <a:t>TOMORROW</a:t>
            </a:r>
            <a:endParaRPr kumimoji="0" lang="fr-FR" sz="1600" b="0" i="1" u="none" strike="noStrike" kern="1200" cap="none" spc="0" normalizeH="0" baseline="0" noProof="0" dirty="0">
              <a:ln>
                <a:noFill/>
              </a:ln>
              <a:gradFill>
                <a:gsLst>
                  <a:gs pos="100000">
                    <a:srgbClr val="C153E5"/>
                  </a:gs>
                  <a:gs pos="0">
                    <a:srgbClr val="2658F0"/>
                  </a:gs>
                </a:gsLst>
                <a:lin ang="2700000" scaled="1"/>
              </a:gradFill>
              <a:effectLst/>
              <a:uLnTx/>
              <a:uFillTx/>
              <a:latin typeface="Arial" panose="020B0604020202020204" pitchFamily="34" charset="0"/>
              <a:ea typeface="+mn-ea"/>
              <a:cs typeface="Arial" panose="020B0604020202020204" pitchFamily="34" charset="0"/>
              <a:sym typeface="Arial"/>
            </a:endParaRPr>
          </a:p>
        </p:txBody>
      </p:sp>
      <p:sp>
        <p:nvSpPr>
          <p:cNvPr id="226" name="ZoneTexte 225">
            <a:extLst>
              <a:ext uri="{FF2B5EF4-FFF2-40B4-BE49-F238E27FC236}">
                <a16:creationId xmlns:a16="http://schemas.microsoft.com/office/drawing/2014/main" id="{A4951E0D-93E2-F741-995E-4DFE96EBD350}"/>
              </a:ext>
            </a:extLst>
          </p:cNvPr>
          <p:cNvSpPr txBox="1"/>
          <p:nvPr/>
        </p:nvSpPr>
        <p:spPr>
          <a:xfrm>
            <a:off x="7872873" y="1064039"/>
            <a:ext cx="769371"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New</a:t>
            </a:r>
            <a:br>
              <a:rPr kumimoji="0" lang="fr-FR" sz="800" b="1" i="0"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br>
            <a:r>
              <a:rPr kumimoji="0" lang="fr-FR" sz="800" b="1" i="0" u="none" strike="noStrike" kern="1200" cap="none" spc="0" normalizeH="0" baseline="0" noProof="0" dirty="0" err="1">
                <a:ln>
                  <a:noFill/>
                </a:ln>
                <a:solidFill>
                  <a:srgbClr val="324D59"/>
                </a:solidFill>
                <a:effectLst/>
                <a:uLnTx/>
                <a:uFillTx/>
                <a:latin typeface="Arial" panose="020B0604020202020204" pitchFamily="34" charset="0"/>
                <a:ea typeface="+mn-ea"/>
                <a:cs typeface="Arial" panose="020B0604020202020204" pitchFamily="34" charset="0"/>
                <a:sym typeface="Arial"/>
              </a:rPr>
              <a:t>Market</a:t>
            </a:r>
            <a:r>
              <a:rPr kumimoji="0" lang="fr-FR" sz="800" b="1" i="0" u="none" strike="noStrike" kern="120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 Segments</a:t>
            </a:r>
          </a:p>
        </p:txBody>
      </p:sp>
      <p:sp>
        <p:nvSpPr>
          <p:cNvPr id="227" name="Ellipse 226">
            <a:extLst>
              <a:ext uri="{FF2B5EF4-FFF2-40B4-BE49-F238E27FC236}">
                <a16:creationId xmlns:a16="http://schemas.microsoft.com/office/drawing/2014/main" id="{7164491F-EB6D-D041-9DD4-A025AA1AB104}"/>
              </a:ext>
            </a:extLst>
          </p:cNvPr>
          <p:cNvSpPr/>
          <p:nvPr/>
        </p:nvSpPr>
        <p:spPr>
          <a:xfrm>
            <a:off x="7755324" y="814677"/>
            <a:ext cx="995043" cy="995043"/>
          </a:xfrm>
          <a:prstGeom prst="ellipse">
            <a:avLst/>
          </a:prstGeom>
          <a:noFill/>
          <a:ln w="6350" cap="flat" cmpd="sng" algn="ctr">
            <a:solidFill>
              <a:srgbClr val="324D59">
                <a:alpha val="28000"/>
              </a:srgbClr>
            </a:solidFill>
            <a:prstDash val="sysDo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
        <p:nvSpPr>
          <p:cNvPr id="228" name="Forme libre 227">
            <a:extLst>
              <a:ext uri="{FF2B5EF4-FFF2-40B4-BE49-F238E27FC236}">
                <a16:creationId xmlns:a16="http://schemas.microsoft.com/office/drawing/2014/main" id="{DB85DCBE-CEC3-D243-820F-D8418918E1DE}"/>
              </a:ext>
            </a:extLst>
          </p:cNvPr>
          <p:cNvSpPr/>
          <p:nvPr/>
        </p:nvSpPr>
        <p:spPr>
          <a:xfrm>
            <a:off x="7723606" y="3392204"/>
            <a:ext cx="769371" cy="227663"/>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66000">
                <a:srgbClr val="324D59"/>
              </a:gs>
              <a:gs pos="0">
                <a:srgbClr val="0072BB"/>
              </a:gs>
            </a:gsLst>
            <a:lin ang="2700000" scaled="1"/>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229" name="ZoneTexte 228">
            <a:extLst>
              <a:ext uri="{FF2B5EF4-FFF2-40B4-BE49-F238E27FC236}">
                <a16:creationId xmlns:a16="http://schemas.microsoft.com/office/drawing/2014/main" id="{1CEAAED7-DD72-1D4F-9A18-DE9FD228FCC3}"/>
              </a:ext>
            </a:extLst>
          </p:cNvPr>
          <p:cNvSpPr txBox="1"/>
          <p:nvPr/>
        </p:nvSpPr>
        <p:spPr>
          <a:xfrm>
            <a:off x="7723606" y="3414158"/>
            <a:ext cx="769371" cy="1846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GaN</a:t>
            </a:r>
            <a:r>
              <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RF</a:t>
            </a:r>
          </a:p>
        </p:txBody>
      </p:sp>
      <p:sp>
        <p:nvSpPr>
          <p:cNvPr id="230" name="Forme libre 229">
            <a:extLst>
              <a:ext uri="{FF2B5EF4-FFF2-40B4-BE49-F238E27FC236}">
                <a16:creationId xmlns:a16="http://schemas.microsoft.com/office/drawing/2014/main" id="{055A9A8D-31C4-D848-A047-2CEFA6DCB2B6}"/>
              </a:ext>
            </a:extLst>
          </p:cNvPr>
          <p:cNvSpPr/>
          <p:nvPr/>
        </p:nvSpPr>
        <p:spPr>
          <a:xfrm>
            <a:off x="6191538" y="3691027"/>
            <a:ext cx="769371" cy="227663"/>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66000">
                <a:srgbClr val="324D59"/>
              </a:gs>
              <a:gs pos="0">
                <a:srgbClr val="0072BB"/>
              </a:gs>
            </a:gsLst>
            <a:lin ang="2700000" scaled="1"/>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231" name="ZoneTexte 230">
            <a:extLst>
              <a:ext uri="{FF2B5EF4-FFF2-40B4-BE49-F238E27FC236}">
                <a16:creationId xmlns:a16="http://schemas.microsoft.com/office/drawing/2014/main" id="{6C00533E-616A-0140-8DC2-95611BAFD855}"/>
              </a:ext>
            </a:extLst>
          </p:cNvPr>
          <p:cNvSpPr txBox="1"/>
          <p:nvPr/>
        </p:nvSpPr>
        <p:spPr>
          <a:xfrm>
            <a:off x="6232563" y="3712981"/>
            <a:ext cx="682563" cy="1846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GaN</a:t>
            </a:r>
            <a:r>
              <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Power</a:t>
            </a:r>
          </a:p>
        </p:txBody>
      </p:sp>
      <p:grpSp>
        <p:nvGrpSpPr>
          <p:cNvPr id="232" name="Groupe 231">
            <a:extLst>
              <a:ext uri="{FF2B5EF4-FFF2-40B4-BE49-F238E27FC236}">
                <a16:creationId xmlns:a16="http://schemas.microsoft.com/office/drawing/2014/main" id="{1B30CE12-3EC2-7140-9455-A97058D3C890}"/>
              </a:ext>
            </a:extLst>
          </p:cNvPr>
          <p:cNvGrpSpPr/>
          <p:nvPr/>
        </p:nvGrpSpPr>
        <p:grpSpPr>
          <a:xfrm>
            <a:off x="6539022" y="2987062"/>
            <a:ext cx="713048" cy="227663"/>
            <a:chOff x="6695514" y="3030601"/>
            <a:chExt cx="713048" cy="227663"/>
          </a:xfrm>
        </p:grpSpPr>
        <p:sp>
          <p:nvSpPr>
            <p:cNvPr id="233" name="Forme libre 232">
              <a:extLst>
                <a:ext uri="{FF2B5EF4-FFF2-40B4-BE49-F238E27FC236}">
                  <a16:creationId xmlns:a16="http://schemas.microsoft.com/office/drawing/2014/main" id="{DD7F1A8F-2A25-EB40-A0AD-88787A657D9D}"/>
                </a:ext>
              </a:extLst>
            </p:cNvPr>
            <p:cNvSpPr/>
            <p:nvPr/>
          </p:nvSpPr>
          <p:spPr>
            <a:xfrm>
              <a:off x="6695514" y="3030601"/>
              <a:ext cx="551237" cy="227663"/>
            </a:xfrm>
            <a:custGeom>
              <a:avLst/>
              <a:gdLst>
                <a:gd name="connsiteX0" fmla="*/ 151775 w 734983"/>
                <a:gd name="connsiteY0" fmla="*/ 0 h 303550"/>
                <a:gd name="connsiteX1" fmla="*/ 583208 w 734983"/>
                <a:gd name="connsiteY1" fmla="*/ 0 h 303550"/>
                <a:gd name="connsiteX2" fmla="*/ 584804 w 734983"/>
                <a:gd name="connsiteY2" fmla="*/ 0 h 303550"/>
                <a:gd name="connsiteX3" fmla="*/ 584804 w 734983"/>
                <a:gd name="connsiteY3" fmla="*/ 322 h 303550"/>
                <a:gd name="connsiteX4" fmla="*/ 642286 w 734983"/>
                <a:gd name="connsiteY4" fmla="*/ 11927 h 303550"/>
                <a:gd name="connsiteX5" fmla="*/ 734983 w 734983"/>
                <a:gd name="connsiteY5" fmla="*/ 151775 h 303550"/>
                <a:gd name="connsiteX6" fmla="*/ 642286 w 734983"/>
                <a:gd name="connsiteY6" fmla="*/ 291623 h 303550"/>
                <a:gd name="connsiteX7" fmla="*/ 584804 w 734983"/>
                <a:gd name="connsiteY7" fmla="*/ 303228 h 303550"/>
                <a:gd name="connsiteX8" fmla="*/ 584804 w 734983"/>
                <a:gd name="connsiteY8" fmla="*/ 303550 h 303550"/>
                <a:gd name="connsiteX9" fmla="*/ 583208 w 734983"/>
                <a:gd name="connsiteY9" fmla="*/ 303550 h 303550"/>
                <a:gd name="connsiteX10" fmla="*/ 151775 w 734983"/>
                <a:gd name="connsiteY10" fmla="*/ 303550 h 303550"/>
                <a:gd name="connsiteX11" fmla="*/ 0 w 734983"/>
                <a:gd name="connsiteY11" fmla="*/ 151775 h 303550"/>
                <a:gd name="connsiteX12" fmla="*/ 151775 w 734983"/>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83" h="303550">
                  <a:moveTo>
                    <a:pt x="151775" y="0"/>
                  </a:moveTo>
                  <a:lnTo>
                    <a:pt x="583208" y="0"/>
                  </a:lnTo>
                  <a:lnTo>
                    <a:pt x="584804" y="0"/>
                  </a:lnTo>
                  <a:lnTo>
                    <a:pt x="584804" y="322"/>
                  </a:lnTo>
                  <a:lnTo>
                    <a:pt x="642286" y="11927"/>
                  </a:lnTo>
                  <a:cubicBezTo>
                    <a:pt x="696760" y="34968"/>
                    <a:pt x="734983" y="88908"/>
                    <a:pt x="734983" y="151775"/>
                  </a:cubicBezTo>
                  <a:cubicBezTo>
                    <a:pt x="734983" y="214643"/>
                    <a:pt x="696760" y="268582"/>
                    <a:pt x="642286" y="291623"/>
                  </a:cubicBezTo>
                  <a:lnTo>
                    <a:pt x="584804" y="303228"/>
                  </a:lnTo>
                  <a:lnTo>
                    <a:pt x="584804" y="303550"/>
                  </a:lnTo>
                  <a:lnTo>
                    <a:pt x="583208" y="303550"/>
                  </a:lnTo>
                  <a:lnTo>
                    <a:pt x="151775" y="303550"/>
                  </a:lnTo>
                  <a:cubicBezTo>
                    <a:pt x="67952" y="303550"/>
                    <a:pt x="0" y="235598"/>
                    <a:pt x="0" y="151775"/>
                  </a:cubicBezTo>
                  <a:cubicBezTo>
                    <a:pt x="0" y="67952"/>
                    <a:pt x="67952" y="0"/>
                    <a:pt x="151775" y="0"/>
                  </a:cubicBezTo>
                  <a:close/>
                </a:path>
              </a:pathLst>
            </a:custGeom>
            <a:gradFill flip="none" rotWithShape="1">
              <a:gsLst>
                <a:gs pos="0">
                  <a:srgbClr val="2658F0"/>
                </a:gs>
                <a:gs pos="100000">
                  <a:srgbClr val="C153E5"/>
                </a:gs>
              </a:gsLst>
              <a:lin ang="2700000" scaled="1"/>
              <a:tileRect/>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
          <p:nvSpPr>
            <p:cNvPr id="234" name="ZoneTexte 233">
              <a:extLst>
                <a:ext uri="{FF2B5EF4-FFF2-40B4-BE49-F238E27FC236}">
                  <a16:creationId xmlns:a16="http://schemas.microsoft.com/office/drawing/2014/main" id="{7136F484-3173-0D42-923D-0F56C5B219FE}"/>
                </a:ext>
              </a:extLst>
            </p:cNvPr>
            <p:cNvSpPr txBox="1"/>
            <p:nvPr/>
          </p:nvSpPr>
          <p:spPr>
            <a:xfrm>
              <a:off x="6736580" y="3060565"/>
              <a:ext cx="671982" cy="18466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RF-SOI</a:t>
              </a:r>
            </a:p>
          </p:txBody>
        </p:sp>
      </p:grpSp>
      <p:sp>
        <p:nvSpPr>
          <p:cNvPr id="235" name="Forme libre 234">
            <a:extLst>
              <a:ext uri="{FF2B5EF4-FFF2-40B4-BE49-F238E27FC236}">
                <a16:creationId xmlns:a16="http://schemas.microsoft.com/office/drawing/2014/main" id="{EFCEF2CD-7B96-4A47-8A4C-8343BD1AB327}"/>
              </a:ext>
            </a:extLst>
          </p:cNvPr>
          <p:cNvSpPr/>
          <p:nvPr/>
        </p:nvSpPr>
        <p:spPr>
          <a:xfrm>
            <a:off x="6332390" y="3328697"/>
            <a:ext cx="551237" cy="227663"/>
          </a:xfrm>
          <a:custGeom>
            <a:avLst/>
            <a:gdLst>
              <a:gd name="connsiteX0" fmla="*/ 151775 w 734983"/>
              <a:gd name="connsiteY0" fmla="*/ 0 h 303550"/>
              <a:gd name="connsiteX1" fmla="*/ 583208 w 734983"/>
              <a:gd name="connsiteY1" fmla="*/ 0 h 303550"/>
              <a:gd name="connsiteX2" fmla="*/ 584804 w 734983"/>
              <a:gd name="connsiteY2" fmla="*/ 0 h 303550"/>
              <a:gd name="connsiteX3" fmla="*/ 584804 w 734983"/>
              <a:gd name="connsiteY3" fmla="*/ 322 h 303550"/>
              <a:gd name="connsiteX4" fmla="*/ 642286 w 734983"/>
              <a:gd name="connsiteY4" fmla="*/ 11927 h 303550"/>
              <a:gd name="connsiteX5" fmla="*/ 734983 w 734983"/>
              <a:gd name="connsiteY5" fmla="*/ 151775 h 303550"/>
              <a:gd name="connsiteX6" fmla="*/ 642286 w 734983"/>
              <a:gd name="connsiteY6" fmla="*/ 291623 h 303550"/>
              <a:gd name="connsiteX7" fmla="*/ 584804 w 734983"/>
              <a:gd name="connsiteY7" fmla="*/ 303228 h 303550"/>
              <a:gd name="connsiteX8" fmla="*/ 584804 w 734983"/>
              <a:gd name="connsiteY8" fmla="*/ 303550 h 303550"/>
              <a:gd name="connsiteX9" fmla="*/ 583208 w 734983"/>
              <a:gd name="connsiteY9" fmla="*/ 303550 h 303550"/>
              <a:gd name="connsiteX10" fmla="*/ 151775 w 734983"/>
              <a:gd name="connsiteY10" fmla="*/ 303550 h 303550"/>
              <a:gd name="connsiteX11" fmla="*/ 0 w 734983"/>
              <a:gd name="connsiteY11" fmla="*/ 151775 h 303550"/>
              <a:gd name="connsiteX12" fmla="*/ 151775 w 734983"/>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83" h="303550">
                <a:moveTo>
                  <a:pt x="151775" y="0"/>
                </a:moveTo>
                <a:lnTo>
                  <a:pt x="583208" y="0"/>
                </a:lnTo>
                <a:lnTo>
                  <a:pt x="584804" y="0"/>
                </a:lnTo>
                <a:lnTo>
                  <a:pt x="584804" y="322"/>
                </a:lnTo>
                <a:lnTo>
                  <a:pt x="642286" y="11927"/>
                </a:lnTo>
                <a:cubicBezTo>
                  <a:pt x="696760" y="34968"/>
                  <a:pt x="734983" y="88908"/>
                  <a:pt x="734983" y="151775"/>
                </a:cubicBezTo>
                <a:cubicBezTo>
                  <a:pt x="734983" y="214642"/>
                  <a:pt x="696760" y="268582"/>
                  <a:pt x="642286" y="291623"/>
                </a:cubicBezTo>
                <a:lnTo>
                  <a:pt x="584804" y="303228"/>
                </a:lnTo>
                <a:lnTo>
                  <a:pt x="584804" y="303550"/>
                </a:lnTo>
                <a:lnTo>
                  <a:pt x="583208" y="303550"/>
                </a:lnTo>
                <a:lnTo>
                  <a:pt x="151775" y="303550"/>
                </a:lnTo>
                <a:cubicBezTo>
                  <a:pt x="67952" y="303550"/>
                  <a:pt x="0" y="235598"/>
                  <a:pt x="0" y="151775"/>
                </a:cubicBezTo>
                <a:cubicBezTo>
                  <a:pt x="0" y="67952"/>
                  <a:pt x="67952" y="0"/>
                  <a:pt x="151775" y="0"/>
                </a:cubicBezTo>
                <a:close/>
              </a:path>
            </a:pathLst>
          </a:custGeom>
          <a:gradFill flip="none" rotWithShape="1">
            <a:gsLst>
              <a:gs pos="0">
                <a:srgbClr val="2658F0"/>
              </a:gs>
              <a:gs pos="100000">
                <a:srgbClr val="C153E5"/>
              </a:gs>
            </a:gsLst>
            <a:lin ang="2700000" scaled="1"/>
            <a:tileRect/>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
        <p:nvSpPr>
          <p:cNvPr id="236" name="ZoneTexte 235">
            <a:extLst>
              <a:ext uri="{FF2B5EF4-FFF2-40B4-BE49-F238E27FC236}">
                <a16:creationId xmlns:a16="http://schemas.microsoft.com/office/drawing/2014/main" id="{A033A470-D86C-ED4F-8435-8E597256B105}"/>
              </a:ext>
            </a:extLst>
          </p:cNvPr>
          <p:cNvSpPr txBox="1"/>
          <p:nvPr/>
        </p:nvSpPr>
        <p:spPr>
          <a:xfrm>
            <a:off x="6373456" y="3358661"/>
            <a:ext cx="671982" cy="18466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FD-SOI</a:t>
            </a:r>
          </a:p>
        </p:txBody>
      </p:sp>
      <p:grpSp>
        <p:nvGrpSpPr>
          <p:cNvPr id="237" name="Groupe 236">
            <a:extLst>
              <a:ext uri="{FF2B5EF4-FFF2-40B4-BE49-F238E27FC236}">
                <a16:creationId xmlns:a16="http://schemas.microsoft.com/office/drawing/2014/main" id="{7FD3EE10-14D2-7548-A5E1-05DA1C9DF043}"/>
              </a:ext>
            </a:extLst>
          </p:cNvPr>
          <p:cNvGrpSpPr/>
          <p:nvPr/>
        </p:nvGrpSpPr>
        <p:grpSpPr>
          <a:xfrm>
            <a:off x="4438291" y="2360845"/>
            <a:ext cx="1031045" cy="227663"/>
            <a:chOff x="8015606" y="5076050"/>
            <a:chExt cx="1374726" cy="303550"/>
          </a:xfrm>
        </p:grpSpPr>
        <p:sp>
          <p:nvSpPr>
            <p:cNvPr id="238" name="Forme libre 237">
              <a:extLst>
                <a:ext uri="{FF2B5EF4-FFF2-40B4-BE49-F238E27FC236}">
                  <a16:creationId xmlns:a16="http://schemas.microsoft.com/office/drawing/2014/main" id="{523805B7-5AC9-5041-AEA2-437D0DB27805}"/>
                </a:ext>
              </a:extLst>
            </p:cNvPr>
            <p:cNvSpPr/>
            <p:nvPr/>
          </p:nvSpPr>
          <p:spPr>
            <a:xfrm>
              <a:off x="8015606" y="5076050"/>
              <a:ext cx="1025827" cy="303550"/>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100000">
                  <a:srgbClr val="C153E5"/>
                </a:gs>
                <a:gs pos="0">
                  <a:srgbClr val="2658F0"/>
                </a:gs>
              </a:gsLst>
              <a:lin ang="2700000" scaled="1"/>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239" name="ZoneTexte 238">
              <a:extLst>
                <a:ext uri="{FF2B5EF4-FFF2-40B4-BE49-F238E27FC236}">
                  <a16:creationId xmlns:a16="http://schemas.microsoft.com/office/drawing/2014/main" id="{435567AB-D628-8845-8A70-4B4F73B61B9D}"/>
                </a:ext>
              </a:extLst>
            </p:cNvPr>
            <p:cNvSpPr txBox="1"/>
            <p:nvPr/>
          </p:nvSpPr>
          <p:spPr>
            <a:xfrm>
              <a:off x="8070361" y="5111253"/>
              <a:ext cx="131997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sym typeface="Arial"/>
                </a:rPr>
                <a:t>POWER-SOI</a:t>
              </a:r>
              <a:endPar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240" name="Forme libre 239">
            <a:extLst>
              <a:ext uri="{FF2B5EF4-FFF2-40B4-BE49-F238E27FC236}">
                <a16:creationId xmlns:a16="http://schemas.microsoft.com/office/drawing/2014/main" id="{2554A3C6-B32E-9C4B-A72B-9DF9BF4EEDC8}"/>
              </a:ext>
            </a:extLst>
          </p:cNvPr>
          <p:cNvSpPr/>
          <p:nvPr/>
        </p:nvSpPr>
        <p:spPr>
          <a:xfrm>
            <a:off x="5657394" y="1665691"/>
            <a:ext cx="769371" cy="227663"/>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66000">
                <a:srgbClr val="324D59"/>
              </a:gs>
              <a:gs pos="0">
                <a:srgbClr val="0072BB"/>
              </a:gs>
            </a:gsLst>
            <a:lin ang="2700000" scaled="1"/>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241" name="ZoneTexte 240">
            <a:extLst>
              <a:ext uri="{FF2B5EF4-FFF2-40B4-BE49-F238E27FC236}">
                <a16:creationId xmlns:a16="http://schemas.microsoft.com/office/drawing/2014/main" id="{A0DCDB3D-95C6-214B-833A-B6756970A2A5}"/>
              </a:ext>
            </a:extLst>
          </p:cNvPr>
          <p:cNvSpPr txBox="1"/>
          <p:nvPr/>
        </p:nvSpPr>
        <p:spPr>
          <a:xfrm>
            <a:off x="5771560" y="1687645"/>
            <a:ext cx="563404" cy="1846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Displays</a:t>
            </a:r>
          </a:p>
        </p:txBody>
      </p:sp>
      <p:sp>
        <p:nvSpPr>
          <p:cNvPr id="242" name="Forme libre 241">
            <a:extLst>
              <a:ext uri="{FF2B5EF4-FFF2-40B4-BE49-F238E27FC236}">
                <a16:creationId xmlns:a16="http://schemas.microsoft.com/office/drawing/2014/main" id="{7388575D-CABF-F845-85EE-95EAFEBA7A0F}"/>
              </a:ext>
            </a:extLst>
          </p:cNvPr>
          <p:cNvSpPr/>
          <p:nvPr/>
        </p:nvSpPr>
        <p:spPr>
          <a:xfrm>
            <a:off x="2440946" y="3150915"/>
            <a:ext cx="769371" cy="227663"/>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66000">
                <a:srgbClr val="324D59"/>
              </a:gs>
              <a:gs pos="0">
                <a:srgbClr val="0072BB"/>
              </a:gs>
            </a:gsLst>
            <a:lin ang="2700000" scaled="1"/>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243" name="ZoneTexte 242">
            <a:extLst>
              <a:ext uri="{FF2B5EF4-FFF2-40B4-BE49-F238E27FC236}">
                <a16:creationId xmlns:a16="http://schemas.microsoft.com/office/drawing/2014/main" id="{55DE7D73-C8DE-C946-8C53-01B17CE6D77F}"/>
              </a:ext>
            </a:extLst>
          </p:cNvPr>
          <p:cNvSpPr txBox="1"/>
          <p:nvPr/>
        </p:nvSpPr>
        <p:spPr>
          <a:xfrm>
            <a:off x="2439962" y="3169539"/>
            <a:ext cx="769371" cy="1846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Sensors</a:t>
            </a:r>
            <a:endPar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44" name="Forme libre 243">
            <a:extLst>
              <a:ext uri="{FF2B5EF4-FFF2-40B4-BE49-F238E27FC236}">
                <a16:creationId xmlns:a16="http://schemas.microsoft.com/office/drawing/2014/main" id="{B87350B5-C18F-7B4C-8F3A-279703A8051A}"/>
              </a:ext>
            </a:extLst>
          </p:cNvPr>
          <p:cNvSpPr/>
          <p:nvPr/>
        </p:nvSpPr>
        <p:spPr>
          <a:xfrm>
            <a:off x="4038056" y="3613610"/>
            <a:ext cx="769371" cy="227663"/>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66000">
                <a:srgbClr val="324D59"/>
              </a:gs>
              <a:gs pos="0">
                <a:srgbClr val="0072BB"/>
              </a:gs>
            </a:gsLst>
            <a:lin ang="2700000" scaled="1"/>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245" name="ZoneTexte 244">
            <a:extLst>
              <a:ext uri="{FF2B5EF4-FFF2-40B4-BE49-F238E27FC236}">
                <a16:creationId xmlns:a16="http://schemas.microsoft.com/office/drawing/2014/main" id="{255985A3-4399-9A49-9318-D992161947C6}"/>
              </a:ext>
            </a:extLst>
          </p:cNvPr>
          <p:cNvSpPr txBox="1"/>
          <p:nvPr/>
        </p:nvSpPr>
        <p:spPr>
          <a:xfrm>
            <a:off x="4060138" y="3635564"/>
            <a:ext cx="769371" cy="1846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SiC</a:t>
            </a:r>
            <a:r>
              <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for EV</a:t>
            </a:r>
          </a:p>
        </p:txBody>
      </p:sp>
      <p:sp>
        <p:nvSpPr>
          <p:cNvPr id="246" name="Forme libre 245">
            <a:extLst>
              <a:ext uri="{FF2B5EF4-FFF2-40B4-BE49-F238E27FC236}">
                <a16:creationId xmlns:a16="http://schemas.microsoft.com/office/drawing/2014/main" id="{81A699A0-2A93-B44B-864A-93E449FC68B9}"/>
              </a:ext>
            </a:extLst>
          </p:cNvPr>
          <p:cNvSpPr/>
          <p:nvPr/>
        </p:nvSpPr>
        <p:spPr>
          <a:xfrm>
            <a:off x="2587816" y="3804742"/>
            <a:ext cx="769371" cy="227663"/>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66000">
                <a:srgbClr val="324D59"/>
              </a:gs>
              <a:gs pos="0">
                <a:srgbClr val="0072BB"/>
              </a:gs>
            </a:gsLst>
            <a:lin ang="2700000" scaled="1"/>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247" name="ZoneTexte 246">
            <a:extLst>
              <a:ext uri="{FF2B5EF4-FFF2-40B4-BE49-F238E27FC236}">
                <a16:creationId xmlns:a16="http://schemas.microsoft.com/office/drawing/2014/main" id="{D9574489-44E5-A14D-8193-CDF897C6F2D4}"/>
              </a:ext>
            </a:extLst>
          </p:cNvPr>
          <p:cNvSpPr txBox="1"/>
          <p:nvPr/>
        </p:nvSpPr>
        <p:spPr>
          <a:xfrm>
            <a:off x="2582100" y="3826696"/>
            <a:ext cx="769371" cy="1846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GaN</a:t>
            </a:r>
            <a:r>
              <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Power</a:t>
            </a:r>
          </a:p>
        </p:txBody>
      </p:sp>
      <p:sp>
        <p:nvSpPr>
          <p:cNvPr id="248" name="Forme libre 247">
            <a:extLst>
              <a:ext uri="{FF2B5EF4-FFF2-40B4-BE49-F238E27FC236}">
                <a16:creationId xmlns:a16="http://schemas.microsoft.com/office/drawing/2014/main" id="{D89B5EE4-802F-C142-A7DA-97EF8C44585A}"/>
              </a:ext>
            </a:extLst>
          </p:cNvPr>
          <p:cNvSpPr/>
          <p:nvPr/>
        </p:nvSpPr>
        <p:spPr>
          <a:xfrm>
            <a:off x="3983274" y="3071162"/>
            <a:ext cx="551237" cy="227663"/>
          </a:xfrm>
          <a:custGeom>
            <a:avLst/>
            <a:gdLst>
              <a:gd name="connsiteX0" fmla="*/ 151775 w 734983"/>
              <a:gd name="connsiteY0" fmla="*/ 0 h 303550"/>
              <a:gd name="connsiteX1" fmla="*/ 583208 w 734983"/>
              <a:gd name="connsiteY1" fmla="*/ 0 h 303550"/>
              <a:gd name="connsiteX2" fmla="*/ 584804 w 734983"/>
              <a:gd name="connsiteY2" fmla="*/ 0 h 303550"/>
              <a:gd name="connsiteX3" fmla="*/ 584804 w 734983"/>
              <a:gd name="connsiteY3" fmla="*/ 322 h 303550"/>
              <a:gd name="connsiteX4" fmla="*/ 642286 w 734983"/>
              <a:gd name="connsiteY4" fmla="*/ 11927 h 303550"/>
              <a:gd name="connsiteX5" fmla="*/ 734983 w 734983"/>
              <a:gd name="connsiteY5" fmla="*/ 151775 h 303550"/>
              <a:gd name="connsiteX6" fmla="*/ 642286 w 734983"/>
              <a:gd name="connsiteY6" fmla="*/ 291623 h 303550"/>
              <a:gd name="connsiteX7" fmla="*/ 584804 w 734983"/>
              <a:gd name="connsiteY7" fmla="*/ 303228 h 303550"/>
              <a:gd name="connsiteX8" fmla="*/ 584804 w 734983"/>
              <a:gd name="connsiteY8" fmla="*/ 303550 h 303550"/>
              <a:gd name="connsiteX9" fmla="*/ 583208 w 734983"/>
              <a:gd name="connsiteY9" fmla="*/ 303550 h 303550"/>
              <a:gd name="connsiteX10" fmla="*/ 151775 w 734983"/>
              <a:gd name="connsiteY10" fmla="*/ 303550 h 303550"/>
              <a:gd name="connsiteX11" fmla="*/ 0 w 734983"/>
              <a:gd name="connsiteY11" fmla="*/ 151775 h 303550"/>
              <a:gd name="connsiteX12" fmla="*/ 151775 w 734983"/>
              <a:gd name="connsiteY12"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83" h="303550">
                <a:moveTo>
                  <a:pt x="151775" y="0"/>
                </a:moveTo>
                <a:lnTo>
                  <a:pt x="583208" y="0"/>
                </a:lnTo>
                <a:lnTo>
                  <a:pt x="584804" y="0"/>
                </a:lnTo>
                <a:lnTo>
                  <a:pt x="584804" y="322"/>
                </a:lnTo>
                <a:lnTo>
                  <a:pt x="642286" y="11927"/>
                </a:lnTo>
                <a:cubicBezTo>
                  <a:pt x="696760" y="34968"/>
                  <a:pt x="734983" y="88908"/>
                  <a:pt x="734983" y="151775"/>
                </a:cubicBezTo>
                <a:cubicBezTo>
                  <a:pt x="734983" y="214643"/>
                  <a:pt x="696760" y="268582"/>
                  <a:pt x="642286" y="291623"/>
                </a:cubicBezTo>
                <a:lnTo>
                  <a:pt x="584804" y="303228"/>
                </a:lnTo>
                <a:lnTo>
                  <a:pt x="584804" y="303550"/>
                </a:lnTo>
                <a:lnTo>
                  <a:pt x="583208" y="303550"/>
                </a:lnTo>
                <a:lnTo>
                  <a:pt x="151775" y="303550"/>
                </a:lnTo>
                <a:cubicBezTo>
                  <a:pt x="67952" y="303550"/>
                  <a:pt x="0" y="235598"/>
                  <a:pt x="0" y="151775"/>
                </a:cubicBezTo>
                <a:cubicBezTo>
                  <a:pt x="0" y="67952"/>
                  <a:pt x="67952" y="0"/>
                  <a:pt x="151775" y="0"/>
                </a:cubicBezTo>
                <a:close/>
              </a:path>
            </a:pathLst>
          </a:custGeom>
          <a:gradFill flip="none" rotWithShape="1">
            <a:gsLst>
              <a:gs pos="0">
                <a:srgbClr val="2658F0"/>
              </a:gs>
              <a:gs pos="100000">
                <a:srgbClr val="C153E5"/>
              </a:gs>
            </a:gsLst>
            <a:lin ang="2700000" scaled="1"/>
            <a:tileRect/>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
        <p:nvSpPr>
          <p:cNvPr id="249" name="ZoneTexte 248">
            <a:extLst>
              <a:ext uri="{FF2B5EF4-FFF2-40B4-BE49-F238E27FC236}">
                <a16:creationId xmlns:a16="http://schemas.microsoft.com/office/drawing/2014/main" id="{6A104BAD-9357-FF4C-89E1-AA4CC42B1553}"/>
              </a:ext>
            </a:extLst>
          </p:cNvPr>
          <p:cNvSpPr txBox="1"/>
          <p:nvPr/>
        </p:nvSpPr>
        <p:spPr>
          <a:xfrm>
            <a:off x="4024340" y="3101126"/>
            <a:ext cx="671982" cy="18466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RF-SOI</a:t>
            </a:r>
          </a:p>
        </p:txBody>
      </p:sp>
      <p:grpSp>
        <p:nvGrpSpPr>
          <p:cNvPr id="250" name="Groupe 249">
            <a:extLst>
              <a:ext uri="{FF2B5EF4-FFF2-40B4-BE49-F238E27FC236}">
                <a16:creationId xmlns:a16="http://schemas.microsoft.com/office/drawing/2014/main" id="{42DE29BD-3721-B749-B28C-8D4A0E709903}"/>
              </a:ext>
            </a:extLst>
          </p:cNvPr>
          <p:cNvGrpSpPr/>
          <p:nvPr/>
        </p:nvGrpSpPr>
        <p:grpSpPr>
          <a:xfrm>
            <a:off x="1951217" y="2592784"/>
            <a:ext cx="810437" cy="227663"/>
            <a:chOff x="8015606" y="3049833"/>
            <a:chExt cx="1080582" cy="303550"/>
          </a:xfrm>
        </p:grpSpPr>
        <p:sp>
          <p:nvSpPr>
            <p:cNvPr id="251" name="Forme libre 250">
              <a:extLst>
                <a:ext uri="{FF2B5EF4-FFF2-40B4-BE49-F238E27FC236}">
                  <a16:creationId xmlns:a16="http://schemas.microsoft.com/office/drawing/2014/main" id="{043D075B-FB31-CC4E-BEC6-20DDE6053139}"/>
                </a:ext>
              </a:extLst>
            </p:cNvPr>
            <p:cNvSpPr/>
            <p:nvPr/>
          </p:nvSpPr>
          <p:spPr>
            <a:xfrm>
              <a:off x="8015606" y="3049833"/>
              <a:ext cx="1025827" cy="303550"/>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100000">
                  <a:srgbClr val="C153E5"/>
                </a:gs>
                <a:gs pos="0">
                  <a:srgbClr val="2658F0"/>
                </a:gs>
              </a:gsLst>
              <a:lin ang="2700000" scaled="1"/>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252" name="ZoneTexte 251">
              <a:extLst>
                <a:ext uri="{FF2B5EF4-FFF2-40B4-BE49-F238E27FC236}">
                  <a16:creationId xmlns:a16="http://schemas.microsoft.com/office/drawing/2014/main" id="{1F6F84DC-7837-5040-92BF-B6C6D5DFB357}"/>
                </a:ext>
              </a:extLst>
            </p:cNvPr>
            <p:cNvSpPr txBox="1"/>
            <p:nvPr/>
          </p:nvSpPr>
          <p:spPr>
            <a:xfrm>
              <a:off x="8070361" y="3085036"/>
              <a:ext cx="102582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Power-SOI</a:t>
              </a:r>
            </a:p>
          </p:txBody>
        </p:sp>
      </p:grpSp>
      <p:sp>
        <p:nvSpPr>
          <p:cNvPr id="253" name="Forme libre 252">
            <a:extLst>
              <a:ext uri="{FF2B5EF4-FFF2-40B4-BE49-F238E27FC236}">
                <a16:creationId xmlns:a16="http://schemas.microsoft.com/office/drawing/2014/main" id="{14E7634C-9B73-E34A-A240-24ECBD4E07DF}"/>
              </a:ext>
            </a:extLst>
          </p:cNvPr>
          <p:cNvSpPr/>
          <p:nvPr/>
        </p:nvSpPr>
        <p:spPr>
          <a:xfrm>
            <a:off x="643304" y="1981460"/>
            <a:ext cx="769371" cy="227663"/>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66000">
                <a:srgbClr val="324D59"/>
              </a:gs>
              <a:gs pos="0">
                <a:srgbClr val="0072BB"/>
              </a:gs>
            </a:gsLst>
            <a:lin ang="2700000" scaled="1"/>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254" name="ZoneTexte 253">
            <a:extLst>
              <a:ext uri="{FF2B5EF4-FFF2-40B4-BE49-F238E27FC236}">
                <a16:creationId xmlns:a16="http://schemas.microsoft.com/office/drawing/2014/main" id="{4301147C-F664-CD40-8C04-BBAA8163231D}"/>
              </a:ext>
            </a:extLst>
          </p:cNvPr>
          <p:cNvSpPr txBox="1"/>
          <p:nvPr/>
        </p:nvSpPr>
        <p:spPr>
          <a:xfrm>
            <a:off x="650962" y="1998480"/>
            <a:ext cx="769371" cy="1846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GaN</a:t>
            </a:r>
            <a:r>
              <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RF</a:t>
            </a:r>
          </a:p>
        </p:txBody>
      </p:sp>
      <p:sp>
        <p:nvSpPr>
          <p:cNvPr id="255" name="Forme libre 254">
            <a:extLst>
              <a:ext uri="{FF2B5EF4-FFF2-40B4-BE49-F238E27FC236}">
                <a16:creationId xmlns:a16="http://schemas.microsoft.com/office/drawing/2014/main" id="{E99BBDBC-E13D-1448-A6B1-382ADC58ED16}"/>
              </a:ext>
            </a:extLst>
          </p:cNvPr>
          <p:cNvSpPr/>
          <p:nvPr/>
        </p:nvSpPr>
        <p:spPr>
          <a:xfrm>
            <a:off x="1037270" y="2821233"/>
            <a:ext cx="769371" cy="227663"/>
          </a:xfrm>
          <a:custGeom>
            <a:avLst/>
            <a:gdLst>
              <a:gd name="connsiteX0" fmla="*/ 151775 w 1025827"/>
              <a:gd name="connsiteY0" fmla="*/ 0 h 303550"/>
              <a:gd name="connsiteX1" fmla="*/ 859928 w 1025827"/>
              <a:gd name="connsiteY1" fmla="*/ 0 h 303550"/>
              <a:gd name="connsiteX2" fmla="*/ 859928 w 1025827"/>
              <a:gd name="connsiteY2" fmla="*/ 2852 h 303550"/>
              <a:gd name="connsiteX3" fmla="*/ 874052 w 1025827"/>
              <a:gd name="connsiteY3" fmla="*/ 0 h 303550"/>
              <a:gd name="connsiteX4" fmla="*/ 1025827 w 1025827"/>
              <a:gd name="connsiteY4" fmla="*/ 151775 h 303550"/>
              <a:gd name="connsiteX5" fmla="*/ 874052 w 1025827"/>
              <a:gd name="connsiteY5" fmla="*/ 303550 h 303550"/>
              <a:gd name="connsiteX6" fmla="*/ 859928 w 1025827"/>
              <a:gd name="connsiteY6" fmla="*/ 300699 h 303550"/>
              <a:gd name="connsiteX7" fmla="*/ 859928 w 1025827"/>
              <a:gd name="connsiteY7" fmla="*/ 303550 h 303550"/>
              <a:gd name="connsiteX8" fmla="*/ 151775 w 1025827"/>
              <a:gd name="connsiteY8" fmla="*/ 303550 h 303550"/>
              <a:gd name="connsiteX9" fmla="*/ 0 w 1025827"/>
              <a:gd name="connsiteY9" fmla="*/ 151775 h 303550"/>
              <a:gd name="connsiteX10" fmla="*/ 151775 w 1025827"/>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827" h="303550">
                <a:moveTo>
                  <a:pt x="151775" y="0"/>
                </a:moveTo>
                <a:lnTo>
                  <a:pt x="859928" y="0"/>
                </a:lnTo>
                <a:lnTo>
                  <a:pt x="859928" y="2852"/>
                </a:lnTo>
                <a:lnTo>
                  <a:pt x="874052" y="0"/>
                </a:lnTo>
                <a:cubicBezTo>
                  <a:pt x="957875" y="0"/>
                  <a:pt x="1025827" y="67952"/>
                  <a:pt x="1025827" y="151775"/>
                </a:cubicBezTo>
                <a:cubicBezTo>
                  <a:pt x="1025827" y="235598"/>
                  <a:pt x="957875" y="303550"/>
                  <a:pt x="874052" y="303550"/>
                </a:cubicBezTo>
                <a:lnTo>
                  <a:pt x="859928" y="300699"/>
                </a:lnTo>
                <a:lnTo>
                  <a:pt x="859928" y="303550"/>
                </a:lnTo>
                <a:lnTo>
                  <a:pt x="151775" y="303550"/>
                </a:lnTo>
                <a:cubicBezTo>
                  <a:pt x="67952" y="303550"/>
                  <a:pt x="0" y="235598"/>
                  <a:pt x="0" y="151775"/>
                </a:cubicBezTo>
                <a:cubicBezTo>
                  <a:pt x="0" y="67952"/>
                  <a:pt x="67952" y="0"/>
                  <a:pt x="151775" y="0"/>
                </a:cubicBezTo>
                <a:close/>
              </a:path>
            </a:pathLst>
          </a:custGeom>
          <a:gradFill>
            <a:gsLst>
              <a:gs pos="66000">
                <a:srgbClr val="324D59"/>
              </a:gs>
              <a:gs pos="0">
                <a:srgbClr val="0072BB"/>
              </a:gs>
            </a:gsLst>
            <a:lin ang="2700000" scaled="1"/>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256" name="ZoneTexte 255">
            <a:extLst>
              <a:ext uri="{FF2B5EF4-FFF2-40B4-BE49-F238E27FC236}">
                <a16:creationId xmlns:a16="http://schemas.microsoft.com/office/drawing/2014/main" id="{64A4AFE9-E1B2-6543-BA91-CFB90C6084A3}"/>
              </a:ext>
            </a:extLst>
          </p:cNvPr>
          <p:cNvSpPr txBox="1"/>
          <p:nvPr/>
        </p:nvSpPr>
        <p:spPr>
          <a:xfrm>
            <a:off x="1040989" y="2843187"/>
            <a:ext cx="769371" cy="1846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Displays</a:t>
            </a:r>
          </a:p>
        </p:txBody>
      </p:sp>
      <p:grpSp>
        <p:nvGrpSpPr>
          <p:cNvPr id="257" name="Groupe 256"/>
          <p:cNvGrpSpPr/>
          <p:nvPr/>
        </p:nvGrpSpPr>
        <p:grpSpPr>
          <a:xfrm>
            <a:off x="2235734" y="2233547"/>
            <a:ext cx="795001" cy="227663"/>
            <a:chOff x="8253347" y="956221"/>
            <a:chExt cx="795001" cy="227663"/>
          </a:xfrm>
        </p:grpSpPr>
        <p:sp>
          <p:nvSpPr>
            <p:cNvPr id="258" name="Forme libre 257">
              <a:extLst>
                <a:ext uri="{FF2B5EF4-FFF2-40B4-BE49-F238E27FC236}">
                  <a16:creationId xmlns:a16="http://schemas.microsoft.com/office/drawing/2014/main" id="{54269A54-2EBE-1F4D-8B43-8C329B5D12FB}"/>
                </a:ext>
              </a:extLst>
            </p:cNvPr>
            <p:cNvSpPr/>
            <p:nvPr/>
          </p:nvSpPr>
          <p:spPr>
            <a:xfrm>
              <a:off x="8253347" y="956221"/>
              <a:ext cx="555554" cy="227663"/>
            </a:xfrm>
            <a:custGeom>
              <a:avLst/>
              <a:gdLst>
                <a:gd name="connsiteX0" fmla="*/ 151775 w 740739"/>
                <a:gd name="connsiteY0" fmla="*/ 0 h 303550"/>
                <a:gd name="connsiteX1" fmla="*/ 584804 w 740739"/>
                <a:gd name="connsiteY1" fmla="*/ 0 h 303550"/>
                <a:gd name="connsiteX2" fmla="*/ 584804 w 740739"/>
                <a:gd name="connsiteY2" fmla="*/ 840 h 303550"/>
                <a:gd name="connsiteX3" fmla="*/ 588964 w 740739"/>
                <a:gd name="connsiteY3" fmla="*/ 0 h 303550"/>
                <a:gd name="connsiteX4" fmla="*/ 740739 w 740739"/>
                <a:gd name="connsiteY4" fmla="*/ 151775 h 303550"/>
                <a:gd name="connsiteX5" fmla="*/ 588964 w 740739"/>
                <a:gd name="connsiteY5" fmla="*/ 303550 h 303550"/>
                <a:gd name="connsiteX6" fmla="*/ 584804 w 740739"/>
                <a:gd name="connsiteY6" fmla="*/ 302710 h 303550"/>
                <a:gd name="connsiteX7" fmla="*/ 584804 w 740739"/>
                <a:gd name="connsiteY7" fmla="*/ 303550 h 303550"/>
                <a:gd name="connsiteX8" fmla="*/ 151775 w 740739"/>
                <a:gd name="connsiteY8" fmla="*/ 303550 h 303550"/>
                <a:gd name="connsiteX9" fmla="*/ 0 w 740739"/>
                <a:gd name="connsiteY9" fmla="*/ 151775 h 303550"/>
                <a:gd name="connsiteX10" fmla="*/ 151775 w 740739"/>
                <a:gd name="connsiteY10" fmla="*/ 0 h 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0739" h="303550">
                  <a:moveTo>
                    <a:pt x="151775" y="0"/>
                  </a:moveTo>
                  <a:lnTo>
                    <a:pt x="584804" y="0"/>
                  </a:lnTo>
                  <a:lnTo>
                    <a:pt x="584804" y="840"/>
                  </a:lnTo>
                  <a:lnTo>
                    <a:pt x="588964" y="0"/>
                  </a:lnTo>
                  <a:cubicBezTo>
                    <a:pt x="672787" y="0"/>
                    <a:pt x="740739" y="67952"/>
                    <a:pt x="740739" y="151775"/>
                  </a:cubicBezTo>
                  <a:cubicBezTo>
                    <a:pt x="740739" y="235598"/>
                    <a:pt x="672787" y="303550"/>
                    <a:pt x="588964" y="303550"/>
                  </a:cubicBezTo>
                  <a:lnTo>
                    <a:pt x="584804" y="302710"/>
                  </a:lnTo>
                  <a:lnTo>
                    <a:pt x="584804" y="303550"/>
                  </a:lnTo>
                  <a:lnTo>
                    <a:pt x="151775" y="303550"/>
                  </a:lnTo>
                  <a:cubicBezTo>
                    <a:pt x="67952" y="303550"/>
                    <a:pt x="0" y="235598"/>
                    <a:pt x="0" y="151775"/>
                  </a:cubicBezTo>
                  <a:cubicBezTo>
                    <a:pt x="0" y="67952"/>
                    <a:pt x="67952" y="0"/>
                    <a:pt x="151775" y="0"/>
                  </a:cubicBezTo>
                  <a:close/>
                </a:path>
              </a:pathLst>
            </a:custGeom>
            <a:gradFill flip="none" rotWithShape="1">
              <a:gsLst>
                <a:gs pos="0">
                  <a:srgbClr val="2658F0"/>
                </a:gs>
                <a:gs pos="100000">
                  <a:srgbClr val="C153E5"/>
                </a:gs>
              </a:gsLst>
              <a:lin ang="2700000" scaled="1"/>
              <a:tileRect/>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259" name="ZoneTexte 258">
              <a:extLst>
                <a:ext uri="{FF2B5EF4-FFF2-40B4-BE49-F238E27FC236}">
                  <a16:creationId xmlns:a16="http://schemas.microsoft.com/office/drawing/2014/main" id="{1F45CDBD-F67E-A74C-A472-6FD91CC34030}"/>
                </a:ext>
              </a:extLst>
            </p:cNvPr>
            <p:cNvSpPr txBox="1"/>
            <p:nvPr/>
          </p:nvSpPr>
          <p:spPr>
            <a:xfrm>
              <a:off x="8364737" y="982623"/>
              <a:ext cx="683611" cy="18466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sym typeface="Arial"/>
                </a:rPr>
                <a:t>POI</a:t>
              </a:r>
              <a:endParaRPr kumimoji="0" lang="fr-FR"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86" name="Shape 229"/>
          <p:cNvSpPr txBox="1">
            <a:spLocks noGrp="1"/>
          </p:cNvSpPr>
          <p:nvPr>
            <p:ph type="dt" idx="10"/>
          </p:nvPr>
        </p:nvSpPr>
        <p:spPr>
          <a:xfrm>
            <a:off x="383458" y="4726474"/>
            <a:ext cx="779947" cy="269100"/>
          </a:xfrm>
          <a:prstGeom prst="rect">
            <a:avLst/>
          </a:prstGeom>
          <a:noFill/>
          <a:ln>
            <a:noFill/>
          </a:ln>
        </p:spPr>
        <p:txBody>
          <a:bodyPr lIns="77876" tIns="77876" rIns="77876" bIns="77876"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dirty="0" smtClean="0">
                <a:ln>
                  <a:noFill/>
                </a:ln>
                <a:solidFill>
                  <a:srgbClr val="324D59"/>
                </a:solidFill>
                <a:effectLst/>
                <a:uLnTx/>
                <a:uFillTx/>
                <a:latin typeface="Arial"/>
                <a:cs typeface="Arial"/>
                <a:sym typeface="Arial"/>
              </a:rPr>
              <a:t>26/07/2019</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Tree>
    <p:extLst>
      <p:ext uri="{BB962C8B-B14F-4D97-AF65-F5344CB8AC3E}">
        <p14:creationId xmlns:p14="http://schemas.microsoft.com/office/powerpoint/2010/main" val="1107241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Shape 282"/>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a:ln>
                  <a:noFill/>
                </a:ln>
                <a:solidFill>
                  <a:srgbClr val="76B82A"/>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13</a:t>
            </a:fld>
            <a:endParaRPr kumimoji="0" lang="en-US" sz="900" b="1" i="0" u="none" strike="noStrike" kern="0" cap="none" spc="0" normalizeH="0" baseline="0" noProof="0" dirty="0">
              <a:ln>
                <a:noFill/>
              </a:ln>
              <a:solidFill>
                <a:srgbClr val="76B82A"/>
              </a:solidFill>
              <a:effectLst/>
              <a:uLnTx/>
              <a:uFillTx/>
              <a:latin typeface="Arial"/>
              <a:cs typeface="Arial"/>
              <a:sym typeface="Arial"/>
            </a:endParaRPr>
          </a:p>
        </p:txBody>
      </p:sp>
      <p:sp>
        <p:nvSpPr>
          <p:cNvPr id="36" name="Shape 227"/>
          <p:cNvSpPr txBox="1">
            <a:spLocks noGrp="1"/>
          </p:cNvSpPr>
          <p:nvPr>
            <p:ph type="ftr" idx="11"/>
          </p:nvPr>
        </p:nvSpPr>
        <p:spPr>
          <a:xfrm>
            <a:off x="1544515" y="4736317"/>
            <a:ext cx="6148754" cy="269081"/>
          </a:xfrm>
          <a:prstGeom prst="rect">
            <a:avLst/>
          </a:prstGeom>
          <a:noFill/>
          <a:ln>
            <a:noFill/>
          </a:ln>
        </p:spPr>
        <p:txBody>
          <a:bodyPr lIns="122661"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
        <p:nvSpPr>
          <p:cNvPr id="44" name="Shape 229"/>
          <p:cNvSpPr txBox="1">
            <a:spLocks noGrp="1"/>
          </p:cNvSpPr>
          <p:nvPr>
            <p:ph type="dt" idx="10"/>
          </p:nvPr>
        </p:nvSpPr>
        <p:spPr>
          <a:xfrm>
            <a:off x="324466" y="4736306"/>
            <a:ext cx="838940" cy="269100"/>
          </a:xfrm>
          <a:prstGeom prst="rect">
            <a:avLst/>
          </a:prstGeom>
          <a:noFill/>
          <a:ln>
            <a:noFill/>
          </a:ln>
        </p:spPr>
        <p:txBody>
          <a:bodyPr lIns="77876" tIns="77876" rIns="77876" bIns="77876"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
        <p:nvSpPr>
          <p:cNvPr id="86" name="Titre 23"/>
          <p:cNvSpPr>
            <a:spLocks noGrp="1"/>
          </p:cNvSpPr>
          <p:nvPr>
            <p:ph type="title"/>
          </p:nvPr>
        </p:nvSpPr>
        <p:spPr>
          <a:xfrm>
            <a:off x="498462" y="306734"/>
            <a:ext cx="8640000" cy="369332"/>
          </a:xfrm>
        </p:spPr>
        <p:txBody>
          <a:bodyPr/>
          <a:lstStyle/>
          <a:p>
            <a:r>
              <a:rPr lang="en-US" sz="2400" dirty="0" smtClean="0"/>
              <a:t>Expansion de </a:t>
            </a:r>
            <a:r>
              <a:rPr lang="en-US" sz="2400" dirty="0" err="1" smtClean="0"/>
              <a:t>notre</a:t>
            </a:r>
            <a:r>
              <a:rPr lang="en-US" sz="2400" dirty="0" smtClean="0"/>
              <a:t> leadership sur </a:t>
            </a:r>
            <a:r>
              <a:rPr lang="en-US" sz="2400" dirty="0" err="1" smtClean="0"/>
              <a:t>plusieurs</a:t>
            </a:r>
            <a:r>
              <a:rPr lang="en-US" sz="2400" dirty="0" smtClean="0"/>
              <a:t> </a:t>
            </a:r>
            <a:r>
              <a:rPr lang="en-US" sz="2400" dirty="0" err="1" smtClean="0"/>
              <a:t>marchés</a:t>
            </a:r>
            <a:endParaRPr lang="fr-FR" sz="2400" dirty="0"/>
          </a:p>
        </p:txBody>
      </p:sp>
      <p:sp>
        <p:nvSpPr>
          <p:cNvPr id="87" name="TextBox 25">
            <a:extLst>
              <a:ext uri="{FF2B5EF4-FFF2-40B4-BE49-F238E27FC236}">
                <a16:creationId xmlns:a16="http://schemas.microsoft.com/office/drawing/2014/main" id="{7B6630B0-AB16-A744-A94A-2ABA81D15DED}"/>
              </a:ext>
            </a:extLst>
          </p:cNvPr>
          <p:cNvSpPr txBox="1"/>
          <p:nvPr/>
        </p:nvSpPr>
        <p:spPr>
          <a:xfrm>
            <a:off x="646903" y="915566"/>
            <a:ext cx="3234632" cy="684803"/>
          </a:xfrm>
          <a:prstGeom prst="rect">
            <a:avLst/>
          </a:prstGeom>
          <a:noFill/>
        </p:spPr>
        <p:txBody>
          <a:bodyPr wrap="square" rtlCol="0" anchor="b">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324D59"/>
                </a:solidFill>
                <a:effectLst/>
                <a:uLnTx/>
                <a:uFillTx/>
                <a:latin typeface="Arial"/>
                <a:ea typeface="+mn-ea"/>
                <a:cs typeface="Arial"/>
                <a:sym typeface="Arial"/>
              </a:rPr>
              <a:t>FY24 SAM*</a:t>
            </a:r>
            <a:br>
              <a:rPr kumimoji="0" lang="fr-FR" sz="1400" b="1" i="0" u="none" strike="noStrike" kern="1200" cap="none" spc="0" normalizeH="0" baseline="0" noProof="0" dirty="0">
                <a:ln>
                  <a:noFill/>
                </a:ln>
                <a:solidFill>
                  <a:srgbClr val="324D59"/>
                </a:solidFill>
                <a:effectLst/>
                <a:uLnTx/>
                <a:uFillTx/>
                <a:latin typeface="Arial"/>
                <a:ea typeface="+mn-ea"/>
                <a:cs typeface="Arial"/>
                <a:sym typeface="Arial"/>
              </a:rPr>
            </a:br>
            <a:r>
              <a:rPr kumimoji="0" lang="fr-FR" sz="1400" b="1" i="0" u="none" strike="noStrike" kern="1200" cap="none" spc="0" normalizeH="0" baseline="0" noProof="0" dirty="0">
                <a:ln>
                  <a:noFill/>
                </a:ln>
                <a:solidFill>
                  <a:srgbClr val="324D59"/>
                </a:solidFill>
                <a:effectLst/>
                <a:uLnTx/>
                <a:uFillTx/>
                <a:latin typeface="Arial"/>
                <a:ea typeface="+mn-ea"/>
                <a:cs typeface="Arial"/>
                <a:sym typeface="Arial"/>
              </a:rPr>
              <a:t>~1.6-2.4 Billion $</a:t>
            </a:r>
          </a:p>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324D59"/>
                </a:solidFill>
                <a:effectLst/>
                <a:uLnTx/>
                <a:uFillTx/>
                <a:latin typeface="Arial"/>
                <a:ea typeface="+mn-ea"/>
                <a:cs typeface="Arial"/>
                <a:sym typeface="Arial"/>
              </a:rPr>
              <a:t>4G/5G – Auto – </a:t>
            </a:r>
            <a:r>
              <a:rPr kumimoji="0" lang="fr-FR" sz="1050" b="0" i="0" u="none" strike="noStrike" kern="1200" cap="none" spc="0" normalizeH="0" baseline="0" noProof="0" dirty="0" err="1">
                <a:ln>
                  <a:noFill/>
                </a:ln>
                <a:solidFill>
                  <a:srgbClr val="324D59"/>
                </a:solidFill>
                <a:effectLst/>
                <a:uLnTx/>
                <a:uFillTx/>
                <a:latin typeface="Arial"/>
                <a:ea typeface="+mn-ea"/>
                <a:cs typeface="Arial"/>
                <a:sym typeface="Arial"/>
              </a:rPr>
              <a:t>IoT</a:t>
            </a:r>
            <a:r>
              <a:rPr kumimoji="0" lang="fr-FR" sz="1050" b="0" i="0" u="none" strike="noStrike" kern="1200" cap="none" spc="0" normalizeH="0" baseline="0" noProof="0" dirty="0">
                <a:ln>
                  <a:noFill/>
                </a:ln>
                <a:solidFill>
                  <a:srgbClr val="324D59"/>
                </a:solidFill>
                <a:effectLst/>
                <a:uLnTx/>
                <a:uFillTx/>
                <a:latin typeface="Arial"/>
                <a:ea typeface="+mn-ea"/>
                <a:cs typeface="Arial"/>
                <a:sym typeface="Arial"/>
              </a:rPr>
              <a:t> – Cloud</a:t>
            </a:r>
            <a:endParaRPr kumimoji="0" lang="en-US" sz="1200" b="0" i="0" u="none" strike="noStrike" kern="1200" cap="none" spc="0" normalizeH="0" baseline="0" noProof="0" dirty="0">
              <a:ln>
                <a:noFill/>
              </a:ln>
              <a:solidFill>
                <a:srgbClr val="324D59"/>
              </a:solidFill>
              <a:effectLst/>
              <a:uLnTx/>
              <a:uFillTx/>
              <a:latin typeface="Arial"/>
              <a:ea typeface="+mn-ea"/>
              <a:cs typeface="Arial"/>
              <a:sym typeface="Arial"/>
            </a:endParaRPr>
          </a:p>
        </p:txBody>
      </p:sp>
      <p:sp>
        <p:nvSpPr>
          <p:cNvPr id="88" name="TextBox 26">
            <a:extLst>
              <a:ext uri="{FF2B5EF4-FFF2-40B4-BE49-F238E27FC236}">
                <a16:creationId xmlns:a16="http://schemas.microsoft.com/office/drawing/2014/main" id="{7615C4B1-A45C-4744-A4A7-CEB01046F19C}"/>
              </a:ext>
            </a:extLst>
          </p:cNvPr>
          <p:cNvSpPr txBox="1"/>
          <p:nvPr/>
        </p:nvSpPr>
        <p:spPr>
          <a:xfrm>
            <a:off x="3378092" y="923260"/>
            <a:ext cx="2714798" cy="684803"/>
          </a:xfrm>
          <a:prstGeom prst="rect">
            <a:avLst/>
          </a:prstGeom>
          <a:noFill/>
        </p:spPr>
        <p:txBody>
          <a:bodyPr wrap="square" rtlCol="0" anchor="b">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324D59"/>
                </a:solidFill>
                <a:effectLst/>
                <a:uLnTx/>
                <a:uFillTx/>
                <a:latin typeface="Arial"/>
                <a:ea typeface="+mn-ea"/>
                <a:cs typeface="Arial"/>
                <a:sym typeface="Arial"/>
              </a:rPr>
              <a:t>New </a:t>
            </a:r>
            <a:r>
              <a:rPr kumimoji="0" lang="fr-FR" sz="1400" b="1" i="0" u="none" strike="noStrike" kern="1200" cap="none" spc="0" normalizeH="0" baseline="0" noProof="0" dirty="0" err="1">
                <a:ln>
                  <a:noFill/>
                </a:ln>
                <a:solidFill>
                  <a:srgbClr val="324D59"/>
                </a:solidFill>
                <a:effectLst/>
                <a:uLnTx/>
                <a:uFillTx/>
                <a:latin typeface="Arial"/>
                <a:ea typeface="+mn-ea"/>
                <a:cs typeface="Arial"/>
                <a:sym typeface="Arial"/>
              </a:rPr>
              <a:t>products</a:t>
            </a:r>
            <a:r>
              <a:rPr kumimoji="0" lang="fr-FR" sz="1400" b="1" i="0" u="none" strike="noStrike" kern="1200" cap="none" spc="0" normalizeH="0" baseline="0" noProof="0" dirty="0">
                <a:ln>
                  <a:noFill/>
                </a:ln>
                <a:solidFill>
                  <a:srgbClr val="324D59"/>
                </a:solidFill>
                <a:effectLst/>
                <a:uLnTx/>
                <a:uFillTx/>
                <a:latin typeface="Arial"/>
                <a:ea typeface="+mn-ea"/>
                <a:cs typeface="Arial"/>
                <a:sym typeface="Arial"/>
              </a:rPr>
              <a:t>:</a:t>
            </a:r>
            <a:br>
              <a:rPr kumimoji="0" lang="fr-FR" sz="1400" b="1" i="0" u="none" strike="noStrike" kern="1200" cap="none" spc="0" normalizeH="0" baseline="0" noProof="0" dirty="0">
                <a:ln>
                  <a:noFill/>
                </a:ln>
                <a:solidFill>
                  <a:srgbClr val="324D59"/>
                </a:solidFill>
                <a:effectLst/>
                <a:uLnTx/>
                <a:uFillTx/>
                <a:latin typeface="Arial"/>
                <a:ea typeface="+mn-ea"/>
                <a:cs typeface="Arial"/>
                <a:sym typeface="Arial"/>
              </a:rPr>
            </a:br>
            <a:r>
              <a:rPr kumimoji="0" lang="fr-FR" sz="1400" b="1" i="0" u="none" strike="noStrike" kern="1200" cap="none" spc="0" normalizeH="0" baseline="0" noProof="0" dirty="0">
                <a:ln>
                  <a:noFill/>
                </a:ln>
                <a:solidFill>
                  <a:srgbClr val="324D59"/>
                </a:solidFill>
                <a:effectLst/>
                <a:uLnTx/>
                <a:uFillTx/>
                <a:latin typeface="Arial"/>
                <a:ea typeface="+mn-ea"/>
                <a:cs typeface="Arial"/>
                <a:sym typeface="Arial"/>
              </a:rPr>
              <a:t>&gt; 500 M$ SAM* in FY24</a:t>
            </a:r>
          </a:p>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324D59"/>
                </a:solidFill>
                <a:effectLst/>
                <a:uLnTx/>
                <a:uFillTx/>
                <a:latin typeface="Arial"/>
                <a:ea typeface="+mn-ea"/>
                <a:cs typeface="Arial"/>
                <a:sym typeface="Arial"/>
              </a:rPr>
              <a:t>5G – Auto – </a:t>
            </a:r>
            <a:r>
              <a:rPr kumimoji="0" lang="fr-FR" sz="1050" b="0" i="0" u="none" strike="noStrike" kern="1200" cap="none" spc="0" normalizeH="0" baseline="0" noProof="0" dirty="0" err="1">
                <a:ln>
                  <a:noFill/>
                </a:ln>
                <a:solidFill>
                  <a:srgbClr val="324D59"/>
                </a:solidFill>
                <a:effectLst/>
                <a:uLnTx/>
                <a:uFillTx/>
                <a:latin typeface="Arial"/>
                <a:ea typeface="+mn-ea"/>
                <a:cs typeface="Arial"/>
                <a:sym typeface="Arial"/>
              </a:rPr>
              <a:t>Sensors</a:t>
            </a:r>
            <a:r>
              <a:rPr kumimoji="0" lang="fr-FR" sz="1050" b="0" i="0" u="none" strike="noStrike" kern="1200" cap="none" spc="0" normalizeH="0" baseline="0" noProof="0" dirty="0">
                <a:ln>
                  <a:noFill/>
                </a:ln>
                <a:solidFill>
                  <a:srgbClr val="324D59"/>
                </a:solidFill>
                <a:effectLst/>
                <a:uLnTx/>
                <a:uFillTx/>
                <a:latin typeface="Arial"/>
                <a:ea typeface="+mn-ea"/>
                <a:cs typeface="Arial"/>
                <a:sym typeface="Arial"/>
              </a:rPr>
              <a:t> </a:t>
            </a:r>
            <a:endParaRPr kumimoji="0" lang="en-US" sz="1200" b="0" i="0" u="none" strike="noStrike" kern="1200" cap="none" spc="0" normalizeH="0" baseline="0" noProof="0" dirty="0">
              <a:ln>
                <a:noFill/>
              </a:ln>
              <a:solidFill>
                <a:srgbClr val="324D59"/>
              </a:solidFill>
              <a:effectLst/>
              <a:uLnTx/>
              <a:uFillTx/>
              <a:latin typeface="Arial"/>
              <a:ea typeface="+mn-ea"/>
              <a:cs typeface="Arial"/>
              <a:sym typeface="Arial"/>
            </a:endParaRPr>
          </a:p>
        </p:txBody>
      </p:sp>
      <p:sp>
        <p:nvSpPr>
          <p:cNvPr id="89" name="Rectangle : coins arrondis 5">
            <a:extLst>
              <a:ext uri="{FF2B5EF4-FFF2-40B4-BE49-F238E27FC236}">
                <a16:creationId xmlns:a16="http://schemas.microsoft.com/office/drawing/2014/main" id="{912BC5F7-C267-B44B-8293-7AB4BB5658F3}"/>
              </a:ext>
            </a:extLst>
          </p:cNvPr>
          <p:cNvSpPr/>
          <p:nvPr/>
        </p:nvSpPr>
        <p:spPr>
          <a:xfrm>
            <a:off x="1115696" y="1876782"/>
            <a:ext cx="2337625" cy="2762714"/>
          </a:xfrm>
          <a:prstGeom prst="roundRect">
            <a:avLst/>
          </a:prstGeom>
          <a:noFill/>
          <a:ln w="6350">
            <a:gradFill>
              <a:gsLst>
                <a:gs pos="0">
                  <a:schemeClr val="bg1"/>
                </a:gs>
                <a:gs pos="100000">
                  <a:srgbClr val="0C255B"/>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90" name="Rectangle : coins arrondis 6">
            <a:extLst>
              <a:ext uri="{FF2B5EF4-FFF2-40B4-BE49-F238E27FC236}">
                <a16:creationId xmlns:a16="http://schemas.microsoft.com/office/drawing/2014/main" id="{1A8DCC7E-98CC-6648-9832-467E8BAB81B7}"/>
              </a:ext>
            </a:extLst>
          </p:cNvPr>
          <p:cNvSpPr/>
          <p:nvPr/>
        </p:nvSpPr>
        <p:spPr>
          <a:xfrm>
            <a:off x="3566679" y="1871553"/>
            <a:ext cx="2337625" cy="2547492"/>
          </a:xfrm>
          <a:prstGeom prst="roundRect">
            <a:avLst/>
          </a:prstGeom>
          <a:noFill/>
          <a:ln w="6350">
            <a:gradFill>
              <a:gsLst>
                <a:gs pos="0">
                  <a:schemeClr val="bg1"/>
                </a:gs>
                <a:gs pos="100000">
                  <a:srgbClr val="0C255B"/>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91" name="Rectangle : coins arrondis 7">
            <a:extLst>
              <a:ext uri="{FF2B5EF4-FFF2-40B4-BE49-F238E27FC236}">
                <a16:creationId xmlns:a16="http://schemas.microsoft.com/office/drawing/2014/main" id="{28F7421E-AD55-114E-B68D-C3FEC5D8E4FF}"/>
              </a:ext>
            </a:extLst>
          </p:cNvPr>
          <p:cNvSpPr/>
          <p:nvPr/>
        </p:nvSpPr>
        <p:spPr>
          <a:xfrm>
            <a:off x="6017661" y="1875654"/>
            <a:ext cx="2337625" cy="2547492"/>
          </a:xfrm>
          <a:prstGeom prst="roundRect">
            <a:avLst/>
          </a:prstGeom>
          <a:noFill/>
          <a:ln w="6350">
            <a:gradFill>
              <a:gsLst>
                <a:gs pos="0">
                  <a:schemeClr val="bg1"/>
                </a:gs>
                <a:gs pos="100000">
                  <a:srgbClr val="0C255B"/>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nvGrpSpPr>
          <p:cNvPr id="92" name="Groupe 91">
            <a:extLst>
              <a:ext uri="{FF2B5EF4-FFF2-40B4-BE49-F238E27FC236}">
                <a16:creationId xmlns:a16="http://schemas.microsoft.com/office/drawing/2014/main" id="{B7E84763-53A6-3A4A-83B4-EBE05B866FF1}"/>
              </a:ext>
            </a:extLst>
          </p:cNvPr>
          <p:cNvGrpSpPr/>
          <p:nvPr/>
        </p:nvGrpSpPr>
        <p:grpSpPr>
          <a:xfrm>
            <a:off x="1355523" y="2336525"/>
            <a:ext cx="1950644" cy="1892075"/>
            <a:chOff x="1355523" y="2392295"/>
            <a:chExt cx="1950644" cy="1892075"/>
          </a:xfrm>
        </p:grpSpPr>
        <p:sp>
          <p:nvSpPr>
            <p:cNvPr id="93" name="Ellipse 92">
              <a:extLst>
                <a:ext uri="{FF2B5EF4-FFF2-40B4-BE49-F238E27FC236}">
                  <a16:creationId xmlns:a16="http://schemas.microsoft.com/office/drawing/2014/main" id="{739A5CBB-9068-F44A-8D28-498958820E68}"/>
                </a:ext>
              </a:extLst>
            </p:cNvPr>
            <p:cNvSpPr/>
            <p:nvPr/>
          </p:nvSpPr>
          <p:spPr>
            <a:xfrm>
              <a:off x="1355523" y="2392295"/>
              <a:ext cx="1132012" cy="1132012"/>
            </a:xfrm>
            <a:prstGeom prst="ellipse">
              <a:avLst/>
            </a:prstGeom>
            <a:gradFill>
              <a:gsLst>
                <a:gs pos="0">
                  <a:schemeClr val="accent1">
                    <a:tint val="100000"/>
                    <a:shade val="100000"/>
                    <a:satMod val="130000"/>
                  </a:schemeClr>
                </a:gs>
                <a:gs pos="100000">
                  <a:srgbClr val="B953E5"/>
                </a:gs>
              </a:gsLst>
            </a:gradFill>
            <a:ln>
              <a:noFill/>
            </a:ln>
            <a:effectLst>
              <a:outerShdw blurRad="40000" dist="23000" dir="5400000" rotWithShape="0">
                <a:srgbClr val="000000">
                  <a:alpha val="72000"/>
                </a:srgbClr>
              </a:outerShdw>
            </a:effectLst>
            <a:scene3d>
              <a:camera prst="orthographicFront"/>
              <a:lightRig rig="threePt" dir="t"/>
            </a:scene3d>
            <a:sp3d prstMaterial="plastic">
              <a:bevelT w="0" h="0"/>
              <a:bevelB/>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Arial"/>
                  <a:ea typeface="+mn-ea"/>
                  <a:cs typeface="+mn-cs"/>
                  <a:sym typeface="Arial"/>
                </a:rPr>
                <a:t>Specialty SOI</a:t>
              </a:r>
            </a:p>
          </p:txBody>
        </p:sp>
        <p:sp>
          <p:nvSpPr>
            <p:cNvPr id="94" name="Ellipse 93">
              <a:extLst>
                <a:ext uri="{FF2B5EF4-FFF2-40B4-BE49-F238E27FC236}">
                  <a16:creationId xmlns:a16="http://schemas.microsoft.com/office/drawing/2014/main" id="{BCD8001A-43D1-5A48-B000-012D41218B1E}"/>
                </a:ext>
              </a:extLst>
            </p:cNvPr>
            <p:cNvSpPr/>
            <p:nvPr/>
          </p:nvSpPr>
          <p:spPr>
            <a:xfrm>
              <a:off x="2174155" y="2698304"/>
              <a:ext cx="1132012" cy="1132012"/>
            </a:xfrm>
            <a:prstGeom prst="ellipse">
              <a:avLst/>
            </a:prstGeom>
            <a:gradFill>
              <a:gsLst>
                <a:gs pos="0">
                  <a:schemeClr val="accent1">
                    <a:tint val="100000"/>
                    <a:shade val="100000"/>
                    <a:satMod val="130000"/>
                  </a:schemeClr>
                </a:gs>
                <a:gs pos="100000">
                  <a:srgbClr val="B953E5"/>
                </a:gs>
              </a:gsLst>
            </a:gradFill>
            <a:ln>
              <a:noFill/>
            </a:ln>
            <a:effectLst>
              <a:outerShdw blurRad="40000" dist="23000" dir="5400000" rotWithShape="0">
                <a:srgbClr val="000000">
                  <a:alpha val="72000"/>
                </a:srgbClr>
              </a:outerShdw>
            </a:effectLst>
            <a:scene3d>
              <a:camera prst="orthographicFront"/>
              <a:lightRig rig="threePt" dir="t"/>
            </a:scene3d>
            <a:sp3d prstMaterial="plastic">
              <a:bevelT w="0" h="0"/>
              <a:bevelB/>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Arial"/>
                  <a:ea typeface="+mn-ea"/>
                  <a:cs typeface="+mn-cs"/>
                  <a:sym typeface="Arial"/>
                </a:rPr>
                <a:t>FD-SOI</a:t>
              </a:r>
            </a:p>
          </p:txBody>
        </p:sp>
        <p:sp>
          <p:nvSpPr>
            <p:cNvPr id="95" name="Ellipse 94">
              <a:extLst>
                <a:ext uri="{FF2B5EF4-FFF2-40B4-BE49-F238E27FC236}">
                  <a16:creationId xmlns:a16="http://schemas.microsoft.com/office/drawing/2014/main" id="{36701D6B-E64A-7741-908E-9722942111DE}"/>
                </a:ext>
              </a:extLst>
            </p:cNvPr>
            <p:cNvSpPr/>
            <p:nvPr/>
          </p:nvSpPr>
          <p:spPr>
            <a:xfrm>
              <a:off x="1362444" y="3152358"/>
              <a:ext cx="1132012" cy="1132012"/>
            </a:xfrm>
            <a:prstGeom prst="ellipse">
              <a:avLst/>
            </a:prstGeom>
            <a:gradFill>
              <a:gsLst>
                <a:gs pos="0">
                  <a:schemeClr val="accent1">
                    <a:tint val="100000"/>
                    <a:shade val="100000"/>
                    <a:satMod val="130000"/>
                  </a:schemeClr>
                </a:gs>
                <a:gs pos="100000">
                  <a:srgbClr val="B953E5"/>
                </a:gs>
              </a:gsLst>
            </a:gradFill>
            <a:ln>
              <a:noFill/>
            </a:ln>
            <a:effectLst>
              <a:outerShdw blurRad="40000" dist="23000" dir="5400000" rotWithShape="0">
                <a:srgbClr val="000000">
                  <a:alpha val="72000"/>
                </a:srgbClr>
              </a:outerShdw>
            </a:effectLst>
            <a:scene3d>
              <a:camera prst="orthographicFront"/>
              <a:lightRig rig="threePt" dir="t"/>
            </a:scene3d>
            <a:sp3d prstMaterial="plastic">
              <a:bevelT w="0" h="0"/>
              <a:bevelB/>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Arial"/>
                  <a:ea typeface="+mn-ea"/>
                  <a:cs typeface="+mn-cs"/>
                  <a:sym typeface="Arial"/>
                </a:rPr>
                <a:t>RF-SOI</a:t>
              </a:r>
            </a:p>
          </p:txBody>
        </p:sp>
      </p:grpSp>
      <p:grpSp>
        <p:nvGrpSpPr>
          <p:cNvPr id="96" name="Groupe 95">
            <a:extLst>
              <a:ext uri="{FF2B5EF4-FFF2-40B4-BE49-F238E27FC236}">
                <a16:creationId xmlns:a16="http://schemas.microsoft.com/office/drawing/2014/main" id="{D09B2A9F-2555-C84C-9B04-3A93C87A3CBB}"/>
              </a:ext>
            </a:extLst>
          </p:cNvPr>
          <p:cNvGrpSpPr/>
          <p:nvPr/>
        </p:nvGrpSpPr>
        <p:grpSpPr>
          <a:xfrm>
            <a:off x="3799840" y="2457613"/>
            <a:ext cx="1950644" cy="1438021"/>
            <a:chOff x="3799840" y="2513383"/>
            <a:chExt cx="1950644" cy="1438021"/>
          </a:xfrm>
        </p:grpSpPr>
        <p:sp>
          <p:nvSpPr>
            <p:cNvPr id="97" name="Ellipse 96">
              <a:extLst>
                <a:ext uri="{FF2B5EF4-FFF2-40B4-BE49-F238E27FC236}">
                  <a16:creationId xmlns:a16="http://schemas.microsoft.com/office/drawing/2014/main" id="{7D0F7D0A-DD5D-084F-A7E9-0EFF197A316F}"/>
                </a:ext>
              </a:extLst>
            </p:cNvPr>
            <p:cNvSpPr/>
            <p:nvPr/>
          </p:nvSpPr>
          <p:spPr>
            <a:xfrm>
              <a:off x="3799840" y="2513383"/>
              <a:ext cx="1132012" cy="1132012"/>
            </a:xfrm>
            <a:prstGeom prst="ellipse">
              <a:avLst/>
            </a:prstGeom>
            <a:gradFill>
              <a:gsLst>
                <a:gs pos="0">
                  <a:schemeClr val="accent1">
                    <a:tint val="100000"/>
                    <a:shade val="100000"/>
                    <a:satMod val="130000"/>
                  </a:schemeClr>
                </a:gs>
                <a:gs pos="99000">
                  <a:srgbClr val="54DCFC"/>
                </a:gs>
              </a:gsLst>
            </a:gradFill>
            <a:ln>
              <a:noFill/>
            </a:ln>
            <a:effectLst>
              <a:outerShdw blurRad="40000" dist="23000" dir="5400000" rotWithShape="0">
                <a:srgbClr val="000000">
                  <a:alpha val="72000"/>
                </a:srgbClr>
              </a:outerShdw>
            </a:effectLst>
            <a:scene3d>
              <a:camera prst="orthographicFront"/>
              <a:lightRig rig="threePt" dir="t"/>
            </a:scene3d>
            <a:sp3d prstMaterial="plastic">
              <a:bevelT w="0" h="0"/>
              <a:bevelB/>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FFFFFF"/>
                  </a:solidFill>
                  <a:effectLst/>
                  <a:uLnTx/>
                  <a:uFillTx/>
                  <a:latin typeface="Arial"/>
                  <a:ea typeface="+mn-ea"/>
                  <a:cs typeface="+mn-cs"/>
                  <a:sym typeface="Arial"/>
                </a:rPr>
                <a:t>EpiGaN</a:t>
              </a:r>
              <a:endParaRPr kumimoji="0" lang="en-US" sz="11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98" name="Ellipse 97">
              <a:extLst>
                <a:ext uri="{FF2B5EF4-FFF2-40B4-BE49-F238E27FC236}">
                  <a16:creationId xmlns:a16="http://schemas.microsoft.com/office/drawing/2014/main" id="{C12DCA74-9C53-D840-B706-12C648DF563B}"/>
                </a:ext>
              </a:extLst>
            </p:cNvPr>
            <p:cNvSpPr/>
            <p:nvPr/>
          </p:nvSpPr>
          <p:spPr>
            <a:xfrm>
              <a:off x="4618472" y="2819392"/>
              <a:ext cx="1132012" cy="1132012"/>
            </a:xfrm>
            <a:prstGeom prst="ellipse">
              <a:avLst/>
            </a:prstGeom>
            <a:gradFill>
              <a:gsLst>
                <a:gs pos="0">
                  <a:schemeClr val="accent1">
                    <a:tint val="100000"/>
                    <a:shade val="100000"/>
                    <a:satMod val="130000"/>
                  </a:schemeClr>
                </a:gs>
                <a:gs pos="99000">
                  <a:srgbClr val="54DCFC"/>
                </a:gs>
              </a:gsLst>
            </a:gradFill>
            <a:ln>
              <a:noFill/>
            </a:ln>
            <a:effectLst>
              <a:outerShdw blurRad="40000" dist="23000" dir="5400000" rotWithShape="0">
                <a:srgbClr val="000000">
                  <a:alpha val="72000"/>
                </a:srgbClr>
              </a:outerShdw>
            </a:effectLst>
            <a:scene3d>
              <a:camera prst="orthographicFront"/>
              <a:lightRig rig="threePt" dir="t"/>
            </a:scene3d>
            <a:sp3d prstMaterial="plastic">
              <a:bevelT w="0" h="0"/>
              <a:bevelB/>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FFFFFF"/>
                  </a:solidFill>
                  <a:effectLst/>
                  <a:uLnTx/>
                  <a:uFillTx/>
                  <a:latin typeface="Arial"/>
                  <a:ea typeface="+mn-ea"/>
                  <a:cs typeface="+mn-cs"/>
                  <a:sym typeface="Arial"/>
                </a:rPr>
                <a:t>Piezo</a:t>
              </a:r>
              <a:r>
                <a:rPr kumimoji="0" lang="fr-FR" sz="1100" b="0" i="0" u="none" strike="noStrike" kern="1200" cap="none" spc="0" normalizeH="0" baseline="0" noProof="0" dirty="0">
                  <a:ln>
                    <a:noFill/>
                  </a:ln>
                  <a:solidFill>
                    <a:srgbClr val="FFFFFF"/>
                  </a:solidFill>
                  <a:effectLst/>
                  <a:uLnTx/>
                  <a:uFillTx/>
                  <a:latin typeface="Arial"/>
                  <a:ea typeface="+mn-ea"/>
                  <a:cs typeface="+mn-cs"/>
                  <a:sym typeface="Arial"/>
                </a:rPr>
                <a:t>-on-</a:t>
              </a:r>
              <a:r>
                <a:rPr kumimoji="0" lang="fr-FR" sz="1100" b="0" i="0" u="none" strike="noStrike" kern="1200" cap="none" spc="0" normalizeH="0" baseline="0" noProof="0" dirty="0" err="1">
                  <a:ln>
                    <a:noFill/>
                  </a:ln>
                  <a:solidFill>
                    <a:srgbClr val="FFFFFF"/>
                  </a:solidFill>
                  <a:effectLst/>
                  <a:uLnTx/>
                  <a:uFillTx/>
                  <a:latin typeface="Arial"/>
                  <a:ea typeface="+mn-ea"/>
                  <a:cs typeface="+mn-cs"/>
                  <a:sym typeface="Arial"/>
                </a:rPr>
                <a:t>Insulator</a:t>
              </a:r>
              <a:endParaRPr kumimoji="0" lang="en-US" sz="1100" b="0" i="0" u="none" strike="noStrike" kern="1200" cap="none" spc="0" normalizeH="0" baseline="0" noProof="0" dirty="0">
                <a:ln>
                  <a:noFill/>
                </a:ln>
                <a:solidFill>
                  <a:srgbClr val="FFFFFF"/>
                </a:solidFill>
                <a:effectLst/>
                <a:uLnTx/>
                <a:uFillTx/>
                <a:latin typeface="Arial"/>
                <a:ea typeface="+mn-ea"/>
                <a:cs typeface="+mn-cs"/>
                <a:sym typeface="Arial"/>
              </a:endParaRPr>
            </a:p>
          </p:txBody>
        </p:sp>
      </p:grpSp>
      <p:grpSp>
        <p:nvGrpSpPr>
          <p:cNvPr id="99" name="Groupe 98">
            <a:extLst>
              <a:ext uri="{FF2B5EF4-FFF2-40B4-BE49-F238E27FC236}">
                <a16:creationId xmlns:a16="http://schemas.microsoft.com/office/drawing/2014/main" id="{9B6FD9C0-4FF6-5746-854C-324CB98486C6}"/>
              </a:ext>
            </a:extLst>
          </p:cNvPr>
          <p:cNvGrpSpPr/>
          <p:nvPr/>
        </p:nvGrpSpPr>
        <p:grpSpPr>
          <a:xfrm>
            <a:off x="6426061" y="2642534"/>
            <a:ext cx="1534824" cy="1132012"/>
            <a:chOff x="6426061" y="2698304"/>
            <a:chExt cx="1534824" cy="1132012"/>
          </a:xfrm>
        </p:grpSpPr>
        <p:sp>
          <p:nvSpPr>
            <p:cNvPr id="100" name="Ellipse 99">
              <a:extLst>
                <a:ext uri="{FF2B5EF4-FFF2-40B4-BE49-F238E27FC236}">
                  <a16:creationId xmlns:a16="http://schemas.microsoft.com/office/drawing/2014/main" id="{61241E4F-C628-BE41-8917-90304D910125}"/>
                </a:ext>
              </a:extLst>
            </p:cNvPr>
            <p:cNvSpPr/>
            <p:nvPr/>
          </p:nvSpPr>
          <p:spPr>
            <a:xfrm>
              <a:off x="6615592" y="2698304"/>
              <a:ext cx="1132012" cy="1132012"/>
            </a:xfrm>
            <a:prstGeom prst="ellipse">
              <a:avLst/>
            </a:prstGeom>
            <a:gradFill>
              <a:gsLst>
                <a:gs pos="0">
                  <a:schemeClr val="accent1">
                    <a:tint val="100000"/>
                    <a:shade val="100000"/>
                    <a:satMod val="130000"/>
                  </a:schemeClr>
                </a:gs>
                <a:gs pos="100000">
                  <a:schemeClr val="bg2"/>
                </a:gs>
              </a:gsLst>
            </a:gradFill>
            <a:ln>
              <a:noFill/>
            </a:ln>
            <a:effectLst>
              <a:outerShdw blurRad="40000" dist="23000" dir="5400000" rotWithShape="0">
                <a:srgbClr val="000000">
                  <a:alpha val="72000"/>
                </a:srgbClr>
              </a:outerShdw>
            </a:effectLst>
            <a:scene3d>
              <a:camera prst="orthographicFront"/>
              <a:lightRig rig="threePt" dir="t"/>
            </a:scene3d>
            <a:sp3d prstMaterial="plastic">
              <a:bevelT w="0" h="0"/>
              <a:bevelB/>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101" name="Rectangle 100">
              <a:extLst>
                <a:ext uri="{FF2B5EF4-FFF2-40B4-BE49-F238E27FC236}">
                  <a16:creationId xmlns:a16="http://schemas.microsoft.com/office/drawing/2014/main" id="{7AC1CF05-F44F-4C45-90D0-0DCD64AF0DEA}"/>
                </a:ext>
              </a:extLst>
            </p:cNvPr>
            <p:cNvSpPr/>
            <p:nvPr/>
          </p:nvSpPr>
          <p:spPr>
            <a:xfrm>
              <a:off x="6426061" y="3048866"/>
              <a:ext cx="1534824" cy="430887"/>
            </a:xfrm>
            <a:prstGeom prst="rect">
              <a:avLst/>
            </a:prstGeom>
          </p:spPr>
          <p:txBody>
            <a:bodyPr wrap="square">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FFFFFF"/>
                  </a:solidFill>
                  <a:effectLst/>
                  <a:uLnTx/>
                  <a:uFillTx/>
                  <a:latin typeface="Arial"/>
                  <a:ea typeface="+mn-ea"/>
                  <a:cs typeface="Arial"/>
                  <a:sym typeface="Arial"/>
                </a:rPr>
                <a:t>InGaNOS</a:t>
              </a:r>
              <a:r>
                <a:rPr kumimoji="0" lang="fr-FR" sz="1100" b="0" i="0" u="none" strike="noStrike" kern="1200" cap="none" spc="0" normalizeH="0" baseline="0" noProof="0" dirty="0">
                  <a:ln>
                    <a:noFill/>
                  </a:ln>
                  <a:solidFill>
                    <a:srgbClr val="FFFFFF"/>
                  </a:solidFill>
                  <a:effectLst/>
                  <a:uLnTx/>
                  <a:uFillTx/>
                  <a:latin typeface="Arial"/>
                  <a:ea typeface="+mn-ea"/>
                  <a:cs typeface="Arial"/>
                  <a:sym typeface="Arial"/>
                </a:rPr>
                <a:t>,</a:t>
              </a:r>
              <a:br>
                <a:rPr kumimoji="0" lang="fr-FR" sz="1100" b="0" i="0" u="none" strike="noStrike" kern="1200" cap="none" spc="0" normalizeH="0" baseline="0" noProof="0" dirty="0">
                  <a:ln>
                    <a:noFill/>
                  </a:ln>
                  <a:solidFill>
                    <a:srgbClr val="FFFFFF"/>
                  </a:solidFill>
                  <a:effectLst/>
                  <a:uLnTx/>
                  <a:uFillTx/>
                  <a:latin typeface="Arial"/>
                  <a:ea typeface="+mn-ea"/>
                  <a:cs typeface="Arial"/>
                  <a:sym typeface="Arial"/>
                </a:rPr>
              </a:br>
              <a:r>
                <a:rPr kumimoji="0" lang="fr-FR" sz="1100" b="0" i="0" u="none" strike="noStrike" kern="1200" cap="none" spc="0" normalizeH="0" baseline="0" noProof="0" dirty="0" err="1">
                  <a:ln>
                    <a:noFill/>
                  </a:ln>
                  <a:solidFill>
                    <a:srgbClr val="FFFFFF"/>
                  </a:solidFill>
                  <a:effectLst/>
                  <a:uLnTx/>
                  <a:uFillTx/>
                  <a:latin typeface="Arial"/>
                  <a:ea typeface="+mn-ea"/>
                  <a:cs typeface="Arial"/>
                  <a:sym typeface="Arial"/>
                </a:rPr>
                <a:t>SiC</a:t>
              </a:r>
              <a:r>
                <a:rPr kumimoji="0" lang="fr-FR" sz="1100" b="0" i="0" u="none" strike="noStrike" kern="1200" cap="none" spc="0" normalizeH="0" baseline="0" noProof="0" dirty="0">
                  <a:ln>
                    <a:noFill/>
                  </a:ln>
                  <a:solidFill>
                    <a:srgbClr val="FFFFFF"/>
                  </a:solidFill>
                  <a:effectLst/>
                  <a:uLnTx/>
                  <a:uFillTx/>
                  <a:latin typeface="Arial"/>
                  <a:ea typeface="+mn-ea"/>
                  <a:cs typeface="Arial"/>
                  <a:sym typeface="Arial"/>
                </a:rPr>
                <a:t>,…</a:t>
              </a:r>
            </a:p>
          </p:txBody>
        </p:sp>
      </p:grpSp>
      <p:sp>
        <p:nvSpPr>
          <p:cNvPr id="102" name="Rectangle : coins arrondis 18">
            <a:extLst>
              <a:ext uri="{FF2B5EF4-FFF2-40B4-BE49-F238E27FC236}">
                <a16:creationId xmlns:a16="http://schemas.microsoft.com/office/drawing/2014/main" id="{0D7E4CD2-6B6A-4943-8DF1-3D2E569AB4C4}"/>
              </a:ext>
            </a:extLst>
          </p:cNvPr>
          <p:cNvSpPr/>
          <p:nvPr/>
        </p:nvSpPr>
        <p:spPr>
          <a:xfrm>
            <a:off x="1277575" y="1788283"/>
            <a:ext cx="1973288" cy="278461"/>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SOI products portfolio</a:t>
            </a:r>
          </a:p>
        </p:txBody>
      </p:sp>
      <p:sp>
        <p:nvSpPr>
          <p:cNvPr id="103" name="Rectangle : coins arrondis 19">
            <a:extLst>
              <a:ext uri="{FF2B5EF4-FFF2-40B4-BE49-F238E27FC236}">
                <a16:creationId xmlns:a16="http://schemas.microsoft.com/office/drawing/2014/main" id="{1F99A56C-099F-3240-B4FB-3A6AD026DE40}"/>
              </a:ext>
            </a:extLst>
          </p:cNvPr>
          <p:cNvSpPr/>
          <p:nvPr/>
        </p:nvSpPr>
        <p:spPr>
          <a:xfrm>
            <a:off x="3748847" y="1790702"/>
            <a:ext cx="1973288" cy="278461"/>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Beyond SOI – POI &amp; </a:t>
            </a:r>
            <a:r>
              <a:rPr kumimoji="0" lang="en-US" altLang="fr-FR" sz="1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GaN</a:t>
            </a:r>
            <a:endPar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04" name="Rectangle : coins arrondis 20">
            <a:extLst>
              <a:ext uri="{FF2B5EF4-FFF2-40B4-BE49-F238E27FC236}">
                <a16:creationId xmlns:a16="http://schemas.microsoft.com/office/drawing/2014/main" id="{1336EB85-1BB7-6B4C-9AB9-CD86DDAF83AE}"/>
              </a:ext>
            </a:extLst>
          </p:cNvPr>
          <p:cNvSpPr/>
          <p:nvPr/>
        </p:nvSpPr>
        <p:spPr>
          <a:xfrm>
            <a:off x="6194954" y="1791589"/>
            <a:ext cx="1973288" cy="278461"/>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Compounds semi.</a:t>
            </a:r>
          </a:p>
        </p:txBody>
      </p:sp>
      <p:sp>
        <p:nvSpPr>
          <p:cNvPr id="105" name="TextBox 26">
            <a:extLst>
              <a:ext uri="{FF2B5EF4-FFF2-40B4-BE49-F238E27FC236}">
                <a16:creationId xmlns:a16="http://schemas.microsoft.com/office/drawing/2014/main" id="{C64A130B-61C7-CB4C-A37E-E672167D38F9}"/>
              </a:ext>
            </a:extLst>
          </p:cNvPr>
          <p:cNvSpPr txBox="1"/>
          <p:nvPr/>
        </p:nvSpPr>
        <p:spPr>
          <a:xfrm>
            <a:off x="6138205" y="920050"/>
            <a:ext cx="2111500" cy="684803"/>
          </a:xfrm>
          <a:prstGeom prst="rect">
            <a:avLst/>
          </a:prstGeom>
          <a:noFill/>
        </p:spPr>
        <p:txBody>
          <a:bodyPr wrap="square" rtlCol="0" anchor="b">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324D59"/>
                </a:solidFill>
                <a:effectLst/>
                <a:uLnTx/>
                <a:uFillTx/>
                <a:latin typeface="Arial"/>
                <a:ea typeface="+mn-ea"/>
                <a:cs typeface="Arial"/>
                <a:sym typeface="Arial"/>
              </a:rPr>
              <a:t>New </a:t>
            </a:r>
            <a:r>
              <a:rPr kumimoji="0" lang="fr-FR" sz="1400" b="1" i="0" u="none" strike="noStrike" kern="1200" cap="none" spc="0" normalizeH="0" baseline="0" noProof="0" dirty="0" err="1">
                <a:ln>
                  <a:noFill/>
                </a:ln>
                <a:solidFill>
                  <a:srgbClr val="324D59"/>
                </a:solidFill>
                <a:effectLst/>
                <a:uLnTx/>
                <a:uFillTx/>
                <a:latin typeface="Arial"/>
                <a:ea typeface="+mn-ea"/>
                <a:cs typeface="Arial"/>
                <a:sym typeface="Arial"/>
              </a:rPr>
              <a:t>opportunities</a:t>
            </a:r>
            <a:r>
              <a:rPr kumimoji="0" lang="fr-FR" sz="1400" b="1" i="0" u="none" strike="noStrike" kern="1200" cap="none" spc="0" normalizeH="0" baseline="0" noProof="0" dirty="0">
                <a:ln>
                  <a:noFill/>
                </a:ln>
                <a:solidFill>
                  <a:srgbClr val="324D59"/>
                </a:solidFill>
                <a:effectLst/>
                <a:uLnTx/>
                <a:uFillTx/>
                <a:latin typeface="Arial"/>
                <a:ea typeface="+mn-ea"/>
                <a:cs typeface="Arial"/>
                <a:sym typeface="Arial"/>
              </a:rPr>
              <a:t>: </a:t>
            </a:r>
          </a:p>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324D59"/>
                </a:solidFill>
                <a:effectLst/>
                <a:uLnTx/>
                <a:uFillTx/>
                <a:latin typeface="Arial"/>
                <a:ea typeface="+mn-ea"/>
                <a:cs typeface="Arial"/>
                <a:sym typeface="Arial"/>
              </a:rPr>
              <a:t>&gt;1 Billion $ SAM*</a:t>
            </a:r>
          </a:p>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324D59"/>
                </a:solidFill>
                <a:effectLst/>
                <a:uLnTx/>
                <a:uFillTx/>
                <a:latin typeface="Arial"/>
                <a:ea typeface="+mn-ea"/>
                <a:cs typeface="Arial"/>
                <a:sym typeface="Arial"/>
              </a:rPr>
              <a:t>Displays – Auto – Imaging…</a:t>
            </a:r>
          </a:p>
        </p:txBody>
      </p:sp>
      <p:sp>
        <p:nvSpPr>
          <p:cNvPr id="106" name="Rectangle 105">
            <a:extLst>
              <a:ext uri="{FF2B5EF4-FFF2-40B4-BE49-F238E27FC236}">
                <a16:creationId xmlns:a16="http://schemas.microsoft.com/office/drawing/2014/main" id="{3F19E215-2E42-224E-B0A7-94E7B7253E05}"/>
              </a:ext>
            </a:extLst>
          </p:cNvPr>
          <p:cNvSpPr/>
          <p:nvPr/>
        </p:nvSpPr>
        <p:spPr>
          <a:xfrm>
            <a:off x="1319237" y="4335135"/>
            <a:ext cx="1989647" cy="230832"/>
          </a:xfrm>
          <a:prstGeom prst="rect">
            <a:avLst/>
          </a:prstGeom>
        </p:spPr>
        <p:txBody>
          <a:bodyPr wrap="none">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324D59"/>
                </a:solidFill>
                <a:effectLst/>
                <a:uLnTx/>
                <a:uFillTx/>
                <a:latin typeface="Arial"/>
                <a:ea typeface="+mn-ea"/>
                <a:cs typeface="Arial"/>
                <a:sym typeface="Arial"/>
              </a:rPr>
              <a:t>CAGR ~15-25% </a:t>
            </a:r>
            <a:r>
              <a:rPr kumimoji="0" lang="fr-FR" sz="900" b="0" i="0" u="none" strike="noStrike" kern="1200" cap="none" spc="0" normalizeH="0" baseline="0" noProof="0" dirty="0" err="1">
                <a:ln>
                  <a:noFill/>
                </a:ln>
                <a:solidFill>
                  <a:srgbClr val="324D59"/>
                </a:solidFill>
                <a:effectLst/>
                <a:uLnTx/>
                <a:uFillTx/>
                <a:latin typeface="Arial"/>
                <a:ea typeface="+mn-ea"/>
                <a:cs typeface="Arial"/>
                <a:sym typeface="Arial"/>
              </a:rPr>
              <a:t>between</a:t>
            </a:r>
            <a:r>
              <a:rPr kumimoji="0" lang="fr-FR" sz="900" b="0" i="0" u="none" strike="noStrike" kern="1200" cap="none" spc="0" normalizeH="0" baseline="0" noProof="0" dirty="0">
                <a:ln>
                  <a:noFill/>
                </a:ln>
                <a:solidFill>
                  <a:srgbClr val="324D59"/>
                </a:solidFill>
                <a:effectLst/>
                <a:uLnTx/>
                <a:uFillTx/>
                <a:latin typeface="Arial"/>
                <a:ea typeface="+mn-ea"/>
                <a:cs typeface="Arial"/>
                <a:sym typeface="Arial"/>
              </a:rPr>
              <a:t> FY19-24</a:t>
            </a:r>
          </a:p>
        </p:txBody>
      </p:sp>
      <p:sp>
        <p:nvSpPr>
          <p:cNvPr id="107" name="Rectangle 106">
            <a:extLst>
              <a:ext uri="{FF2B5EF4-FFF2-40B4-BE49-F238E27FC236}">
                <a16:creationId xmlns:a16="http://schemas.microsoft.com/office/drawing/2014/main" id="{BA7BBADC-EB21-B54A-87EC-5DF31C32A08B}"/>
              </a:ext>
            </a:extLst>
          </p:cNvPr>
          <p:cNvSpPr/>
          <p:nvPr/>
        </p:nvSpPr>
        <p:spPr>
          <a:xfrm>
            <a:off x="6281759" y="4443958"/>
            <a:ext cx="2122697" cy="215444"/>
          </a:xfrm>
          <a:prstGeom prst="rect">
            <a:avLst/>
          </a:prstGeom>
        </p:spPr>
        <p:txBody>
          <a:bodyPr wrap="none">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324D59"/>
                </a:solidFill>
                <a:effectLst/>
                <a:uLnTx/>
                <a:uFillTx/>
                <a:latin typeface="Arial"/>
                <a:ea typeface="+mn-ea"/>
                <a:cs typeface="Arial"/>
                <a:sym typeface="Arial"/>
              </a:rPr>
              <a:t>* Source: Soitec </a:t>
            </a:r>
            <a:r>
              <a:rPr kumimoji="0" lang="fr-FR" sz="800" b="0" i="0" u="none" strike="noStrike" kern="1200" cap="none" spc="0" normalizeH="0" baseline="0" noProof="0" dirty="0" err="1">
                <a:ln>
                  <a:noFill/>
                </a:ln>
                <a:solidFill>
                  <a:srgbClr val="324D59"/>
                </a:solidFill>
                <a:effectLst/>
                <a:uLnTx/>
                <a:uFillTx/>
                <a:latin typeface="Arial"/>
                <a:ea typeface="+mn-ea"/>
                <a:cs typeface="Arial"/>
                <a:sym typeface="Arial"/>
              </a:rPr>
              <a:t>market</a:t>
            </a:r>
            <a:r>
              <a:rPr kumimoji="0" lang="fr-FR" sz="800" b="0" i="0" u="none" strike="noStrike" kern="1200" cap="none" spc="0" normalizeH="0" baseline="0" noProof="0" dirty="0">
                <a:ln>
                  <a:noFill/>
                </a:ln>
                <a:solidFill>
                  <a:srgbClr val="324D59"/>
                </a:solidFill>
                <a:effectLst/>
                <a:uLnTx/>
                <a:uFillTx/>
                <a:latin typeface="Arial"/>
                <a:ea typeface="+mn-ea"/>
                <a:cs typeface="Arial"/>
                <a:sym typeface="Arial"/>
              </a:rPr>
              <a:t> </a:t>
            </a:r>
            <a:r>
              <a:rPr kumimoji="0" lang="fr-FR" sz="800" b="0" i="0" u="none" strike="noStrike" kern="1200" cap="none" spc="0" normalizeH="0" baseline="0" noProof="0" dirty="0" err="1">
                <a:ln>
                  <a:noFill/>
                </a:ln>
                <a:solidFill>
                  <a:srgbClr val="324D59"/>
                </a:solidFill>
                <a:effectLst/>
                <a:uLnTx/>
                <a:uFillTx/>
                <a:latin typeface="Arial"/>
                <a:ea typeface="+mn-ea"/>
                <a:cs typeface="Arial"/>
                <a:sym typeface="Arial"/>
              </a:rPr>
              <a:t>estimates</a:t>
            </a:r>
            <a:r>
              <a:rPr kumimoji="0" lang="fr-FR" sz="800" b="0" i="0" u="none" strike="noStrike" kern="1200" cap="none" spc="0" normalizeH="0" baseline="0" noProof="0" dirty="0">
                <a:ln>
                  <a:noFill/>
                </a:ln>
                <a:solidFill>
                  <a:srgbClr val="324D59"/>
                </a:solidFill>
                <a:effectLst/>
                <a:uLnTx/>
                <a:uFillTx/>
                <a:latin typeface="Arial"/>
                <a:ea typeface="+mn-ea"/>
                <a:cs typeface="Arial"/>
                <a:sym typeface="Arial"/>
              </a:rPr>
              <a:t> in FY24</a:t>
            </a:r>
          </a:p>
        </p:txBody>
      </p:sp>
    </p:spTree>
    <p:extLst>
      <p:ext uri="{BB962C8B-B14F-4D97-AF65-F5344CB8AC3E}">
        <p14:creationId xmlns:p14="http://schemas.microsoft.com/office/powerpoint/2010/main" val="2499368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Agenda</a:t>
            </a:r>
            <a:endParaRPr lang="en-US"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14</a:t>
            </a:fld>
            <a:endParaRPr lang="fr-FR"/>
          </a:p>
        </p:txBody>
      </p:sp>
      <p:sp>
        <p:nvSpPr>
          <p:cNvPr id="36" name="Text Placeholder 5"/>
          <p:cNvSpPr txBox="1">
            <a:spLocks/>
          </p:cNvSpPr>
          <p:nvPr/>
        </p:nvSpPr>
        <p:spPr>
          <a:xfrm>
            <a:off x="948602" y="1315240"/>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1</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7" name="Text Placeholder 6"/>
          <p:cNvSpPr txBox="1">
            <a:spLocks/>
          </p:cNvSpPr>
          <p:nvPr/>
        </p:nvSpPr>
        <p:spPr>
          <a:xfrm>
            <a:off x="1309737" y="1314466"/>
            <a:ext cx="6955927" cy="295200"/>
          </a:xfrm>
          <a:prstGeom prst="rect">
            <a:avLst/>
          </a:prstGeom>
        </p:spPr>
        <p:txBody>
          <a:bodyPr vert="horz" lIns="92038" tIns="0" rIns="0" bIns="0" rtlCol="0" anchor="ctr" anchorCtr="0">
            <a:noAutofit/>
          </a:bodyPr>
          <a:lstStyle/>
          <a:p>
            <a:pPr lvl="0">
              <a:buSzPct val="100000"/>
              <a:defRPr/>
            </a:pPr>
            <a:r>
              <a:rPr lang="fr-FR" sz="1400" dirty="0"/>
              <a:t>Messages clés de notre “Journée Investisseurs” du 13 </a:t>
            </a:r>
            <a:r>
              <a:rPr lang="fr-FR" sz="1400" dirty="0" smtClean="0"/>
              <a:t>juin </a:t>
            </a:r>
            <a:r>
              <a:rPr lang="fr-FR" sz="1400" dirty="0"/>
              <a:t>2019</a:t>
            </a:r>
          </a:p>
        </p:txBody>
      </p:sp>
      <p:sp>
        <p:nvSpPr>
          <p:cNvPr id="38" name="Text Placeholder 5"/>
          <p:cNvSpPr txBox="1">
            <a:spLocks/>
          </p:cNvSpPr>
          <p:nvPr/>
        </p:nvSpPr>
        <p:spPr>
          <a:xfrm>
            <a:off x="948243" y="1952369"/>
            <a:ext cx="361494" cy="293713"/>
          </a:xfrm>
          <a:prstGeom prst="rect">
            <a:avLst/>
          </a:prstGeom>
          <a:solidFill>
            <a:srgbClr val="76B82A"/>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2</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9" name="Text Placeholder 6"/>
          <p:cNvSpPr txBox="1">
            <a:spLocks/>
          </p:cNvSpPr>
          <p:nvPr/>
        </p:nvSpPr>
        <p:spPr>
          <a:xfrm>
            <a:off x="1309378" y="1961427"/>
            <a:ext cx="6955927" cy="295200"/>
          </a:xfrm>
          <a:prstGeom prst="rect">
            <a:avLst/>
          </a:prstGeom>
        </p:spPr>
        <p:txBody>
          <a:bodyPr vert="horz" lIns="92038" tIns="0" rIns="0" bIns="0" rtlCol="0" anchor="ctr" anchorCtr="0">
            <a:noAutofit/>
          </a:bodyPr>
          <a:lstStyle/>
          <a:p>
            <a:pPr lvl="0">
              <a:buSzPct val="100000"/>
              <a:defRPr/>
            </a:pPr>
            <a:r>
              <a:rPr lang="en-US" sz="1400" b="1" dirty="0" err="1" smtClean="0"/>
              <a:t>Résultats</a:t>
            </a:r>
            <a:r>
              <a:rPr lang="en-US" sz="1400" b="1" dirty="0" smtClean="0"/>
              <a:t> financiers pour </a:t>
            </a:r>
            <a:r>
              <a:rPr lang="en-US" sz="1400" b="1" dirty="0" err="1" smtClean="0"/>
              <a:t>l’exercice</a:t>
            </a:r>
            <a:r>
              <a:rPr lang="en-US" sz="1400" b="1" dirty="0" smtClean="0"/>
              <a:t> fiscal 2017-2018</a:t>
            </a:r>
            <a:endParaRPr lang="en-US" sz="1100" b="1" i="1" dirty="0">
              <a:solidFill>
                <a:srgbClr val="7030A0"/>
              </a:solidFill>
            </a:endParaRPr>
          </a:p>
        </p:txBody>
      </p:sp>
      <p:sp>
        <p:nvSpPr>
          <p:cNvPr id="40" name="Text Placeholder 5"/>
          <p:cNvSpPr txBox="1">
            <a:spLocks/>
          </p:cNvSpPr>
          <p:nvPr/>
        </p:nvSpPr>
        <p:spPr>
          <a:xfrm>
            <a:off x="948602" y="2671038"/>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en-US" sz="1500" b="1" i="0" u="none" strike="noStrike" kern="1200" cap="none" spc="0" normalizeH="0" baseline="0" dirty="0" smtClean="0">
                <a:ln>
                  <a:noFill/>
                </a:ln>
                <a:solidFill>
                  <a:schemeClr val="bg1"/>
                </a:solidFill>
                <a:effectLst/>
                <a:uLnTx/>
                <a:uFillTx/>
                <a:latin typeface="+mn-lt"/>
                <a:ea typeface="+mn-ea"/>
                <a:cs typeface="+mn-cs"/>
              </a:rPr>
              <a:t>3</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1" name="Text Placeholder 6"/>
          <p:cNvSpPr txBox="1">
            <a:spLocks/>
          </p:cNvSpPr>
          <p:nvPr/>
        </p:nvSpPr>
        <p:spPr>
          <a:xfrm>
            <a:off x="1309737" y="2680096"/>
            <a:ext cx="6955927" cy="295200"/>
          </a:xfrm>
          <a:prstGeom prst="rect">
            <a:avLst/>
          </a:prstGeom>
        </p:spPr>
        <p:txBody>
          <a:bodyPr vert="horz" lIns="92038" tIns="0" rIns="0" bIns="0" rtlCol="0" anchor="ctr" anchorCtr="0">
            <a:noAutofit/>
          </a:bodyPr>
          <a:lstStyle/>
          <a:p>
            <a:pPr marL="0" marR="0" lvl="0" indent="0" algn="l" defTabSz="389626" rtl="0" eaLnBrk="1" fontAlgn="auto" latinLnBrk="0" hangingPunct="1">
              <a:lnSpc>
                <a:spcPct val="100000"/>
              </a:lnSpc>
              <a:spcBef>
                <a:spcPts val="0"/>
              </a:spcBef>
              <a:spcAft>
                <a:spcPts val="0"/>
              </a:spcAft>
              <a:buClrTx/>
              <a:buSzPct val="100000"/>
              <a:buFontTx/>
              <a:buNone/>
              <a:tabLst/>
              <a:defRPr/>
            </a:pPr>
            <a:r>
              <a:rPr kumimoji="0" lang="en-US" sz="1400" i="0" u="none" strike="noStrike" kern="1200" cap="none" spc="0" normalizeH="0" baseline="0" dirty="0" smtClean="0">
                <a:ln>
                  <a:noFill/>
                </a:ln>
                <a:solidFill>
                  <a:schemeClr val="tx1"/>
                </a:solidFill>
                <a:effectLst/>
                <a:uLnTx/>
                <a:uFillTx/>
                <a:latin typeface="+mn-lt"/>
                <a:ea typeface="+mn-ea"/>
                <a:cs typeface="+mn-cs"/>
              </a:rPr>
              <a:t>Perspectives pour</a:t>
            </a:r>
            <a:r>
              <a:rPr kumimoji="0" lang="en-US" sz="1400" i="0" u="none" strike="noStrike" kern="1200" cap="none" spc="0" normalizeH="0" dirty="0" smtClean="0">
                <a:ln>
                  <a:noFill/>
                </a:ln>
                <a:solidFill>
                  <a:schemeClr val="tx1"/>
                </a:solidFill>
                <a:effectLst/>
                <a:uLnTx/>
                <a:uFillTx/>
                <a:latin typeface="+mn-lt"/>
                <a:ea typeface="+mn-ea"/>
                <a:cs typeface="+mn-cs"/>
              </a:rPr>
              <a:t> </a:t>
            </a:r>
            <a:r>
              <a:rPr kumimoji="0" lang="en-US" sz="1400" i="0" u="none" strike="noStrike" kern="1200" cap="none" spc="0" normalizeH="0" dirty="0" err="1" smtClean="0">
                <a:ln>
                  <a:noFill/>
                </a:ln>
                <a:solidFill>
                  <a:schemeClr val="tx1"/>
                </a:solidFill>
                <a:effectLst/>
                <a:uLnTx/>
                <a:uFillTx/>
                <a:latin typeface="+mn-lt"/>
                <a:ea typeface="+mn-ea"/>
                <a:cs typeface="+mn-cs"/>
              </a:rPr>
              <a:t>l’exercice</a:t>
            </a:r>
            <a:r>
              <a:rPr kumimoji="0" lang="en-US" sz="1400" i="0" u="none" strike="noStrike" kern="1200" cap="none" spc="0" normalizeH="0" dirty="0" smtClean="0">
                <a:ln>
                  <a:noFill/>
                </a:ln>
                <a:solidFill>
                  <a:schemeClr val="tx1"/>
                </a:solidFill>
                <a:effectLst/>
                <a:uLnTx/>
                <a:uFillTx/>
                <a:latin typeface="+mn-lt"/>
                <a:ea typeface="+mn-ea"/>
                <a:cs typeface="+mn-cs"/>
              </a:rPr>
              <a:t> fiscal 2018-2019</a:t>
            </a:r>
            <a:endParaRPr kumimoji="0" lang="en-US" sz="1100" i="1" u="none" strike="noStrike" kern="1200" cap="none" spc="0" normalizeH="0" baseline="0" dirty="0">
              <a:ln>
                <a:noFill/>
              </a:ln>
              <a:solidFill>
                <a:srgbClr val="7030A0"/>
              </a:solidFill>
              <a:effectLst/>
              <a:uLnTx/>
              <a:uFillTx/>
            </a:endParaRPr>
          </a:p>
        </p:txBody>
      </p:sp>
      <p:sp>
        <p:nvSpPr>
          <p:cNvPr id="42" name="Text Placeholder 5"/>
          <p:cNvSpPr txBox="1">
            <a:spLocks/>
          </p:cNvSpPr>
          <p:nvPr/>
        </p:nvSpPr>
        <p:spPr>
          <a:xfrm>
            <a:off x="947884" y="4084823"/>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5</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3" name="Text Placeholder 6"/>
          <p:cNvSpPr txBox="1">
            <a:spLocks/>
          </p:cNvSpPr>
          <p:nvPr/>
        </p:nvSpPr>
        <p:spPr>
          <a:xfrm>
            <a:off x="1314716" y="4086624"/>
            <a:ext cx="6955927" cy="295200"/>
          </a:xfrm>
          <a:prstGeom prst="rect">
            <a:avLst/>
          </a:prstGeom>
        </p:spPr>
        <p:txBody>
          <a:bodyPr vert="horz" lIns="92038" tIns="0" rIns="0" bIns="0" rtlCol="0" anchor="ctr" anchorCtr="0">
            <a:noAutofit/>
          </a:bodyPr>
          <a:lstStyle/>
          <a:p>
            <a:pPr lvl="0">
              <a:buSzPct val="100000"/>
              <a:defRPr/>
            </a:pPr>
            <a:r>
              <a:rPr lang="fr-FR" sz="1400" dirty="0" smtClean="0"/>
              <a:t>Vote des résolutions</a:t>
            </a:r>
            <a:endParaRPr lang="en-US" sz="1400" dirty="0"/>
          </a:p>
        </p:txBody>
      </p:sp>
      <p:sp>
        <p:nvSpPr>
          <p:cNvPr id="14" name="Text Placeholder 5"/>
          <p:cNvSpPr txBox="1">
            <a:spLocks/>
          </p:cNvSpPr>
          <p:nvPr/>
        </p:nvSpPr>
        <p:spPr>
          <a:xfrm>
            <a:off x="951789" y="3412572"/>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4</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15" name="Text Placeholder 6"/>
          <p:cNvSpPr txBox="1">
            <a:spLocks/>
          </p:cNvSpPr>
          <p:nvPr/>
        </p:nvSpPr>
        <p:spPr>
          <a:xfrm>
            <a:off x="1312924" y="3421630"/>
            <a:ext cx="6955927" cy="295200"/>
          </a:xfrm>
          <a:prstGeom prst="rect">
            <a:avLst/>
          </a:prstGeom>
        </p:spPr>
        <p:txBody>
          <a:bodyPr vert="horz" lIns="92038" tIns="0" rIns="0" bIns="0" rtlCol="0" anchor="ctr" anchorCtr="0">
            <a:noAutofit/>
          </a:bodyPr>
          <a:lstStyle/>
          <a:p>
            <a:pPr lvl="0">
              <a:buSzPct val="100000"/>
              <a:defRPr/>
            </a:pPr>
            <a:r>
              <a:rPr lang="en-US" sz="1400" dirty="0" smtClean="0"/>
              <a:t>Questions &amp; </a:t>
            </a:r>
            <a:r>
              <a:rPr lang="en-US" sz="1400" dirty="0" err="1" smtClean="0"/>
              <a:t>Réponses</a:t>
            </a:r>
            <a:r>
              <a:rPr lang="en-US" sz="1400" dirty="0" smtClean="0"/>
              <a:t> </a:t>
            </a:r>
            <a:endParaRPr lang="en-US" sz="1100" i="1" dirty="0">
              <a:solidFill>
                <a:srgbClr val="7030A0"/>
              </a:solidFill>
            </a:endParaRPr>
          </a:p>
        </p:txBody>
      </p:sp>
      <p:sp>
        <p:nvSpPr>
          <p:cNvPr id="2" name="Espace réservé de la date 1"/>
          <p:cNvSpPr>
            <a:spLocks noGrp="1"/>
          </p:cNvSpPr>
          <p:nvPr>
            <p:ph type="dt" sz="half" idx="10"/>
          </p:nvPr>
        </p:nvSpPr>
        <p:spPr/>
        <p:txBody>
          <a:bodyPr/>
          <a:lstStyle/>
          <a:p>
            <a:r>
              <a:rPr lang="fr-FR" smtClean="0"/>
              <a:t>26/07/2019</a:t>
            </a:r>
            <a:endParaRPr lang="fr-FR" dirty="0"/>
          </a:p>
        </p:txBody>
      </p:sp>
    </p:spTree>
    <p:extLst>
      <p:ext uri="{BB962C8B-B14F-4D97-AF65-F5344CB8AC3E}">
        <p14:creationId xmlns:p14="http://schemas.microsoft.com/office/powerpoint/2010/main" val="851055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Faits marquants (1/2)</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15</a:t>
            </a:fld>
            <a:endParaRPr lang="fr-FR"/>
          </a:p>
        </p:txBody>
      </p:sp>
      <p:grpSp>
        <p:nvGrpSpPr>
          <p:cNvPr id="7" name="Groupe 40">
            <a:extLst>
              <a:ext uri="{FF2B5EF4-FFF2-40B4-BE49-F238E27FC236}">
                <a16:creationId xmlns:a16="http://schemas.microsoft.com/office/drawing/2014/main" id="{04E9AD9F-14C3-42B4-BD4A-06E049A96BEA}"/>
              </a:ext>
            </a:extLst>
          </p:cNvPr>
          <p:cNvGrpSpPr/>
          <p:nvPr/>
        </p:nvGrpSpPr>
        <p:grpSpPr>
          <a:xfrm>
            <a:off x="1298083" y="3329401"/>
            <a:ext cx="1183787" cy="1123178"/>
            <a:chOff x="2153821" y="3172360"/>
            <a:chExt cx="1271771" cy="1206657"/>
          </a:xfrm>
        </p:grpSpPr>
        <p:pic>
          <p:nvPicPr>
            <p:cNvPr id="8" name="Image 38">
              <a:extLst>
                <a:ext uri="{FF2B5EF4-FFF2-40B4-BE49-F238E27FC236}">
                  <a16:creationId xmlns:a16="http://schemas.microsoft.com/office/drawing/2014/main" id="{9481922B-ED77-4B4B-B864-F60D25F18E4E}"/>
                </a:ext>
              </a:extLst>
            </p:cNvPr>
            <p:cNvPicPr>
              <a:picLocks noChangeAspect="1"/>
            </p:cNvPicPr>
            <p:nvPr/>
          </p:nvPicPr>
          <p:blipFill>
            <a:blip r:embed="rId2" cstate="hqprint">
              <a:extLst>
                <a:ext uri="{28A0092B-C50C-407E-A947-70E740481C1C}">
                  <a14:useLocalDpi xmlns:a14="http://schemas.microsoft.com/office/drawing/2010/main"/>
                </a:ext>
              </a:extLst>
            </a:blip>
            <a:srcRect l="13901" t="3721" r="16078"/>
            <a:stretch>
              <a:fillRect/>
            </a:stretch>
          </p:blipFill>
          <p:spPr>
            <a:xfrm>
              <a:off x="2153821" y="3857631"/>
              <a:ext cx="521383" cy="521386"/>
            </a:xfrm>
            <a:custGeom>
              <a:avLst/>
              <a:gdLst>
                <a:gd name="connsiteX0" fmla="*/ 309810 w 619620"/>
                <a:gd name="connsiteY0" fmla="*/ 0 h 619619"/>
                <a:gd name="connsiteX1" fmla="*/ 619620 w 619620"/>
                <a:gd name="connsiteY1" fmla="*/ 309810 h 619619"/>
                <a:gd name="connsiteX2" fmla="*/ 372247 w 619620"/>
                <a:gd name="connsiteY2" fmla="*/ 613326 h 619619"/>
                <a:gd name="connsiteX3" fmla="*/ 309820 w 619620"/>
                <a:gd name="connsiteY3" fmla="*/ 619619 h 619619"/>
                <a:gd name="connsiteX4" fmla="*/ 309800 w 619620"/>
                <a:gd name="connsiteY4" fmla="*/ 619619 h 619619"/>
                <a:gd name="connsiteX5" fmla="*/ 247373 w 619620"/>
                <a:gd name="connsiteY5" fmla="*/ 613326 h 619619"/>
                <a:gd name="connsiteX6" fmla="*/ 0 w 619620"/>
                <a:gd name="connsiteY6" fmla="*/ 309810 h 619619"/>
                <a:gd name="connsiteX7" fmla="*/ 309810 w 619620"/>
                <a:gd name="connsiteY7" fmla="*/ 0 h 61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620" h="619619">
                  <a:moveTo>
                    <a:pt x="309810" y="0"/>
                  </a:moveTo>
                  <a:cubicBezTo>
                    <a:pt x="480913" y="0"/>
                    <a:pt x="619620" y="138707"/>
                    <a:pt x="619620" y="309810"/>
                  </a:cubicBezTo>
                  <a:cubicBezTo>
                    <a:pt x="619620" y="459525"/>
                    <a:pt x="513423" y="584437"/>
                    <a:pt x="372247" y="613326"/>
                  </a:cubicBezTo>
                  <a:lnTo>
                    <a:pt x="309820" y="619619"/>
                  </a:lnTo>
                  <a:lnTo>
                    <a:pt x="309800" y="619619"/>
                  </a:lnTo>
                  <a:lnTo>
                    <a:pt x="247373" y="613326"/>
                  </a:lnTo>
                  <a:cubicBezTo>
                    <a:pt x="106198" y="584437"/>
                    <a:pt x="0" y="459525"/>
                    <a:pt x="0" y="309810"/>
                  </a:cubicBezTo>
                  <a:cubicBezTo>
                    <a:pt x="0" y="138707"/>
                    <a:pt x="138707" y="0"/>
                    <a:pt x="309810" y="0"/>
                  </a:cubicBezTo>
                  <a:close/>
                </a:path>
              </a:pathLst>
            </a:custGeom>
            <a:ln>
              <a:gradFill>
                <a:gsLst>
                  <a:gs pos="0">
                    <a:srgbClr val="76B82A"/>
                  </a:gs>
                  <a:gs pos="49000">
                    <a:schemeClr val="tx2">
                      <a:lumMod val="50000"/>
                    </a:schemeClr>
                  </a:gs>
                  <a:gs pos="100000">
                    <a:srgbClr val="2A6EAF"/>
                  </a:gs>
                </a:gsLst>
                <a:lin ang="5400000" scaled="1"/>
              </a:gradFill>
            </a:ln>
            <a:effectLst>
              <a:outerShdw blurRad="50800" dist="38100" dir="2700000" algn="tl" rotWithShape="0">
                <a:prstClr val="black">
                  <a:alpha val="40000"/>
                </a:prstClr>
              </a:outerShdw>
            </a:effectLst>
          </p:spPr>
        </p:pic>
        <p:pic>
          <p:nvPicPr>
            <p:cNvPr id="9" name="Image 34">
              <a:extLst>
                <a:ext uri="{FF2B5EF4-FFF2-40B4-BE49-F238E27FC236}">
                  <a16:creationId xmlns:a16="http://schemas.microsoft.com/office/drawing/2014/main" id="{F570DC91-C589-4A0D-A11D-0E787EB07DC6}"/>
                </a:ext>
              </a:extLst>
            </p:cNvPr>
            <p:cNvPicPr>
              <a:picLocks noChangeAspect="1"/>
            </p:cNvPicPr>
            <p:nvPr/>
          </p:nvPicPr>
          <p:blipFill>
            <a:blip r:embed="rId3" cstate="hqprint">
              <a:extLst>
                <a:ext uri="{28A0092B-C50C-407E-A947-70E740481C1C}">
                  <a14:useLocalDpi xmlns:a14="http://schemas.microsoft.com/office/drawing/2010/main"/>
                </a:ext>
              </a:extLst>
            </a:blip>
            <a:srcRect l="23163" r="12302" b="3198"/>
            <a:stretch>
              <a:fillRect/>
            </a:stretch>
          </p:blipFill>
          <p:spPr>
            <a:xfrm>
              <a:off x="2904209" y="3857632"/>
              <a:ext cx="521383" cy="521385"/>
            </a:xfrm>
            <a:custGeom>
              <a:avLst/>
              <a:gdLst>
                <a:gd name="connsiteX0" fmla="*/ 309810 w 619620"/>
                <a:gd name="connsiteY0" fmla="*/ 0 h 619619"/>
                <a:gd name="connsiteX1" fmla="*/ 619620 w 619620"/>
                <a:gd name="connsiteY1" fmla="*/ 309810 h 619619"/>
                <a:gd name="connsiteX2" fmla="*/ 372247 w 619620"/>
                <a:gd name="connsiteY2" fmla="*/ 613326 h 619619"/>
                <a:gd name="connsiteX3" fmla="*/ 309820 w 619620"/>
                <a:gd name="connsiteY3" fmla="*/ 619619 h 619619"/>
                <a:gd name="connsiteX4" fmla="*/ 309800 w 619620"/>
                <a:gd name="connsiteY4" fmla="*/ 619619 h 619619"/>
                <a:gd name="connsiteX5" fmla="*/ 247373 w 619620"/>
                <a:gd name="connsiteY5" fmla="*/ 613326 h 619619"/>
                <a:gd name="connsiteX6" fmla="*/ 0 w 619620"/>
                <a:gd name="connsiteY6" fmla="*/ 309810 h 619619"/>
                <a:gd name="connsiteX7" fmla="*/ 309810 w 619620"/>
                <a:gd name="connsiteY7" fmla="*/ 0 h 61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620" h="619619">
                  <a:moveTo>
                    <a:pt x="309810" y="0"/>
                  </a:moveTo>
                  <a:cubicBezTo>
                    <a:pt x="480913" y="0"/>
                    <a:pt x="619620" y="138707"/>
                    <a:pt x="619620" y="309810"/>
                  </a:cubicBezTo>
                  <a:cubicBezTo>
                    <a:pt x="619620" y="459525"/>
                    <a:pt x="513423" y="584437"/>
                    <a:pt x="372247" y="613326"/>
                  </a:cubicBezTo>
                  <a:lnTo>
                    <a:pt x="309820" y="619619"/>
                  </a:lnTo>
                  <a:lnTo>
                    <a:pt x="309800" y="619619"/>
                  </a:lnTo>
                  <a:lnTo>
                    <a:pt x="247373" y="613326"/>
                  </a:lnTo>
                  <a:cubicBezTo>
                    <a:pt x="106198" y="584437"/>
                    <a:pt x="0" y="459525"/>
                    <a:pt x="0" y="309810"/>
                  </a:cubicBezTo>
                  <a:cubicBezTo>
                    <a:pt x="0" y="138707"/>
                    <a:pt x="138707" y="0"/>
                    <a:pt x="309810" y="0"/>
                  </a:cubicBezTo>
                  <a:close/>
                </a:path>
              </a:pathLst>
            </a:custGeom>
            <a:ln>
              <a:gradFill>
                <a:gsLst>
                  <a:gs pos="0">
                    <a:srgbClr val="76B82A"/>
                  </a:gs>
                  <a:gs pos="49000">
                    <a:schemeClr val="tx2">
                      <a:lumMod val="50000"/>
                    </a:schemeClr>
                  </a:gs>
                  <a:gs pos="100000">
                    <a:srgbClr val="2A6EAF"/>
                  </a:gs>
                </a:gsLst>
                <a:lin ang="5400000" scaled="1"/>
              </a:gradFill>
            </a:ln>
            <a:effectLst>
              <a:outerShdw blurRad="50800" dist="38100" dir="2700000" algn="tl" rotWithShape="0">
                <a:prstClr val="black">
                  <a:alpha val="40000"/>
                </a:prstClr>
              </a:outerShdw>
            </a:effectLst>
          </p:spPr>
        </p:pic>
        <p:pic>
          <p:nvPicPr>
            <p:cNvPr id="10" name="Image 29">
              <a:extLst>
                <a:ext uri="{FF2B5EF4-FFF2-40B4-BE49-F238E27FC236}">
                  <a16:creationId xmlns:a16="http://schemas.microsoft.com/office/drawing/2014/main" id="{A4C13A9B-5F1A-4BBF-9E82-5778FE69ABF5}"/>
                </a:ext>
              </a:extLst>
            </p:cNvPr>
            <p:cNvPicPr>
              <a:picLocks noChangeAspect="1"/>
            </p:cNvPicPr>
            <p:nvPr/>
          </p:nvPicPr>
          <p:blipFill>
            <a:blip r:embed="rId4" cstate="hqprint">
              <a:extLst>
                <a:ext uri="{28A0092B-C50C-407E-A947-70E740481C1C}">
                  <a14:useLocalDpi xmlns:a14="http://schemas.microsoft.com/office/drawing/2010/main"/>
                </a:ext>
              </a:extLst>
            </a:blip>
            <a:srcRect l="3147" r="28128"/>
            <a:stretch>
              <a:fillRect/>
            </a:stretch>
          </p:blipFill>
          <p:spPr>
            <a:xfrm>
              <a:off x="2890098" y="3172360"/>
              <a:ext cx="521383" cy="521382"/>
            </a:xfrm>
            <a:custGeom>
              <a:avLst/>
              <a:gdLst>
                <a:gd name="connsiteX0" fmla="*/ 309810 w 619620"/>
                <a:gd name="connsiteY0" fmla="*/ 0 h 619619"/>
                <a:gd name="connsiteX1" fmla="*/ 619620 w 619620"/>
                <a:gd name="connsiteY1" fmla="*/ 309810 h 619619"/>
                <a:gd name="connsiteX2" fmla="*/ 372247 w 619620"/>
                <a:gd name="connsiteY2" fmla="*/ 613326 h 619619"/>
                <a:gd name="connsiteX3" fmla="*/ 309820 w 619620"/>
                <a:gd name="connsiteY3" fmla="*/ 619619 h 619619"/>
                <a:gd name="connsiteX4" fmla="*/ 309800 w 619620"/>
                <a:gd name="connsiteY4" fmla="*/ 619619 h 619619"/>
                <a:gd name="connsiteX5" fmla="*/ 247373 w 619620"/>
                <a:gd name="connsiteY5" fmla="*/ 613326 h 619619"/>
                <a:gd name="connsiteX6" fmla="*/ 0 w 619620"/>
                <a:gd name="connsiteY6" fmla="*/ 309810 h 619619"/>
                <a:gd name="connsiteX7" fmla="*/ 309810 w 619620"/>
                <a:gd name="connsiteY7" fmla="*/ 0 h 61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620" h="619619">
                  <a:moveTo>
                    <a:pt x="309810" y="0"/>
                  </a:moveTo>
                  <a:cubicBezTo>
                    <a:pt x="480913" y="0"/>
                    <a:pt x="619620" y="138707"/>
                    <a:pt x="619620" y="309810"/>
                  </a:cubicBezTo>
                  <a:cubicBezTo>
                    <a:pt x="619620" y="459525"/>
                    <a:pt x="513423" y="584437"/>
                    <a:pt x="372247" y="613326"/>
                  </a:cubicBezTo>
                  <a:lnTo>
                    <a:pt x="309820" y="619619"/>
                  </a:lnTo>
                  <a:lnTo>
                    <a:pt x="309800" y="619619"/>
                  </a:lnTo>
                  <a:lnTo>
                    <a:pt x="247373" y="613326"/>
                  </a:lnTo>
                  <a:cubicBezTo>
                    <a:pt x="106198" y="584437"/>
                    <a:pt x="0" y="459525"/>
                    <a:pt x="0" y="309810"/>
                  </a:cubicBezTo>
                  <a:cubicBezTo>
                    <a:pt x="0" y="138707"/>
                    <a:pt x="138707" y="0"/>
                    <a:pt x="309810" y="0"/>
                  </a:cubicBezTo>
                  <a:close/>
                </a:path>
              </a:pathLst>
            </a:custGeom>
            <a:ln>
              <a:gradFill>
                <a:gsLst>
                  <a:gs pos="0">
                    <a:srgbClr val="76B82A"/>
                  </a:gs>
                  <a:gs pos="49000">
                    <a:schemeClr val="tx2">
                      <a:lumMod val="50000"/>
                    </a:schemeClr>
                  </a:gs>
                  <a:gs pos="100000">
                    <a:srgbClr val="2A6EAF"/>
                  </a:gs>
                </a:gsLst>
                <a:lin ang="5400000" scaled="1"/>
              </a:gradFill>
            </a:ln>
            <a:effectLst>
              <a:outerShdw blurRad="50800" dist="38100" dir="2700000" algn="tl" rotWithShape="0">
                <a:prstClr val="black">
                  <a:alpha val="40000"/>
                </a:prstClr>
              </a:outerShdw>
            </a:effectLst>
          </p:spPr>
        </p:pic>
        <p:pic>
          <p:nvPicPr>
            <p:cNvPr id="11" name="Image 24">
              <a:extLst>
                <a:ext uri="{FF2B5EF4-FFF2-40B4-BE49-F238E27FC236}">
                  <a16:creationId xmlns:a16="http://schemas.microsoft.com/office/drawing/2014/main" id="{A7E4E836-DF51-4EE6-B1E6-8A3A6B3F9E50}"/>
                </a:ext>
              </a:extLst>
            </p:cNvPr>
            <p:cNvPicPr>
              <a:picLocks noChangeAspect="1"/>
            </p:cNvPicPr>
            <p:nvPr/>
          </p:nvPicPr>
          <p:blipFill>
            <a:blip r:embed="rId5" cstate="hqprint">
              <a:extLst>
                <a:ext uri="{28A0092B-C50C-407E-A947-70E740481C1C}">
                  <a14:useLocalDpi xmlns:a14="http://schemas.microsoft.com/office/drawing/2010/main"/>
                </a:ext>
              </a:extLst>
            </a:blip>
            <a:srcRect l="28338" r="4996"/>
            <a:stretch>
              <a:fillRect/>
            </a:stretch>
          </p:blipFill>
          <p:spPr>
            <a:xfrm>
              <a:off x="2153821" y="3172360"/>
              <a:ext cx="521383" cy="521382"/>
            </a:xfrm>
            <a:custGeom>
              <a:avLst/>
              <a:gdLst>
                <a:gd name="connsiteX0" fmla="*/ 309810 w 619620"/>
                <a:gd name="connsiteY0" fmla="*/ 0 h 619619"/>
                <a:gd name="connsiteX1" fmla="*/ 619620 w 619620"/>
                <a:gd name="connsiteY1" fmla="*/ 309810 h 619619"/>
                <a:gd name="connsiteX2" fmla="*/ 372247 w 619620"/>
                <a:gd name="connsiteY2" fmla="*/ 613326 h 619619"/>
                <a:gd name="connsiteX3" fmla="*/ 309820 w 619620"/>
                <a:gd name="connsiteY3" fmla="*/ 619619 h 619619"/>
                <a:gd name="connsiteX4" fmla="*/ 309800 w 619620"/>
                <a:gd name="connsiteY4" fmla="*/ 619619 h 619619"/>
                <a:gd name="connsiteX5" fmla="*/ 247373 w 619620"/>
                <a:gd name="connsiteY5" fmla="*/ 613326 h 619619"/>
                <a:gd name="connsiteX6" fmla="*/ 0 w 619620"/>
                <a:gd name="connsiteY6" fmla="*/ 309810 h 619619"/>
                <a:gd name="connsiteX7" fmla="*/ 309810 w 619620"/>
                <a:gd name="connsiteY7" fmla="*/ 0 h 61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620" h="619619">
                  <a:moveTo>
                    <a:pt x="309810" y="0"/>
                  </a:moveTo>
                  <a:cubicBezTo>
                    <a:pt x="480913" y="0"/>
                    <a:pt x="619620" y="138707"/>
                    <a:pt x="619620" y="309810"/>
                  </a:cubicBezTo>
                  <a:cubicBezTo>
                    <a:pt x="619620" y="459525"/>
                    <a:pt x="513423" y="584437"/>
                    <a:pt x="372247" y="613326"/>
                  </a:cubicBezTo>
                  <a:lnTo>
                    <a:pt x="309820" y="619619"/>
                  </a:lnTo>
                  <a:lnTo>
                    <a:pt x="309800" y="619619"/>
                  </a:lnTo>
                  <a:lnTo>
                    <a:pt x="247373" y="613326"/>
                  </a:lnTo>
                  <a:cubicBezTo>
                    <a:pt x="106198" y="584437"/>
                    <a:pt x="0" y="459525"/>
                    <a:pt x="0" y="309810"/>
                  </a:cubicBezTo>
                  <a:cubicBezTo>
                    <a:pt x="0" y="138707"/>
                    <a:pt x="138707" y="0"/>
                    <a:pt x="309810" y="0"/>
                  </a:cubicBezTo>
                  <a:close/>
                </a:path>
              </a:pathLst>
            </a:custGeom>
            <a:ln>
              <a:gradFill>
                <a:gsLst>
                  <a:gs pos="0">
                    <a:srgbClr val="76B82A"/>
                  </a:gs>
                  <a:gs pos="49000">
                    <a:schemeClr val="tx2">
                      <a:lumMod val="50000"/>
                    </a:schemeClr>
                  </a:gs>
                  <a:gs pos="100000">
                    <a:srgbClr val="2A6EAF"/>
                  </a:gs>
                </a:gsLst>
                <a:lin ang="5400000" scaled="1"/>
              </a:gradFill>
            </a:ln>
            <a:effectLst>
              <a:outerShdw blurRad="50800" dist="38100" dir="2700000" algn="tl" rotWithShape="0">
                <a:prstClr val="black">
                  <a:alpha val="40000"/>
                </a:prstClr>
              </a:outerShdw>
            </a:effectLst>
          </p:spPr>
        </p:pic>
      </p:grpSp>
      <p:sp>
        <p:nvSpPr>
          <p:cNvPr id="12" name="Rectangle : coins arrondis 10">
            <a:extLst>
              <a:ext uri="{FF2B5EF4-FFF2-40B4-BE49-F238E27FC236}">
                <a16:creationId xmlns:a16="http://schemas.microsoft.com/office/drawing/2014/main" id="{DFB96ADB-A494-40DF-A660-5862208567F1}"/>
              </a:ext>
            </a:extLst>
          </p:cNvPr>
          <p:cNvSpPr/>
          <p:nvPr/>
        </p:nvSpPr>
        <p:spPr>
          <a:xfrm>
            <a:off x="801063" y="1365337"/>
            <a:ext cx="2337625" cy="3203325"/>
          </a:xfrm>
          <a:prstGeom prst="roundRect">
            <a:avLst/>
          </a:prstGeom>
          <a:noFill/>
          <a:ln w="6350">
            <a:gradFill>
              <a:gsLst>
                <a:gs pos="0">
                  <a:schemeClr val="bg1"/>
                </a:gs>
                <a:gs pos="100000">
                  <a:srgbClr val="0C255B"/>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 coins arrondis 11">
            <a:extLst>
              <a:ext uri="{FF2B5EF4-FFF2-40B4-BE49-F238E27FC236}">
                <a16:creationId xmlns:a16="http://schemas.microsoft.com/office/drawing/2014/main" id="{060D3F47-A7D0-4577-A649-6C19405A6804}"/>
              </a:ext>
            </a:extLst>
          </p:cNvPr>
          <p:cNvSpPr/>
          <p:nvPr/>
        </p:nvSpPr>
        <p:spPr>
          <a:xfrm>
            <a:off x="985586" y="1248229"/>
            <a:ext cx="1973288" cy="278461"/>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Business</a:t>
            </a:r>
          </a:p>
        </p:txBody>
      </p:sp>
      <p:sp>
        <p:nvSpPr>
          <p:cNvPr id="14" name="TextBox 7">
            <a:extLst>
              <a:ext uri="{FF2B5EF4-FFF2-40B4-BE49-F238E27FC236}">
                <a16:creationId xmlns:a16="http://schemas.microsoft.com/office/drawing/2014/main" id="{3B04E368-D7CC-48B0-9A44-77931810AA38}"/>
              </a:ext>
            </a:extLst>
          </p:cNvPr>
          <p:cNvSpPr txBox="1"/>
          <p:nvPr/>
        </p:nvSpPr>
        <p:spPr>
          <a:xfrm>
            <a:off x="959898" y="1590925"/>
            <a:ext cx="2047577" cy="1785104"/>
          </a:xfrm>
          <a:prstGeom prst="rect">
            <a:avLst/>
          </a:prstGeom>
          <a:noFill/>
        </p:spPr>
        <p:txBody>
          <a:bodyPr wrap="square" rtlCol="0">
            <a:spAutoFit/>
          </a:bodyPr>
          <a:lstStyle/>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fr-FR" sz="900" b="1" i="0" u="none" strike="noStrike" kern="1200" cap="none" spc="0" normalizeH="0" baseline="0" noProof="0" dirty="0">
                <a:ln>
                  <a:noFill/>
                </a:ln>
                <a:solidFill>
                  <a:srgbClr val="324D59"/>
                </a:solidFill>
                <a:effectLst/>
                <a:uLnTx/>
                <a:uFillTx/>
                <a:latin typeface="Arial"/>
                <a:ea typeface="+mn-ea"/>
                <a:cs typeface="+mn-cs"/>
              </a:rPr>
              <a:t>FY’19 sales up 42% </a:t>
            </a:r>
            <a:r>
              <a:rPr kumimoji="0" lang="en-US" sz="900" b="1" i="0" u="none" strike="noStrike" kern="1200" cap="none" spc="0" normalizeH="0" baseline="0" noProof="0" dirty="0">
                <a:ln>
                  <a:noFill/>
                </a:ln>
                <a:solidFill>
                  <a:srgbClr val="324D59"/>
                </a:solidFill>
                <a:effectLst/>
                <a:uLnTx/>
                <a:uFillTx/>
                <a:latin typeface="Arial"/>
                <a:ea typeface="+mn-ea"/>
                <a:cs typeface="+mn-cs"/>
              </a:rPr>
              <a:t>at constant exchange rates and perimeter</a:t>
            </a:r>
            <a:endParaRPr kumimoji="0" lang="fr-FR" sz="900" b="1" i="0" u="none" strike="noStrike" kern="1200" cap="none" spc="0" normalizeH="0" baseline="0" noProof="0" dirty="0">
              <a:ln>
                <a:noFill/>
              </a:ln>
              <a:solidFill>
                <a:srgbClr val="324D59"/>
              </a:solidFill>
              <a:effectLst/>
              <a:uLnTx/>
              <a:uFillTx/>
              <a:latin typeface="Arial"/>
              <a:ea typeface="+mn-ea"/>
              <a:cs typeface="+mn-cs"/>
            </a:endParaRP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endParaRPr kumimoji="0" lang="fr-FR" sz="900" b="0" i="0" u="none" strike="noStrike" kern="1200" cap="none" spc="0" normalizeH="0" baseline="0" noProof="0" dirty="0">
              <a:ln>
                <a:noFill/>
              </a:ln>
              <a:solidFill>
                <a:srgbClr val="324D59"/>
              </a:solidFill>
              <a:effectLst/>
              <a:uLnTx/>
              <a:uFillTx/>
              <a:latin typeface="Arial"/>
              <a:ea typeface="+mn-ea"/>
              <a:cs typeface="+mn-cs"/>
            </a:endParaRP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fr-FR" sz="900" b="0" i="0" u="none" strike="noStrike" kern="1200" cap="none" spc="0" normalizeH="0" baseline="0" noProof="0" dirty="0" err="1">
                <a:ln>
                  <a:noFill/>
                </a:ln>
                <a:solidFill>
                  <a:srgbClr val="324D59"/>
                </a:solidFill>
                <a:effectLst/>
                <a:uLnTx/>
                <a:uFillTx/>
                <a:latin typeface="Arial"/>
                <a:ea typeface="+mn-ea"/>
                <a:cs typeface="+mn-cs"/>
              </a:rPr>
              <a:t>Growth</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0" i="0" u="none" strike="noStrike" kern="1200" cap="none" spc="0" normalizeH="0" baseline="0" noProof="0" dirty="0" err="1">
                <a:ln>
                  <a:noFill/>
                </a:ln>
                <a:solidFill>
                  <a:srgbClr val="324D59"/>
                </a:solidFill>
                <a:effectLst/>
                <a:uLnTx/>
                <a:uFillTx/>
                <a:latin typeface="Arial"/>
                <a:ea typeface="+mn-ea"/>
                <a:cs typeface="+mn-cs"/>
              </a:rPr>
              <a:t>mostly</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0" i="0" u="none" strike="noStrike" kern="1200" cap="none" spc="0" normalizeH="0" baseline="0" noProof="0" dirty="0" err="1">
                <a:ln>
                  <a:noFill/>
                </a:ln>
                <a:solidFill>
                  <a:srgbClr val="324D59"/>
                </a:solidFill>
                <a:effectLst/>
                <a:uLnTx/>
                <a:uFillTx/>
                <a:latin typeface="Arial"/>
                <a:ea typeface="+mn-ea"/>
                <a:cs typeface="+mn-cs"/>
              </a:rPr>
              <a:t>driven</a:t>
            </a:r>
            <a:r>
              <a:rPr kumimoji="0" lang="fr-FR" sz="900" b="0" i="0" u="none" strike="noStrike" kern="1200" cap="none" spc="0" normalizeH="0" baseline="0" noProof="0" dirty="0">
                <a:ln>
                  <a:noFill/>
                </a:ln>
                <a:solidFill>
                  <a:srgbClr val="324D59"/>
                </a:solidFill>
                <a:effectLst/>
                <a:uLnTx/>
                <a:uFillTx/>
                <a:latin typeface="Arial"/>
                <a:ea typeface="+mn-ea"/>
                <a:cs typeface="+mn-cs"/>
              </a:rPr>
              <a:t> by RF-SOI (300mm) and FD-SOI adoption</a:t>
            </a: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endParaRPr kumimoji="0" lang="fr-FR" sz="900" b="0" i="0" u="none" strike="noStrike" kern="1200" cap="none" spc="0" normalizeH="0" baseline="0" noProof="0" dirty="0">
              <a:ln>
                <a:noFill/>
              </a:ln>
              <a:solidFill>
                <a:srgbClr val="324D59"/>
              </a:solidFill>
              <a:effectLst/>
              <a:uLnTx/>
              <a:uFillTx/>
              <a:latin typeface="Arial"/>
              <a:ea typeface="+mn-ea"/>
              <a:cs typeface="+mn-cs"/>
            </a:endParaRP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fr-FR" sz="1000" b="1" i="0" u="none" strike="noStrike" kern="1200" cap="none" spc="0" normalizeH="0" baseline="0" noProof="0" dirty="0" err="1">
                <a:ln>
                  <a:noFill/>
                </a:ln>
                <a:solidFill>
                  <a:srgbClr val="324D59"/>
                </a:solidFill>
                <a:effectLst/>
                <a:uLnTx/>
                <a:uFillTx/>
                <a:latin typeface="Arial"/>
                <a:ea typeface="+mn-ea"/>
                <a:cs typeface="+mn-cs"/>
              </a:rPr>
              <a:t>Soitec</a:t>
            </a:r>
            <a:r>
              <a:rPr kumimoji="0" lang="fr-FR" sz="1000" b="1" i="0" u="none" strike="noStrike" kern="1200" cap="none" spc="0" normalizeH="0" baseline="0" noProof="0" dirty="0">
                <a:ln>
                  <a:noFill/>
                </a:ln>
                <a:solidFill>
                  <a:srgbClr val="324D59"/>
                </a:solidFill>
                <a:effectLst/>
                <a:uLnTx/>
                <a:uFillTx/>
                <a:latin typeface="Arial"/>
                <a:ea typeface="+mn-ea"/>
                <a:cs typeface="+mn-cs"/>
              </a:rPr>
              <a:t> content </a:t>
            </a:r>
            <a:r>
              <a:rPr kumimoji="0" lang="fr-FR" sz="1000" b="1" i="0" u="none" strike="noStrike" kern="1200" cap="none" spc="0" normalizeH="0" baseline="0" noProof="0" dirty="0" err="1">
                <a:ln>
                  <a:noFill/>
                </a:ln>
                <a:solidFill>
                  <a:srgbClr val="324D59"/>
                </a:solidFill>
                <a:effectLst/>
                <a:uLnTx/>
                <a:uFillTx/>
                <a:latin typeface="Arial"/>
                <a:ea typeface="+mn-ea"/>
                <a:cs typeface="+mn-cs"/>
              </a:rPr>
              <a:t>growth</a:t>
            </a:r>
            <a:r>
              <a:rPr kumimoji="0" lang="fr-FR" sz="1000" b="1" i="0" u="none" strike="noStrike" kern="1200" cap="none" spc="0" normalizeH="0" baseline="0" noProof="0" dirty="0">
                <a:ln>
                  <a:noFill/>
                </a:ln>
                <a:solidFill>
                  <a:srgbClr val="324D59"/>
                </a:solidFill>
                <a:effectLst/>
                <a:uLnTx/>
                <a:uFillTx/>
                <a:latin typeface="Arial"/>
                <a:ea typeface="+mn-ea"/>
                <a:cs typeface="+mn-cs"/>
              </a:rPr>
              <a:t> story </a:t>
            </a:r>
            <a:r>
              <a:rPr kumimoji="0" lang="fr-FR" sz="1000" b="1" i="0" u="none" strike="noStrike" kern="1200" cap="none" spc="0" normalizeH="0" baseline="0" noProof="0" dirty="0" err="1">
                <a:ln>
                  <a:noFill/>
                </a:ln>
                <a:solidFill>
                  <a:srgbClr val="324D59"/>
                </a:solidFill>
                <a:effectLst/>
                <a:uLnTx/>
                <a:uFillTx/>
                <a:latin typeface="Arial"/>
                <a:ea typeface="+mn-ea"/>
                <a:cs typeface="+mn-cs"/>
              </a:rPr>
              <a:t>validated</a:t>
            </a:r>
            <a:r>
              <a:rPr kumimoji="0" lang="fr-FR" sz="1000" b="1" i="0" u="none" strike="noStrike" kern="1200" cap="none" spc="0" normalizeH="0" baseline="0" noProof="0" dirty="0">
                <a:ln>
                  <a:noFill/>
                </a:ln>
                <a:solidFill>
                  <a:srgbClr val="324D59"/>
                </a:solidFill>
                <a:effectLst/>
                <a:uLnTx/>
                <a:uFillTx/>
                <a:latin typeface="Arial"/>
                <a:ea typeface="+mn-ea"/>
                <a:cs typeface="+mn-cs"/>
              </a:rPr>
              <a:t> in </a:t>
            </a:r>
            <a:r>
              <a:rPr kumimoji="0" lang="fr-FR" sz="1000" b="1" i="0" u="none" strike="noStrike" kern="1200" cap="none" spc="0" normalizeH="0" baseline="0" noProof="0" dirty="0" err="1">
                <a:ln>
                  <a:noFill/>
                </a:ln>
                <a:solidFill>
                  <a:srgbClr val="324D59"/>
                </a:solidFill>
                <a:effectLst/>
                <a:uLnTx/>
                <a:uFillTx/>
                <a:latin typeface="Arial"/>
                <a:ea typeface="+mn-ea"/>
                <a:cs typeface="+mn-cs"/>
              </a:rPr>
              <a:t>each</a:t>
            </a:r>
            <a:r>
              <a:rPr kumimoji="0" lang="fr-FR" sz="1000" b="1" i="0" u="none" strike="noStrike" kern="1200" cap="none" spc="0" normalizeH="0" baseline="0" noProof="0" dirty="0">
                <a:ln>
                  <a:noFill/>
                </a:ln>
                <a:solidFill>
                  <a:srgbClr val="324D59"/>
                </a:solidFill>
                <a:effectLst/>
                <a:uLnTx/>
                <a:uFillTx/>
                <a:latin typeface="Arial"/>
                <a:ea typeface="+mn-ea"/>
                <a:cs typeface="+mn-cs"/>
              </a:rPr>
              <a:t> </a:t>
            </a:r>
            <a:r>
              <a:rPr kumimoji="0" lang="fr-FR" sz="1000" b="1" i="0" u="none" strike="noStrike" kern="1200" cap="none" spc="0" normalizeH="0" baseline="0" noProof="0" dirty="0" err="1">
                <a:ln>
                  <a:noFill/>
                </a:ln>
                <a:solidFill>
                  <a:srgbClr val="324D59"/>
                </a:solidFill>
                <a:effectLst/>
                <a:uLnTx/>
                <a:uFillTx/>
                <a:latin typeface="Arial"/>
                <a:ea typeface="+mn-ea"/>
                <a:cs typeface="+mn-cs"/>
              </a:rPr>
              <a:t>strategic</a:t>
            </a:r>
            <a:r>
              <a:rPr kumimoji="0" lang="fr-FR" sz="1000" b="1" i="0" u="none" strike="noStrike" kern="1200" cap="none" spc="0" normalizeH="0" baseline="0" noProof="0" dirty="0">
                <a:ln>
                  <a:noFill/>
                </a:ln>
                <a:solidFill>
                  <a:srgbClr val="324D59"/>
                </a:solidFill>
                <a:effectLst/>
                <a:uLnTx/>
                <a:uFillTx/>
                <a:latin typeface="Arial"/>
                <a:ea typeface="+mn-ea"/>
                <a:cs typeface="+mn-cs"/>
              </a:rPr>
              <a:t> end </a:t>
            </a:r>
            <a:r>
              <a:rPr kumimoji="0" lang="fr-FR" sz="1000" b="1" i="0" u="none" strike="noStrike" kern="1200" cap="none" spc="0" normalizeH="0" baseline="0" noProof="0" dirty="0" err="1">
                <a:ln>
                  <a:noFill/>
                </a:ln>
                <a:solidFill>
                  <a:srgbClr val="324D59"/>
                </a:solidFill>
                <a:effectLst/>
                <a:uLnTx/>
                <a:uFillTx/>
                <a:latin typeface="Arial"/>
                <a:ea typeface="+mn-ea"/>
                <a:cs typeface="+mn-cs"/>
              </a:rPr>
              <a:t>markets</a:t>
            </a:r>
            <a:endParaRPr kumimoji="0" lang="fr-FR" sz="1000" b="1" i="0" u="none" strike="noStrike" kern="1200" cap="none" spc="0" normalizeH="0" baseline="0" noProof="0" dirty="0">
              <a:ln>
                <a:noFill/>
              </a:ln>
              <a:solidFill>
                <a:srgbClr val="324D59"/>
              </a:solidFill>
              <a:effectLst/>
              <a:uLnTx/>
              <a:uFillTx/>
              <a:latin typeface="Arial"/>
              <a:ea typeface="+mn-ea"/>
              <a:cs typeface="+mn-cs"/>
            </a:endParaRPr>
          </a:p>
          <a:p>
            <a:pPr marL="171450" marR="0" lvl="0" indent="-171450" algn="l" defTabSz="389626" rtl="0" eaLnBrk="1" fontAlgn="auto" latinLnBrk="0" hangingPunct="1">
              <a:lnSpc>
                <a:spcPct val="100000"/>
              </a:lnSpc>
              <a:spcBef>
                <a:spcPts val="0"/>
              </a:spcBef>
              <a:spcAft>
                <a:spcPts val="0"/>
              </a:spcAft>
              <a:buClr>
                <a:srgbClr val="FFFFFF"/>
              </a:buClr>
              <a:buSzTx/>
              <a:buFont typeface="Courier New" panose="02070309020205020404" pitchFamily="49" charset="0"/>
              <a:buChar char="o"/>
              <a:tabLst/>
              <a:defRPr/>
            </a:pPr>
            <a:endParaRPr kumimoji="0" lang="en-US" sz="900" b="0" i="0" u="none" strike="noStrike" kern="1200" cap="none" spc="0" normalizeH="0" baseline="0" noProof="0" dirty="0">
              <a:ln>
                <a:noFill/>
              </a:ln>
              <a:solidFill>
                <a:srgbClr val="324D59"/>
              </a:solidFill>
              <a:effectLst/>
              <a:uLnTx/>
              <a:uFillTx/>
              <a:latin typeface="Arial"/>
              <a:ea typeface="+mn-ea"/>
              <a:cs typeface="+mn-cs"/>
            </a:endParaRPr>
          </a:p>
        </p:txBody>
      </p:sp>
      <p:sp>
        <p:nvSpPr>
          <p:cNvPr id="15" name="Rectangle : coins arrondis 19">
            <a:extLst>
              <a:ext uri="{FF2B5EF4-FFF2-40B4-BE49-F238E27FC236}">
                <a16:creationId xmlns:a16="http://schemas.microsoft.com/office/drawing/2014/main" id="{C2D61013-2C5F-43D5-8B2F-3CDAACA3D22B}"/>
              </a:ext>
            </a:extLst>
          </p:cNvPr>
          <p:cNvSpPr/>
          <p:nvPr/>
        </p:nvSpPr>
        <p:spPr>
          <a:xfrm>
            <a:off x="3447647" y="1365337"/>
            <a:ext cx="2337625" cy="3203325"/>
          </a:xfrm>
          <a:prstGeom prst="roundRect">
            <a:avLst/>
          </a:prstGeom>
          <a:noFill/>
          <a:ln w="6350">
            <a:gradFill>
              <a:gsLst>
                <a:gs pos="0">
                  <a:schemeClr val="bg1"/>
                </a:gs>
                <a:gs pos="100000">
                  <a:srgbClr val="0C255B"/>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 coins arrondis 20">
            <a:extLst>
              <a:ext uri="{FF2B5EF4-FFF2-40B4-BE49-F238E27FC236}">
                <a16:creationId xmlns:a16="http://schemas.microsoft.com/office/drawing/2014/main" id="{30C11075-62C4-4A7D-9B02-96C3EE334736}"/>
              </a:ext>
            </a:extLst>
          </p:cNvPr>
          <p:cNvSpPr/>
          <p:nvPr/>
        </p:nvSpPr>
        <p:spPr>
          <a:xfrm>
            <a:off x="3632170" y="1248229"/>
            <a:ext cx="1973288" cy="278461"/>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Operations</a:t>
            </a:r>
          </a:p>
        </p:txBody>
      </p:sp>
      <p:sp>
        <p:nvSpPr>
          <p:cNvPr id="17" name="TextBox 7">
            <a:extLst>
              <a:ext uri="{FF2B5EF4-FFF2-40B4-BE49-F238E27FC236}">
                <a16:creationId xmlns:a16="http://schemas.microsoft.com/office/drawing/2014/main" id="{CC2896C8-BB34-42A3-9296-D718CAEA83B1}"/>
              </a:ext>
            </a:extLst>
          </p:cNvPr>
          <p:cNvSpPr txBox="1"/>
          <p:nvPr/>
        </p:nvSpPr>
        <p:spPr>
          <a:xfrm>
            <a:off x="3592671" y="1590925"/>
            <a:ext cx="2047577" cy="2977738"/>
          </a:xfrm>
          <a:prstGeom prst="rect">
            <a:avLst/>
          </a:prstGeom>
          <a:noFill/>
        </p:spPr>
        <p:txBody>
          <a:bodyPr wrap="square" rtlCol="0">
            <a:spAutoFit/>
          </a:bodyPr>
          <a:lstStyle/>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fr-FR" sz="900" b="1" i="0" u="none" strike="noStrike" kern="1200" cap="none" spc="0" normalizeH="0" baseline="0" noProof="0" dirty="0" err="1">
                <a:ln>
                  <a:noFill/>
                </a:ln>
                <a:solidFill>
                  <a:srgbClr val="324D59"/>
                </a:solidFill>
                <a:effectLst/>
                <a:uLnTx/>
                <a:uFillTx/>
                <a:latin typeface="Arial"/>
                <a:ea typeface="+mn-ea"/>
                <a:cs typeface="+mn-cs"/>
              </a:rPr>
              <a:t>Capacity</a:t>
            </a:r>
            <a:r>
              <a:rPr kumimoji="0" lang="fr-FR" sz="900" b="1" i="0" u="none" strike="noStrike" kern="1200" cap="none" spc="0" normalizeH="0" baseline="0" noProof="0" dirty="0">
                <a:ln>
                  <a:noFill/>
                </a:ln>
                <a:solidFill>
                  <a:srgbClr val="324D59"/>
                </a:solidFill>
                <a:effectLst/>
                <a:uLnTx/>
                <a:uFillTx/>
                <a:latin typeface="Arial"/>
                <a:ea typeface="+mn-ea"/>
                <a:cs typeface="+mn-cs"/>
              </a:rPr>
              <a:t> expansion </a:t>
            </a:r>
            <a:r>
              <a:rPr kumimoji="0" lang="fr-FR" sz="900" b="0" i="0" u="none" strike="noStrike" kern="1200" cap="none" spc="0" normalizeH="0" baseline="0" noProof="0" dirty="0">
                <a:ln>
                  <a:noFill/>
                </a:ln>
                <a:solidFill>
                  <a:srgbClr val="324D59"/>
                </a:solidFill>
                <a:effectLst/>
                <a:uLnTx/>
                <a:uFillTx/>
                <a:latin typeface="Arial"/>
                <a:ea typeface="+mn-ea"/>
                <a:cs typeface="+mn-cs"/>
              </a:rPr>
              <a:t>in </a:t>
            </a:r>
            <a:r>
              <a:rPr kumimoji="0" lang="fr-FR" sz="900" b="0" i="0" u="none" strike="noStrike" kern="1200" cap="none" spc="0" normalizeH="0" baseline="0" noProof="0" dirty="0" err="1">
                <a:ln>
                  <a:noFill/>
                </a:ln>
                <a:solidFill>
                  <a:srgbClr val="324D59"/>
                </a:solidFill>
                <a:effectLst/>
                <a:uLnTx/>
                <a:uFillTx/>
                <a:latin typeface="Arial"/>
                <a:ea typeface="+mn-ea"/>
                <a:cs typeface="+mn-cs"/>
              </a:rPr>
              <a:t>sync</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0" i="0" u="none" strike="noStrike" kern="1200" cap="none" spc="0" normalizeH="0" baseline="0" noProof="0" dirty="0" err="1">
                <a:ln>
                  <a:noFill/>
                </a:ln>
                <a:solidFill>
                  <a:srgbClr val="324D59"/>
                </a:solidFill>
                <a:effectLst/>
                <a:uLnTx/>
                <a:uFillTx/>
                <a:latin typeface="Arial"/>
                <a:ea typeface="+mn-ea"/>
                <a:cs typeface="+mn-cs"/>
              </a:rPr>
              <a:t>with</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0" i="0" u="none" strike="noStrike" kern="1200" cap="none" spc="0" normalizeH="0" baseline="0" noProof="0" dirty="0" err="1">
                <a:ln>
                  <a:noFill/>
                </a:ln>
                <a:solidFill>
                  <a:srgbClr val="324D59"/>
                </a:solidFill>
                <a:effectLst/>
                <a:uLnTx/>
                <a:uFillTx/>
                <a:latin typeface="Arial"/>
                <a:ea typeface="+mn-ea"/>
                <a:cs typeface="+mn-cs"/>
              </a:rPr>
              <a:t>customer</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0" i="0" u="none" strike="noStrike" kern="1200" cap="none" spc="0" normalizeH="0" baseline="0" noProof="0" dirty="0" err="1">
                <a:ln>
                  <a:noFill/>
                </a:ln>
                <a:solidFill>
                  <a:srgbClr val="324D59"/>
                </a:solidFill>
                <a:effectLst/>
                <a:uLnTx/>
                <a:uFillTx/>
                <a:latin typeface="Arial"/>
                <a:ea typeface="+mn-ea"/>
                <a:cs typeface="+mn-cs"/>
              </a:rPr>
              <a:t>demand</a:t>
            </a:r>
            <a:endParaRPr kumimoji="0" lang="fr-FR" sz="900" b="0" i="0" u="none" strike="noStrike" kern="1200" cap="none" spc="0" normalizeH="0" baseline="0" noProof="0" dirty="0">
              <a:ln>
                <a:noFill/>
              </a:ln>
              <a:solidFill>
                <a:srgbClr val="324D59"/>
              </a:solidFill>
              <a:effectLst/>
              <a:uLnTx/>
              <a:uFillTx/>
              <a:latin typeface="Arial"/>
              <a:ea typeface="+mn-ea"/>
              <a:cs typeface="+mn-cs"/>
            </a:endParaRPr>
          </a:p>
          <a:p>
            <a:pPr marL="357188" marR="0" lvl="1" indent="-179388" algn="l" defTabSz="389626" rtl="0" eaLnBrk="1" fontAlgn="auto" latinLnBrk="0" hangingPunct="1">
              <a:lnSpc>
                <a:spcPct val="100000"/>
              </a:lnSpc>
              <a:spcBef>
                <a:spcPts val="300"/>
              </a:spcBef>
              <a:spcAft>
                <a:spcPts val="0"/>
              </a:spcAft>
              <a:buClr>
                <a:srgbClr val="324D59"/>
              </a:buClr>
              <a:buSzTx/>
              <a:buFont typeface="Arial" panose="020B0604020202020204" pitchFamily="34" charset="0"/>
              <a:buChar char="›"/>
              <a:tabLst/>
              <a:defRPr/>
            </a:pPr>
            <a:r>
              <a:rPr kumimoji="0" lang="en-US" sz="900" b="1" i="0" u="none" strike="noStrike" kern="1200" cap="none" spc="0" normalizeH="0" baseline="0" noProof="0" dirty="0" err="1">
                <a:ln>
                  <a:noFill/>
                </a:ln>
                <a:solidFill>
                  <a:srgbClr val="324D59"/>
                </a:solidFill>
                <a:effectLst/>
                <a:uLnTx/>
                <a:uFillTx/>
                <a:latin typeface="Arial"/>
                <a:ea typeface="+mn-ea"/>
                <a:cs typeface="+mn-cs"/>
              </a:rPr>
              <a:t>Bernin</a:t>
            </a:r>
            <a:r>
              <a:rPr kumimoji="0" lang="en-US" sz="900" b="1" i="0" u="none" strike="noStrike" kern="1200" cap="none" spc="0" normalizeH="0" baseline="0" noProof="0" dirty="0">
                <a:ln>
                  <a:noFill/>
                </a:ln>
                <a:solidFill>
                  <a:srgbClr val="324D59"/>
                </a:solidFill>
                <a:effectLst/>
                <a:uLnTx/>
                <a:uFillTx/>
                <a:latin typeface="Arial"/>
                <a:ea typeface="+mn-ea"/>
                <a:cs typeface="+mn-cs"/>
              </a:rPr>
              <a:t> I </a:t>
            </a:r>
            <a:r>
              <a:rPr kumimoji="0" lang="en-US" sz="900" b="0" i="0" u="none" strike="noStrike" kern="1200" cap="none" spc="0" normalizeH="0" baseline="0" noProof="0" dirty="0">
                <a:ln>
                  <a:noFill/>
                </a:ln>
                <a:solidFill>
                  <a:srgbClr val="324D59"/>
                </a:solidFill>
                <a:effectLst/>
                <a:uLnTx/>
                <a:uFillTx/>
                <a:latin typeface="Arial"/>
                <a:ea typeface="+mn-ea"/>
                <a:cs typeface="+mn-cs"/>
              </a:rPr>
              <a:t>annual capacity raised from 900k to 950k</a:t>
            </a:r>
          </a:p>
          <a:p>
            <a:pPr marL="357188" marR="0" lvl="1" indent="-179388" algn="l" defTabSz="389626" rtl="0" eaLnBrk="1" fontAlgn="auto" latinLnBrk="0" hangingPunct="1">
              <a:lnSpc>
                <a:spcPct val="100000"/>
              </a:lnSpc>
              <a:spcBef>
                <a:spcPts val="300"/>
              </a:spcBef>
              <a:spcAft>
                <a:spcPts val="0"/>
              </a:spcAft>
              <a:buClr>
                <a:srgbClr val="324D59"/>
              </a:buClr>
              <a:buSzTx/>
              <a:buFont typeface="Arial" panose="020B0604020202020204" pitchFamily="34" charset="0"/>
              <a:buChar char="›"/>
              <a:tabLst/>
              <a:defRPr/>
            </a:pPr>
            <a:r>
              <a:rPr kumimoji="0" lang="fr-FR" sz="900" b="1" i="0" u="none" strike="noStrike" kern="1200" cap="none" spc="0" normalizeH="0" baseline="0" noProof="0" dirty="0">
                <a:ln>
                  <a:noFill/>
                </a:ln>
                <a:solidFill>
                  <a:srgbClr val="324D59"/>
                </a:solidFill>
                <a:effectLst/>
                <a:uLnTx/>
                <a:uFillTx/>
                <a:latin typeface="Arial"/>
                <a:ea typeface="+mn-ea"/>
                <a:cs typeface="+mn-cs"/>
              </a:rPr>
              <a:t>Bernin II </a:t>
            </a:r>
            <a:r>
              <a:rPr kumimoji="0" lang="fr-FR" sz="900" b="0" i="0" u="none" strike="noStrike" kern="1200" cap="none" spc="0" normalizeH="0" baseline="0" noProof="0" dirty="0" err="1">
                <a:ln>
                  <a:noFill/>
                </a:ln>
                <a:solidFill>
                  <a:srgbClr val="324D59"/>
                </a:solidFill>
                <a:effectLst/>
                <a:uLnTx/>
                <a:uFillTx/>
                <a:latin typeface="Arial"/>
                <a:ea typeface="+mn-ea"/>
                <a:cs typeface="+mn-cs"/>
              </a:rPr>
              <a:t>annual</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0" i="0" u="none" strike="noStrike" kern="1200" cap="none" spc="0" normalizeH="0" baseline="0" noProof="0" dirty="0" err="1">
                <a:ln>
                  <a:noFill/>
                </a:ln>
                <a:solidFill>
                  <a:srgbClr val="324D59"/>
                </a:solidFill>
                <a:effectLst/>
                <a:uLnTx/>
                <a:uFillTx/>
                <a:latin typeface="Arial"/>
                <a:ea typeface="+mn-ea"/>
                <a:cs typeface="+mn-cs"/>
              </a:rPr>
              <a:t>capacity</a:t>
            </a:r>
            <a:r>
              <a:rPr kumimoji="0" lang="fr-FR" sz="900" b="0" i="0" u="none" strike="noStrike" kern="1200" cap="none" spc="0" normalizeH="0" baseline="0" noProof="0" dirty="0">
                <a:ln>
                  <a:noFill/>
                </a:ln>
                <a:solidFill>
                  <a:srgbClr val="324D59"/>
                </a:solidFill>
                <a:effectLst/>
                <a:uLnTx/>
                <a:uFillTx/>
                <a:latin typeface="Arial"/>
                <a:ea typeface="+mn-ea"/>
                <a:cs typeface="+mn-cs"/>
              </a:rPr>
              <a:t> for FD-SOI </a:t>
            </a:r>
            <a:r>
              <a:rPr kumimoji="0" lang="fr-FR" sz="900" b="0" i="0" u="none" strike="noStrike" kern="1200" cap="none" spc="0" normalizeH="0" baseline="0" noProof="0" dirty="0" err="1">
                <a:ln>
                  <a:noFill/>
                </a:ln>
                <a:solidFill>
                  <a:srgbClr val="324D59"/>
                </a:solidFill>
                <a:effectLst/>
                <a:uLnTx/>
                <a:uFillTx/>
                <a:latin typeface="Arial"/>
                <a:ea typeface="+mn-ea"/>
                <a:cs typeface="+mn-cs"/>
              </a:rPr>
              <a:t>raised</a:t>
            </a:r>
            <a:r>
              <a:rPr kumimoji="0" lang="fr-FR" sz="900" b="0" i="0" u="none" strike="noStrike" kern="1200" cap="none" spc="0" normalizeH="0" baseline="0" noProof="0" dirty="0">
                <a:ln>
                  <a:noFill/>
                </a:ln>
                <a:solidFill>
                  <a:srgbClr val="324D59"/>
                </a:solidFill>
                <a:effectLst/>
                <a:uLnTx/>
                <a:uFillTx/>
                <a:latin typeface="Arial"/>
                <a:ea typeface="+mn-ea"/>
                <a:cs typeface="+mn-cs"/>
              </a:rPr>
              <a:t> to 350k</a:t>
            </a:r>
          </a:p>
          <a:p>
            <a:pPr marL="357188" marR="0" lvl="1" indent="-179388" algn="l" defTabSz="389626" rtl="0" eaLnBrk="1" fontAlgn="auto" latinLnBrk="0" hangingPunct="1">
              <a:lnSpc>
                <a:spcPct val="100000"/>
              </a:lnSpc>
              <a:spcBef>
                <a:spcPts val="300"/>
              </a:spcBef>
              <a:spcAft>
                <a:spcPts val="0"/>
              </a:spcAft>
              <a:buClr>
                <a:srgbClr val="324D59"/>
              </a:buClr>
              <a:buSzTx/>
              <a:buFont typeface="Arial" panose="020B0604020202020204" pitchFamily="34" charset="0"/>
              <a:buChar char="›"/>
              <a:tabLst/>
              <a:defRPr/>
            </a:pPr>
            <a:r>
              <a:rPr kumimoji="0" lang="fr-FR" sz="900" b="1" i="0" u="none" strike="noStrike" kern="1200" cap="none" spc="0" normalizeH="0" baseline="0" noProof="0" dirty="0">
                <a:ln>
                  <a:noFill/>
                </a:ln>
                <a:solidFill>
                  <a:srgbClr val="324D59"/>
                </a:solidFill>
                <a:effectLst/>
                <a:uLnTx/>
                <a:uFillTx/>
                <a:latin typeface="Arial"/>
                <a:ea typeface="+mn-ea"/>
                <a:cs typeface="+mn-cs"/>
              </a:rPr>
              <a:t>Singapore</a:t>
            </a:r>
            <a:r>
              <a:rPr kumimoji="0" lang="fr-FR" sz="900" b="0" i="0" u="none" strike="noStrike" kern="1200" cap="none" spc="0" normalizeH="0" baseline="0" noProof="0" dirty="0">
                <a:ln>
                  <a:noFill/>
                </a:ln>
                <a:solidFill>
                  <a:srgbClr val="324D59"/>
                </a:solidFill>
                <a:effectLst/>
                <a:uLnTx/>
                <a:uFillTx/>
                <a:latin typeface="Arial"/>
                <a:ea typeface="+mn-ea"/>
                <a:cs typeface="+mn-cs"/>
              </a:rPr>
              <a:t> installation and qualification of pilot line</a:t>
            </a: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endParaRPr kumimoji="0" lang="fr-FR" sz="900" b="0" i="0" u="none" strike="noStrike" kern="1200" cap="none" spc="0" normalizeH="0" baseline="0" noProof="0" dirty="0">
              <a:ln>
                <a:noFill/>
              </a:ln>
              <a:solidFill>
                <a:srgbClr val="324D59"/>
              </a:solidFill>
              <a:effectLst/>
              <a:uLnTx/>
              <a:uFillTx/>
              <a:latin typeface="Arial"/>
              <a:ea typeface="+mn-ea"/>
              <a:cs typeface="+mn-cs"/>
            </a:endParaRP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fr-FR" sz="900" b="0" i="0" u="none" strike="noStrike" kern="1200" cap="none" spc="0" normalizeH="0" baseline="0" noProof="0" dirty="0" err="1">
                <a:ln>
                  <a:noFill/>
                </a:ln>
                <a:solidFill>
                  <a:srgbClr val="324D59"/>
                </a:solidFill>
                <a:effectLst/>
                <a:uLnTx/>
                <a:uFillTx/>
                <a:latin typeface="Arial"/>
                <a:ea typeface="+mn-ea"/>
                <a:cs typeface="+mn-cs"/>
              </a:rPr>
              <a:t>Enhanced</a:t>
            </a:r>
            <a:r>
              <a:rPr kumimoji="0" lang="fr-FR" sz="900" b="0" i="0" u="none" strike="noStrike" kern="1200" cap="none" spc="0" normalizeH="0" baseline="0" noProof="0" dirty="0">
                <a:ln>
                  <a:noFill/>
                </a:ln>
                <a:solidFill>
                  <a:srgbClr val="324D59"/>
                </a:solidFill>
                <a:effectLst/>
                <a:uLnTx/>
                <a:uFillTx/>
                <a:latin typeface="Arial"/>
                <a:ea typeface="+mn-ea"/>
                <a:cs typeface="+mn-cs"/>
              </a:rPr>
              <a:t> partnership </a:t>
            </a:r>
            <a:r>
              <a:rPr kumimoji="0" lang="fr-FR" sz="900" b="0" i="0" u="none" strike="noStrike" kern="1200" cap="none" spc="0" normalizeH="0" baseline="0" noProof="0" dirty="0" err="1">
                <a:ln>
                  <a:noFill/>
                </a:ln>
                <a:solidFill>
                  <a:srgbClr val="324D59"/>
                </a:solidFill>
                <a:effectLst/>
                <a:uLnTx/>
                <a:uFillTx/>
                <a:latin typeface="Arial"/>
                <a:ea typeface="+mn-ea"/>
                <a:cs typeface="+mn-cs"/>
              </a:rPr>
              <a:t>with</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1" i="0" u="none" strike="noStrike" kern="1200" cap="none" spc="0" normalizeH="0" baseline="0" noProof="0" dirty="0" err="1">
                <a:ln>
                  <a:noFill/>
                </a:ln>
                <a:solidFill>
                  <a:srgbClr val="324D59"/>
                </a:solidFill>
                <a:effectLst/>
                <a:uLnTx/>
                <a:uFillTx/>
                <a:latin typeface="Arial"/>
                <a:ea typeface="+mn-ea"/>
                <a:cs typeface="+mn-cs"/>
              </a:rPr>
              <a:t>Simgui</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0" i="0" u="none" strike="noStrike" kern="1200" cap="none" spc="0" normalizeH="0" baseline="0" noProof="0" dirty="0" err="1">
                <a:ln>
                  <a:noFill/>
                </a:ln>
                <a:solidFill>
                  <a:srgbClr val="324D59"/>
                </a:solidFill>
                <a:effectLst/>
                <a:uLnTx/>
                <a:uFillTx/>
                <a:latin typeface="Arial"/>
                <a:ea typeface="+mn-ea"/>
                <a:cs typeface="+mn-cs"/>
              </a:rPr>
              <a:t>including</a:t>
            </a:r>
            <a:r>
              <a:rPr kumimoji="0" lang="fr-FR" sz="900" b="0" i="0" u="none" strike="noStrike" kern="1200" cap="none" spc="0" normalizeH="0" baseline="0" noProof="0" dirty="0">
                <a:ln>
                  <a:noFill/>
                </a:ln>
                <a:solidFill>
                  <a:srgbClr val="324D59"/>
                </a:solidFill>
                <a:effectLst/>
                <a:uLnTx/>
                <a:uFillTx/>
                <a:latin typeface="Arial"/>
                <a:ea typeface="+mn-ea"/>
                <a:cs typeface="+mn-cs"/>
              </a:rPr>
              <a:t> 200mm </a:t>
            </a:r>
            <a:r>
              <a:rPr kumimoji="0" lang="fr-FR" sz="900" b="0" i="0" u="none" strike="noStrike" kern="1200" cap="none" spc="0" normalizeH="0" baseline="0" noProof="0" dirty="0" err="1">
                <a:ln>
                  <a:noFill/>
                </a:ln>
                <a:solidFill>
                  <a:srgbClr val="324D59"/>
                </a:solidFill>
                <a:effectLst/>
                <a:uLnTx/>
                <a:uFillTx/>
                <a:latin typeface="Arial"/>
                <a:ea typeface="+mn-ea"/>
                <a:cs typeface="+mn-cs"/>
              </a:rPr>
              <a:t>capacity</a:t>
            </a:r>
            <a:r>
              <a:rPr kumimoji="0" lang="fr-FR" sz="900" b="0" i="0" u="none" strike="noStrike" kern="1200" cap="none" spc="0" normalizeH="0" baseline="0" noProof="0" dirty="0">
                <a:ln>
                  <a:noFill/>
                </a:ln>
                <a:solidFill>
                  <a:srgbClr val="324D59"/>
                </a:solidFill>
                <a:effectLst/>
                <a:uLnTx/>
                <a:uFillTx/>
                <a:latin typeface="Arial"/>
                <a:ea typeface="+mn-ea"/>
                <a:cs typeface="+mn-cs"/>
              </a:rPr>
              <a:t> to </a:t>
            </a:r>
            <a:r>
              <a:rPr kumimoji="0" lang="fr-FR" sz="900" b="0" i="0" u="none" strike="noStrike" kern="1200" cap="none" spc="0" normalizeH="0" baseline="0" noProof="0" dirty="0" err="1">
                <a:ln>
                  <a:noFill/>
                </a:ln>
                <a:solidFill>
                  <a:srgbClr val="324D59"/>
                </a:solidFill>
                <a:effectLst/>
                <a:uLnTx/>
                <a:uFillTx/>
                <a:latin typeface="Arial"/>
                <a:ea typeface="+mn-ea"/>
                <a:cs typeface="+mn-cs"/>
              </a:rPr>
              <a:t>be</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0" i="0" u="none" strike="noStrike" kern="1200" cap="none" spc="0" normalizeH="0" baseline="0" noProof="0" dirty="0" err="1">
                <a:ln>
                  <a:noFill/>
                </a:ln>
                <a:solidFill>
                  <a:srgbClr val="324D59"/>
                </a:solidFill>
                <a:effectLst/>
                <a:uLnTx/>
                <a:uFillTx/>
                <a:latin typeface="Arial"/>
                <a:ea typeface="+mn-ea"/>
                <a:cs typeface="+mn-cs"/>
              </a:rPr>
              <a:t>increased</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0" i="0" u="none" strike="noStrike" kern="1200" cap="none" spc="0" normalizeH="0" baseline="0" noProof="0" dirty="0" err="1">
                <a:ln>
                  <a:noFill/>
                </a:ln>
                <a:solidFill>
                  <a:srgbClr val="324D59"/>
                </a:solidFill>
                <a:effectLst/>
                <a:uLnTx/>
                <a:uFillTx/>
                <a:latin typeface="Arial"/>
                <a:ea typeface="+mn-ea"/>
                <a:cs typeface="+mn-cs"/>
              </a:rPr>
              <a:t>from</a:t>
            </a:r>
            <a:r>
              <a:rPr kumimoji="0" lang="fr-FR" sz="900" b="0" i="0" u="none" strike="noStrike" kern="1200" cap="none" spc="0" normalizeH="0" baseline="0" noProof="0" dirty="0">
                <a:ln>
                  <a:noFill/>
                </a:ln>
                <a:solidFill>
                  <a:srgbClr val="324D59"/>
                </a:solidFill>
                <a:effectLst/>
                <a:uLnTx/>
                <a:uFillTx/>
                <a:latin typeface="Arial"/>
                <a:ea typeface="+mn-ea"/>
                <a:cs typeface="+mn-cs"/>
              </a:rPr>
              <a:t> 180k to 360k wafers</a:t>
            </a: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endParaRPr kumimoji="0" lang="fr-FR" sz="900" b="0" i="0" u="none" strike="noStrike" kern="1200" cap="none" spc="0" normalizeH="0" baseline="0" noProof="0" dirty="0">
              <a:ln>
                <a:noFill/>
              </a:ln>
              <a:solidFill>
                <a:srgbClr val="324D59"/>
              </a:solidFill>
              <a:effectLst/>
              <a:uLnTx/>
              <a:uFillTx/>
              <a:latin typeface="Arial"/>
              <a:ea typeface="+mn-ea"/>
              <a:cs typeface="+mn-cs"/>
            </a:endParaRP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fr-FR" sz="900" b="1" i="0" u="none" strike="noStrike" kern="1200" cap="none" spc="0" normalizeH="0" baseline="0" noProof="0" dirty="0">
                <a:ln>
                  <a:noFill/>
                </a:ln>
                <a:solidFill>
                  <a:srgbClr val="324D59"/>
                </a:solidFill>
                <a:effectLst/>
                <a:uLnTx/>
                <a:uFillTx/>
                <a:latin typeface="Arial"/>
                <a:ea typeface="+mn-ea"/>
                <a:cs typeface="+mn-cs"/>
              </a:rPr>
              <a:t>Addition</a:t>
            </a:r>
            <a:r>
              <a:rPr kumimoji="0" lang="fr-FR" sz="900" b="0" i="0" u="none" strike="noStrike" kern="1200" cap="none" spc="0" normalizeH="0" baseline="0" noProof="0" dirty="0">
                <a:ln>
                  <a:noFill/>
                </a:ln>
                <a:solidFill>
                  <a:srgbClr val="324D59"/>
                </a:solidFill>
                <a:effectLst/>
                <a:uLnTx/>
                <a:uFillTx/>
                <a:latin typeface="Arial"/>
                <a:ea typeface="+mn-ea"/>
                <a:cs typeface="+mn-cs"/>
              </a:rPr>
              <a:t> of 180 people in FY’19 (</a:t>
            </a:r>
            <a:r>
              <a:rPr kumimoji="0" lang="fr-FR" sz="900" b="0" i="0" u="none" strike="noStrike" kern="1200" cap="none" spc="0" normalizeH="0" baseline="0" noProof="0" dirty="0" err="1">
                <a:ln>
                  <a:noFill/>
                </a:ln>
                <a:solidFill>
                  <a:srgbClr val="324D59"/>
                </a:solidFill>
                <a:effectLst/>
                <a:uLnTx/>
                <a:uFillTx/>
                <a:latin typeface="Arial"/>
                <a:ea typeface="+mn-ea"/>
                <a:cs typeface="+mn-cs"/>
              </a:rPr>
              <a:t>excl</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0" i="0" u="none" strike="noStrike" kern="1200" cap="none" spc="0" normalizeH="0" baseline="0" noProof="0" dirty="0" err="1">
                <a:ln>
                  <a:noFill/>
                </a:ln>
                <a:solidFill>
                  <a:srgbClr val="324D59"/>
                </a:solidFill>
                <a:effectLst/>
                <a:uLnTx/>
                <a:uFillTx/>
                <a:latin typeface="Arial"/>
                <a:ea typeface="+mn-ea"/>
                <a:cs typeface="+mn-cs"/>
              </a:rPr>
              <a:t>Dolphin</a:t>
            </a:r>
            <a:r>
              <a:rPr kumimoji="0" lang="fr-FR" sz="900" b="0" i="0" u="none" strike="noStrike" kern="1200" cap="none" spc="0" normalizeH="0" baseline="0" noProof="0" dirty="0">
                <a:ln>
                  <a:noFill/>
                </a:ln>
                <a:solidFill>
                  <a:srgbClr val="324D59"/>
                </a:solidFill>
                <a:effectLst/>
                <a:uLnTx/>
                <a:uFillTx/>
                <a:latin typeface="Arial"/>
                <a:ea typeface="+mn-ea"/>
                <a:cs typeface="+mn-cs"/>
              </a:rPr>
              <a:t>)</a:t>
            </a: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endParaRPr kumimoji="0" lang="fr-FR" sz="900" b="0" i="0" u="none" strike="noStrike" kern="1200" cap="none" spc="0" normalizeH="0" baseline="0" noProof="0" dirty="0">
              <a:ln>
                <a:noFill/>
              </a:ln>
              <a:solidFill>
                <a:srgbClr val="324D59"/>
              </a:solidFill>
              <a:effectLst/>
              <a:uLnTx/>
              <a:uFillTx/>
              <a:latin typeface="Arial"/>
              <a:ea typeface="+mn-ea"/>
              <a:cs typeface="+mn-cs"/>
            </a:endParaRP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fr-FR" sz="900" b="0" i="0" u="none" strike="noStrike" kern="1200" cap="none" spc="0" normalizeH="0" baseline="0" noProof="0" dirty="0" err="1">
                <a:ln>
                  <a:noFill/>
                </a:ln>
                <a:solidFill>
                  <a:srgbClr val="324D59"/>
                </a:solidFill>
                <a:effectLst/>
                <a:uLnTx/>
                <a:uFillTx/>
                <a:latin typeface="Arial"/>
                <a:ea typeface="+mn-ea"/>
                <a:cs typeface="+mn-cs"/>
              </a:rPr>
              <a:t>Opening</a:t>
            </a:r>
            <a:r>
              <a:rPr kumimoji="0" lang="fr-FR" sz="900" b="0" i="0" u="none" strike="noStrike" kern="1200" cap="none" spc="0" normalizeH="0" baseline="0" noProof="0" dirty="0">
                <a:ln>
                  <a:noFill/>
                </a:ln>
                <a:solidFill>
                  <a:srgbClr val="324D59"/>
                </a:solidFill>
                <a:effectLst/>
                <a:uLnTx/>
                <a:uFillTx/>
                <a:latin typeface="Arial"/>
                <a:ea typeface="+mn-ea"/>
                <a:cs typeface="+mn-cs"/>
              </a:rPr>
              <a:t> of </a:t>
            </a:r>
            <a:r>
              <a:rPr kumimoji="0" lang="fr-FR" sz="900" b="1" i="0" u="none" strike="noStrike" kern="1200" cap="none" spc="0" normalizeH="0" baseline="0" noProof="0" dirty="0">
                <a:ln>
                  <a:noFill/>
                </a:ln>
                <a:solidFill>
                  <a:srgbClr val="324D59"/>
                </a:solidFill>
                <a:effectLst/>
                <a:uLnTx/>
                <a:uFillTx/>
                <a:latin typeface="Arial"/>
                <a:ea typeface="+mn-ea"/>
                <a:cs typeface="+mn-cs"/>
              </a:rPr>
              <a:t>direct sales </a:t>
            </a:r>
            <a:r>
              <a:rPr kumimoji="0" lang="fr-FR" sz="900" b="1" i="0" u="none" strike="noStrike" kern="1200" cap="none" spc="0" normalizeH="0" baseline="0" noProof="0" dirty="0" err="1">
                <a:ln>
                  <a:noFill/>
                </a:ln>
                <a:solidFill>
                  <a:srgbClr val="324D59"/>
                </a:solidFill>
                <a:effectLst/>
                <a:uLnTx/>
                <a:uFillTx/>
                <a:latin typeface="Arial"/>
                <a:ea typeface="+mn-ea"/>
                <a:cs typeface="+mn-cs"/>
              </a:rPr>
              <a:t>operations</a:t>
            </a:r>
            <a:r>
              <a:rPr kumimoji="0" lang="fr-FR" sz="900" b="1" i="0" u="none" strike="noStrike" kern="1200" cap="none" spc="0" normalizeH="0" baseline="0" noProof="0" dirty="0">
                <a:ln>
                  <a:noFill/>
                </a:ln>
                <a:solidFill>
                  <a:srgbClr val="324D59"/>
                </a:solidFill>
                <a:effectLst/>
                <a:uLnTx/>
                <a:uFillTx/>
                <a:latin typeface="Arial"/>
                <a:ea typeface="+mn-ea"/>
                <a:cs typeface="+mn-cs"/>
              </a:rPr>
              <a:t> in China</a:t>
            </a:r>
          </a:p>
          <a:p>
            <a:pPr marL="171450" marR="0" lvl="0" indent="-171450" algn="l" defTabSz="389626" rtl="0" eaLnBrk="1" fontAlgn="auto" latinLnBrk="0" hangingPunct="1">
              <a:lnSpc>
                <a:spcPct val="100000"/>
              </a:lnSpc>
              <a:spcBef>
                <a:spcPts val="0"/>
              </a:spcBef>
              <a:spcAft>
                <a:spcPts val="0"/>
              </a:spcAft>
              <a:buClr>
                <a:srgbClr val="FFFFFF"/>
              </a:buClr>
              <a:buSzTx/>
              <a:buFont typeface="Courier New" panose="02070309020205020404" pitchFamily="49" charset="0"/>
              <a:buChar char="o"/>
              <a:tabLst/>
              <a:defRPr/>
            </a:pPr>
            <a:endParaRPr kumimoji="0" lang="en-US" sz="900" b="0" i="0" u="none" strike="noStrike" kern="1200" cap="none" spc="0" normalizeH="0" baseline="0" noProof="0" dirty="0">
              <a:ln>
                <a:noFill/>
              </a:ln>
              <a:solidFill>
                <a:srgbClr val="324D59"/>
              </a:solidFill>
              <a:effectLst/>
              <a:uLnTx/>
              <a:uFillTx/>
              <a:latin typeface="Arial"/>
              <a:ea typeface="+mn-ea"/>
              <a:cs typeface="+mn-cs"/>
            </a:endParaRPr>
          </a:p>
        </p:txBody>
      </p:sp>
      <p:sp>
        <p:nvSpPr>
          <p:cNvPr id="18" name="Rectangle : coins arrondis 44">
            <a:extLst>
              <a:ext uri="{FF2B5EF4-FFF2-40B4-BE49-F238E27FC236}">
                <a16:creationId xmlns:a16="http://schemas.microsoft.com/office/drawing/2014/main" id="{285F6EA6-0E61-4442-ACA6-F5E80F10DB90}"/>
              </a:ext>
            </a:extLst>
          </p:cNvPr>
          <p:cNvSpPr/>
          <p:nvPr/>
        </p:nvSpPr>
        <p:spPr>
          <a:xfrm>
            <a:off x="6094231" y="1365337"/>
            <a:ext cx="2337625" cy="3203325"/>
          </a:xfrm>
          <a:prstGeom prst="roundRect">
            <a:avLst/>
          </a:prstGeom>
          <a:noFill/>
          <a:ln w="6350">
            <a:gradFill>
              <a:gsLst>
                <a:gs pos="0">
                  <a:schemeClr val="bg1"/>
                </a:gs>
                <a:gs pos="100000">
                  <a:srgbClr val="0C255B"/>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 coins arrondis 45">
            <a:extLst>
              <a:ext uri="{FF2B5EF4-FFF2-40B4-BE49-F238E27FC236}">
                <a16:creationId xmlns:a16="http://schemas.microsoft.com/office/drawing/2014/main" id="{8985D5E0-660E-4462-A74A-D5EF7B25BD8D}"/>
              </a:ext>
            </a:extLst>
          </p:cNvPr>
          <p:cNvSpPr/>
          <p:nvPr/>
        </p:nvSpPr>
        <p:spPr>
          <a:xfrm>
            <a:off x="6278754" y="1248229"/>
            <a:ext cx="1973288" cy="289027"/>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Strategic Alliances</a:t>
            </a:r>
          </a:p>
        </p:txBody>
      </p:sp>
      <p:sp>
        <p:nvSpPr>
          <p:cNvPr id="20" name="TextBox 7">
            <a:extLst>
              <a:ext uri="{FF2B5EF4-FFF2-40B4-BE49-F238E27FC236}">
                <a16:creationId xmlns:a16="http://schemas.microsoft.com/office/drawing/2014/main" id="{0E22DFB6-27DF-44C3-A432-FAB20DDA2C9D}"/>
              </a:ext>
            </a:extLst>
          </p:cNvPr>
          <p:cNvSpPr txBox="1"/>
          <p:nvPr/>
        </p:nvSpPr>
        <p:spPr>
          <a:xfrm>
            <a:off x="6239255" y="1590925"/>
            <a:ext cx="2047577" cy="2816156"/>
          </a:xfrm>
          <a:prstGeom prst="rect">
            <a:avLst/>
          </a:prstGeom>
          <a:noFill/>
        </p:spPr>
        <p:txBody>
          <a:bodyPr wrap="square" rtlCol="0">
            <a:spAutoFit/>
          </a:bodyPr>
          <a:lstStyle/>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en-US" sz="900" b="1" i="0" u="none" strike="noStrike" kern="1200" cap="none" spc="0" normalizeH="0" baseline="0" noProof="0" dirty="0" err="1">
                <a:ln>
                  <a:noFill/>
                </a:ln>
                <a:solidFill>
                  <a:srgbClr val="324D59"/>
                </a:solidFill>
                <a:effectLst/>
                <a:uLnTx/>
                <a:uFillTx/>
                <a:latin typeface="Arial"/>
                <a:ea typeface="+mn-ea"/>
                <a:cs typeface="+mn-cs"/>
              </a:rPr>
              <a:t>Leti</a:t>
            </a:r>
            <a:r>
              <a:rPr kumimoji="0" lang="en-US" sz="900" b="0" i="0" u="none" strike="noStrike" kern="1200" cap="none" spc="0" normalizeH="0" baseline="0" noProof="0" dirty="0">
                <a:ln>
                  <a:noFill/>
                </a:ln>
                <a:solidFill>
                  <a:srgbClr val="324D59"/>
                </a:solidFill>
                <a:effectLst/>
                <a:uLnTx/>
                <a:uFillTx/>
                <a:latin typeface="Arial"/>
                <a:ea typeface="+mn-ea"/>
                <a:cs typeface="+mn-cs"/>
              </a:rPr>
              <a:t> and Soitec launched a new substrate innovation center to accelerate time to market of new engineered substrates from R&amp;D to prototypes</a:t>
            </a:r>
          </a:p>
          <a:p>
            <a:pPr marL="285750" marR="0" lvl="0" indent="-285750" algn="l" defTabSz="389626" rtl="0" eaLnBrk="1" fontAlgn="auto" latinLnBrk="0" hangingPunct="1">
              <a:lnSpc>
                <a:spcPct val="100000"/>
              </a:lnSpc>
              <a:spcBef>
                <a:spcPts val="600"/>
              </a:spcBef>
              <a:spcAft>
                <a:spcPts val="0"/>
              </a:spcAft>
              <a:buClr>
                <a:srgbClr val="324D59"/>
              </a:buClr>
              <a:buSzTx/>
              <a:buFont typeface="Courier New" panose="02070309020205020404" pitchFamily="49" charset="0"/>
              <a:buChar char="o"/>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Soitec, first European strategic partner of </a:t>
            </a:r>
            <a:r>
              <a:rPr kumimoji="0" lang="en-US" sz="900" b="1" i="0" u="none" strike="noStrike" kern="1200" cap="none" spc="0" normalizeH="0" baseline="0" noProof="0" dirty="0">
                <a:ln>
                  <a:noFill/>
                </a:ln>
                <a:solidFill>
                  <a:srgbClr val="324D59"/>
                </a:solidFill>
                <a:effectLst/>
                <a:uLnTx/>
                <a:uFillTx/>
                <a:latin typeface="Arial"/>
                <a:ea typeface="+mn-ea"/>
                <a:cs typeface="+mn-cs"/>
              </a:rPr>
              <a:t>Silicon Catalyst </a:t>
            </a:r>
            <a:r>
              <a:rPr kumimoji="0" lang="en-US" sz="900" b="0" i="0" u="none" strike="noStrike" kern="1200" cap="none" spc="0" normalizeH="0" baseline="0" noProof="0" dirty="0">
                <a:ln>
                  <a:noFill/>
                </a:ln>
                <a:solidFill>
                  <a:srgbClr val="324D59"/>
                </a:solidFill>
                <a:effectLst/>
                <a:uLnTx/>
                <a:uFillTx/>
                <a:latin typeface="Arial"/>
                <a:ea typeface="+mn-ea"/>
                <a:cs typeface="+mn-cs"/>
              </a:rPr>
              <a:t>(access to early-stage silicon technology innovation)</a:t>
            </a:r>
          </a:p>
          <a:p>
            <a:pPr marL="285750" marR="0" lvl="0" indent="-285750" algn="l" defTabSz="389626" rtl="0" eaLnBrk="1" fontAlgn="auto" latinLnBrk="0" hangingPunct="1">
              <a:lnSpc>
                <a:spcPct val="100000"/>
              </a:lnSpc>
              <a:spcBef>
                <a:spcPts val="600"/>
              </a:spcBef>
              <a:spcAft>
                <a:spcPts val="0"/>
              </a:spcAft>
              <a:buClr>
                <a:srgbClr val="324D59"/>
              </a:buClr>
              <a:buSzTx/>
              <a:buFont typeface="Courier New" panose="02070309020205020404" pitchFamily="49" charset="0"/>
              <a:buChar char="o"/>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Soitec, first materials supplier to join </a:t>
            </a:r>
            <a:r>
              <a:rPr kumimoji="0" lang="en-US" sz="900" b="1" i="0" u="none" strike="noStrike" kern="1200" cap="none" spc="0" normalizeH="0" baseline="0" noProof="0" dirty="0">
                <a:ln>
                  <a:noFill/>
                </a:ln>
                <a:solidFill>
                  <a:srgbClr val="324D59"/>
                </a:solidFill>
                <a:effectLst/>
                <a:uLnTx/>
                <a:uFillTx/>
                <a:latin typeface="Arial"/>
                <a:ea typeface="+mn-ea"/>
                <a:cs typeface="+mn-cs"/>
              </a:rPr>
              <a:t>China Mobile 5G Innovation Center</a:t>
            </a:r>
          </a:p>
          <a:p>
            <a:pPr marL="285750" marR="0" lvl="0" indent="-285750" algn="l" defTabSz="389626" rtl="0" eaLnBrk="1" fontAlgn="auto" latinLnBrk="0" hangingPunct="1">
              <a:lnSpc>
                <a:spcPct val="100000"/>
              </a:lnSpc>
              <a:spcBef>
                <a:spcPts val="600"/>
              </a:spcBef>
              <a:spcAft>
                <a:spcPts val="0"/>
              </a:spcAft>
              <a:buClr>
                <a:srgbClr val="324D59"/>
              </a:buClr>
              <a:buSzTx/>
              <a:buFont typeface="Courier New" panose="02070309020205020404" pitchFamily="49" charset="0"/>
              <a:buChar char="o"/>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Launch of joint program with </a:t>
            </a:r>
            <a:r>
              <a:rPr kumimoji="0" lang="en-US" sz="900" b="1" i="0" u="none" strike="noStrike" kern="1200" cap="none" spc="0" normalizeH="0" baseline="0" noProof="0" dirty="0">
                <a:ln>
                  <a:noFill/>
                </a:ln>
                <a:solidFill>
                  <a:srgbClr val="324D59"/>
                </a:solidFill>
                <a:effectLst/>
                <a:uLnTx/>
                <a:uFillTx/>
                <a:latin typeface="Arial"/>
                <a:ea typeface="+mn-ea"/>
                <a:cs typeface="+mn-cs"/>
              </a:rPr>
              <a:t>Singapore-based A*STAR IME </a:t>
            </a:r>
            <a:r>
              <a:rPr kumimoji="0" lang="en-US" sz="900" b="0" i="0" u="none" strike="noStrike" kern="1200" cap="none" spc="0" normalizeH="0" baseline="0" noProof="0" dirty="0">
                <a:ln>
                  <a:noFill/>
                </a:ln>
                <a:solidFill>
                  <a:srgbClr val="324D59"/>
                </a:solidFill>
                <a:effectLst/>
                <a:uLnTx/>
                <a:uFillTx/>
                <a:latin typeface="Arial"/>
                <a:ea typeface="+mn-ea"/>
                <a:cs typeface="+mn-cs"/>
              </a:rPr>
              <a:t>to develop and integrate a new layer transfer process</a:t>
            </a:r>
          </a:p>
          <a:p>
            <a:pPr marL="171450" marR="0" lvl="0" indent="-171450" algn="l" defTabSz="389626" rtl="0" eaLnBrk="1" fontAlgn="auto" latinLnBrk="0" hangingPunct="1">
              <a:lnSpc>
                <a:spcPct val="100000"/>
              </a:lnSpc>
              <a:spcBef>
                <a:spcPts val="0"/>
              </a:spcBef>
              <a:spcAft>
                <a:spcPts val="0"/>
              </a:spcAft>
              <a:buClr>
                <a:srgbClr val="FFFFFF"/>
              </a:buClr>
              <a:buSzTx/>
              <a:buFont typeface="Courier New" panose="02070309020205020404" pitchFamily="49" charset="0"/>
              <a:buChar char="o"/>
              <a:tabLst/>
              <a:defRPr/>
            </a:pPr>
            <a:endParaRPr kumimoji="0" lang="en-US" sz="900" b="0" i="0" u="none" strike="noStrike" kern="1200" cap="none" spc="0" normalizeH="0" baseline="0" noProof="0" dirty="0">
              <a:ln>
                <a:noFill/>
              </a:ln>
              <a:solidFill>
                <a:srgbClr val="324D59"/>
              </a:solidFill>
              <a:effectLst/>
              <a:uLnTx/>
              <a:uFillTx/>
              <a:latin typeface="Arial"/>
              <a:ea typeface="+mn-ea"/>
              <a:cs typeface="+mn-cs"/>
            </a:endParaRPr>
          </a:p>
        </p:txBody>
      </p:sp>
    </p:spTree>
    <p:extLst>
      <p:ext uri="{BB962C8B-B14F-4D97-AF65-F5344CB8AC3E}">
        <p14:creationId xmlns:p14="http://schemas.microsoft.com/office/powerpoint/2010/main" val="32383112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Faits marquants </a:t>
            </a:r>
            <a:r>
              <a:rPr lang="fr-FR" dirty="0" smtClean="0"/>
              <a:t>(2/2</a:t>
            </a:r>
            <a:r>
              <a:rPr lang="fr-FR" dirty="0"/>
              <a:t>)</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16</a:t>
            </a:fld>
            <a:endParaRPr lang="fr-FR"/>
          </a:p>
        </p:txBody>
      </p:sp>
      <p:sp>
        <p:nvSpPr>
          <p:cNvPr id="7" name="Rectangle : coins arrondis 19">
            <a:extLst>
              <a:ext uri="{FF2B5EF4-FFF2-40B4-BE49-F238E27FC236}">
                <a16:creationId xmlns:a16="http://schemas.microsoft.com/office/drawing/2014/main" id="{C2D61013-2C5F-43D5-8B2F-3CDAACA3D22B}"/>
              </a:ext>
            </a:extLst>
          </p:cNvPr>
          <p:cNvSpPr/>
          <p:nvPr/>
        </p:nvSpPr>
        <p:spPr>
          <a:xfrm>
            <a:off x="1680166" y="1394836"/>
            <a:ext cx="2749792" cy="3086216"/>
          </a:xfrm>
          <a:prstGeom prst="roundRect">
            <a:avLst/>
          </a:prstGeom>
          <a:noFill/>
          <a:ln w="6350">
            <a:gradFill>
              <a:gsLst>
                <a:gs pos="0">
                  <a:schemeClr val="bg1"/>
                </a:gs>
                <a:gs pos="100000">
                  <a:srgbClr val="0C255B"/>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 coins arrondis 20">
            <a:extLst>
              <a:ext uri="{FF2B5EF4-FFF2-40B4-BE49-F238E27FC236}">
                <a16:creationId xmlns:a16="http://schemas.microsoft.com/office/drawing/2014/main" id="{30C11075-62C4-4A7D-9B02-96C3EE334736}"/>
              </a:ext>
            </a:extLst>
          </p:cNvPr>
          <p:cNvSpPr/>
          <p:nvPr/>
        </p:nvSpPr>
        <p:spPr>
          <a:xfrm>
            <a:off x="2070772" y="1277727"/>
            <a:ext cx="1973288" cy="278461"/>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M&amp;A</a:t>
            </a:r>
          </a:p>
        </p:txBody>
      </p:sp>
      <p:sp>
        <p:nvSpPr>
          <p:cNvPr id="9" name="TextBox 7">
            <a:extLst>
              <a:ext uri="{FF2B5EF4-FFF2-40B4-BE49-F238E27FC236}">
                <a16:creationId xmlns:a16="http://schemas.microsoft.com/office/drawing/2014/main" id="{CC2896C8-BB34-42A3-9296-D718CAEA83B1}"/>
              </a:ext>
            </a:extLst>
          </p:cNvPr>
          <p:cNvSpPr txBox="1"/>
          <p:nvPr/>
        </p:nvSpPr>
        <p:spPr>
          <a:xfrm>
            <a:off x="1742309" y="1738210"/>
            <a:ext cx="2625506" cy="2762295"/>
          </a:xfrm>
          <a:prstGeom prst="rect">
            <a:avLst/>
          </a:prstGeom>
          <a:noFill/>
        </p:spPr>
        <p:txBody>
          <a:bodyPr wrap="square" rtlCol="0">
            <a:spAutoFit/>
          </a:bodyPr>
          <a:lstStyle/>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en-GB" sz="900" b="1" i="0" u="none" strike="noStrike" kern="1200" cap="none" spc="0" normalizeH="0" baseline="0" noProof="0" dirty="0">
                <a:ln>
                  <a:noFill/>
                </a:ln>
                <a:solidFill>
                  <a:srgbClr val="324D59"/>
                </a:solidFill>
                <a:effectLst/>
                <a:uLnTx/>
                <a:uFillTx/>
                <a:latin typeface="Arial"/>
                <a:ea typeface="+mn-ea"/>
                <a:cs typeface="+mn-cs"/>
              </a:rPr>
              <a:t>Acquisition of Dolphin assets</a:t>
            </a:r>
            <a:r>
              <a:rPr kumimoji="0" lang="en-GB" sz="900" b="0" i="0" u="none" strike="noStrike" kern="1200" cap="none" spc="0" normalizeH="0" baseline="0" noProof="0" dirty="0">
                <a:ln>
                  <a:noFill/>
                </a:ln>
                <a:solidFill>
                  <a:srgbClr val="324D59"/>
                </a:solidFill>
                <a:effectLst/>
                <a:uLnTx/>
                <a:uFillTx/>
                <a:latin typeface="Arial"/>
                <a:ea typeface="+mn-ea"/>
                <a:cs typeface="+mn-cs"/>
              </a:rPr>
              <a:t>:</a:t>
            </a:r>
          </a:p>
          <a:p>
            <a:pPr marL="447675" marR="0" lvl="1" indent="-177800" algn="l" defTabSz="389626" rtl="0" eaLnBrk="1" fontAlgn="auto" latinLnBrk="0" hangingPunct="1">
              <a:lnSpc>
                <a:spcPct val="100000"/>
              </a:lnSpc>
              <a:spcBef>
                <a:spcPts val="0"/>
              </a:spcBef>
              <a:spcAft>
                <a:spcPts val="0"/>
              </a:spcAft>
              <a:buClr>
                <a:srgbClr val="324D59"/>
              </a:buClr>
              <a:buSzTx/>
              <a:buFont typeface="Arial" panose="020B0604020202020204" pitchFamily="34" charset="0"/>
              <a:buChar char="›"/>
              <a:tabLst/>
              <a:defRPr/>
            </a:pPr>
            <a:r>
              <a:rPr kumimoji="0" lang="en-GB" sz="900" b="0" i="0" u="none" strike="noStrike" kern="1200" cap="none" spc="0" normalizeH="0" baseline="0" noProof="0" dirty="0">
                <a:ln>
                  <a:noFill/>
                </a:ln>
                <a:solidFill>
                  <a:srgbClr val="324D59"/>
                </a:solidFill>
                <a:effectLst/>
                <a:uLnTx/>
                <a:uFillTx/>
                <a:latin typeface="Arial"/>
                <a:ea typeface="+mn-ea"/>
                <a:cs typeface="+mn-cs"/>
              </a:rPr>
              <a:t>Soitec 60% / MBDA 40%</a:t>
            </a:r>
          </a:p>
          <a:p>
            <a:pPr marL="447675" marR="0" lvl="1" indent="-177800" algn="l" defTabSz="389626" rtl="0" eaLnBrk="1" fontAlgn="auto" latinLnBrk="0" hangingPunct="1">
              <a:lnSpc>
                <a:spcPct val="100000"/>
              </a:lnSpc>
              <a:spcBef>
                <a:spcPts val="0"/>
              </a:spcBef>
              <a:spcAft>
                <a:spcPts val="0"/>
              </a:spcAft>
              <a:buClr>
                <a:srgbClr val="324D59"/>
              </a:buClr>
              <a:buSzTx/>
              <a:buFont typeface="Arial" panose="020B0604020202020204" pitchFamily="34" charset="0"/>
              <a:buChar char="›"/>
              <a:tabLst/>
              <a:defRPr/>
            </a:pPr>
            <a:r>
              <a:rPr kumimoji="0" lang="en-GB" sz="900" b="0" i="0" u="none" strike="noStrike" kern="1200" cap="none" spc="0" normalizeH="0" baseline="0" noProof="0" dirty="0">
                <a:ln>
                  <a:noFill/>
                </a:ln>
                <a:solidFill>
                  <a:srgbClr val="324D59"/>
                </a:solidFill>
                <a:effectLst/>
                <a:uLnTx/>
                <a:uFillTx/>
                <a:latin typeface="Arial"/>
                <a:ea typeface="+mn-ea"/>
                <a:cs typeface="+mn-cs"/>
              </a:rPr>
              <a:t>Skillset to reinforce a full IP and service offering related to energy efficient solutions for chip design on FD-SOI.</a:t>
            </a: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endParaRPr kumimoji="0" lang="en-GB" sz="900" b="0" i="0" u="none" strike="noStrike" kern="1200" cap="none" spc="0" normalizeH="0" baseline="0" noProof="0" dirty="0">
              <a:ln>
                <a:noFill/>
              </a:ln>
              <a:solidFill>
                <a:srgbClr val="324D59"/>
              </a:solidFill>
              <a:effectLst/>
              <a:uLnTx/>
              <a:uFillTx/>
              <a:latin typeface="Arial"/>
              <a:ea typeface="+mn-ea"/>
              <a:cs typeface="+mn-cs"/>
            </a:endParaRP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en-GB" sz="900" b="0" i="0" u="none" strike="noStrike" kern="1200" cap="none" spc="0" normalizeH="0" baseline="0" noProof="0" dirty="0">
                <a:ln>
                  <a:noFill/>
                </a:ln>
                <a:solidFill>
                  <a:srgbClr val="324D59"/>
                </a:solidFill>
                <a:effectLst/>
                <a:uLnTx/>
                <a:uFillTx/>
                <a:latin typeface="Arial"/>
                <a:ea typeface="+mn-ea"/>
                <a:cs typeface="+mn-cs"/>
              </a:rPr>
              <a:t>Agreement to acquire </a:t>
            </a:r>
            <a:r>
              <a:rPr kumimoji="0" lang="en-GB" sz="900" b="1" i="0" u="none" strike="noStrike" kern="1200" cap="none" spc="0" normalizeH="0" baseline="0" noProof="0" dirty="0">
                <a:ln>
                  <a:noFill/>
                </a:ln>
                <a:solidFill>
                  <a:srgbClr val="324D59"/>
                </a:solidFill>
                <a:effectLst/>
                <a:uLnTx/>
                <a:uFillTx/>
                <a:latin typeface="Arial"/>
                <a:ea typeface="+mn-ea"/>
                <a:cs typeface="+mn-cs"/>
              </a:rPr>
              <a:t>100% of </a:t>
            </a:r>
            <a:r>
              <a:rPr kumimoji="0" lang="en-GB" sz="900" b="1" i="0" u="none" strike="noStrike" kern="1200" cap="none" spc="0" normalizeH="0" baseline="0" noProof="0" dirty="0" err="1">
                <a:ln>
                  <a:noFill/>
                </a:ln>
                <a:solidFill>
                  <a:srgbClr val="324D59"/>
                </a:solidFill>
                <a:effectLst/>
                <a:uLnTx/>
                <a:uFillTx/>
                <a:latin typeface="Arial"/>
                <a:ea typeface="+mn-ea"/>
                <a:cs typeface="+mn-cs"/>
              </a:rPr>
              <a:t>EpiGaN</a:t>
            </a:r>
            <a:r>
              <a:rPr kumimoji="0" lang="en-GB" sz="900" b="1" i="0" u="none" strike="noStrike" kern="1200" cap="none" spc="0" normalizeH="0" baseline="0" noProof="0" dirty="0">
                <a:ln>
                  <a:noFill/>
                </a:ln>
                <a:solidFill>
                  <a:srgbClr val="324D59"/>
                </a:solidFill>
                <a:effectLst/>
                <a:uLnTx/>
                <a:uFillTx/>
                <a:latin typeface="Arial"/>
                <a:ea typeface="+mn-ea"/>
                <a:cs typeface="+mn-cs"/>
              </a:rPr>
              <a:t> (post closing): </a:t>
            </a:r>
            <a:r>
              <a:rPr kumimoji="0" lang="en-GB" sz="900" b="0" i="0" u="none" strike="noStrike" kern="1200" cap="none" spc="0" normalizeH="0" baseline="0" noProof="0" dirty="0">
                <a:ln>
                  <a:noFill/>
                </a:ln>
                <a:solidFill>
                  <a:srgbClr val="324D59"/>
                </a:solidFill>
                <a:effectLst/>
                <a:uLnTx/>
                <a:uFillTx/>
                <a:latin typeface="Arial"/>
                <a:ea typeface="+mn-ea"/>
                <a:cs typeface="+mn-cs"/>
              </a:rPr>
              <a:t>expansion of Soitec’s engineered substrate portfolio into </a:t>
            </a:r>
            <a:r>
              <a:rPr kumimoji="0" lang="en-GB" sz="900" b="0" i="0" u="none" strike="noStrike" kern="1200" cap="none" spc="0" normalizeH="0" baseline="0" noProof="0" dirty="0" err="1">
                <a:ln>
                  <a:noFill/>
                </a:ln>
                <a:solidFill>
                  <a:srgbClr val="324D59"/>
                </a:solidFill>
                <a:effectLst/>
                <a:uLnTx/>
                <a:uFillTx/>
                <a:latin typeface="Arial"/>
                <a:ea typeface="+mn-ea"/>
                <a:cs typeface="+mn-cs"/>
              </a:rPr>
              <a:t>GaN</a:t>
            </a:r>
            <a:r>
              <a:rPr kumimoji="0" lang="en-GB" sz="900" b="0" i="0" u="none" strike="noStrike" kern="1200" cap="none" spc="0" normalizeH="0" baseline="0" noProof="0" dirty="0">
                <a:ln>
                  <a:noFill/>
                </a:ln>
                <a:solidFill>
                  <a:srgbClr val="324D59"/>
                </a:solidFill>
                <a:effectLst/>
                <a:uLnTx/>
                <a:uFillTx/>
                <a:latin typeface="Arial"/>
                <a:ea typeface="+mn-ea"/>
                <a:cs typeface="+mn-cs"/>
              </a:rPr>
              <a:t> technology</a:t>
            </a:r>
          </a:p>
          <a:p>
            <a:pPr marL="441325" marR="0" lvl="1" indent="-171450" algn="l" defTabSz="389626" rtl="0" eaLnBrk="1" fontAlgn="auto" latinLnBrk="0" hangingPunct="1">
              <a:lnSpc>
                <a:spcPct val="100000"/>
              </a:lnSpc>
              <a:spcBef>
                <a:spcPts val="300"/>
              </a:spcBef>
              <a:spcAft>
                <a:spcPts val="0"/>
              </a:spcAft>
              <a:buClr>
                <a:srgbClr val="324D59"/>
              </a:buClr>
              <a:buSzTx/>
              <a:buFont typeface="Arial" panose="020B0604020202020204" pitchFamily="34" charset="0"/>
              <a:buChar char="›"/>
              <a:tabLst/>
              <a:defRPr/>
            </a:pPr>
            <a:r>
              <a:rPr kumimoji="0" lang="en-GB" sz="900" b="0" i="0" u="none" strike="noStrike" kern="1200" cap="none" spc="0" normalizeH="0" baseline="0" noProof="0" dirty="0">
                <a:ln>
                  <a:noFill/>
                </a:ln>
                <a:solidFill>
                  <a:srgbClr val="324D59"/>
                </a:solidFill>
                <a:effectLst/>
                <a:uLnTx/>
                <a:uFillTx/>
                <a:latin typeface="Arial"/>
                <a:ea typeface="+mn-ea"/>
                <a:cs typeface="+mn-cs"/>
              </a:rPr>
              <a:t>Estimated TAM between 500k and 1M wafers within 5 years</a:t>
            </a: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endParaRPr kumimoji="0" lang="en-GB" sz="900" b="0" i="0" u="none" strike="noStrike" kern="1200" cap="none" spc="0" normalizeH="0" baseline="0" noProof="0" dirty="0">
              <a:ln>
                <a:noFill/>
              </a:ln>
              <a:solidFill>
                <a:srgbClr val="324D59"/>
              </a:solidFill>
              <a:effectLst/>
              <a:uLnTx/>
              <a:uFillTx/>
              <a:latin typeface="Arial"/>
              <a:ea typeface="+mn-ea"/>
              <a:cs typeface="+mn-cs"/>
            </a:endParaRPr>
          </a:p>
          <a:p>
            <a:pPr marL="285750" marR="0" lvl="0" indent="-2857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en-GB" sz="900" b="0" i="0" u="none" strike="noStrike" kern="1200" cap="none" spc="0" normalizeH="0" baseline="0" noProof="0" dirty="0">
                <a:ln>
                  <a:noFill/>
                </a:ln>
                <a:solidFill>
                  <a:srgbClr val="324D59"/>
                </a:solidFill>
                <a:effectLst/>
                <a:uLnTx/>
                <a:uFillTx/>
                <a:latin typeface="Arial"/>
                <a:ea typeface="+mn-ea"/>
                <a:cs typeface="+mn-cs"/>
              </a:rPr>
              <a:t>SPA (post closing) to </a:t>
            </a:r>
            <a:r>
              <a:rPr kumimoji="0" lang="en-GB" sz="900" b="1" i="0" u="none" strike="noStrike" kern="1200" cap="none" spc="0" normalizeH="0" baseline="0" noProof="0" dirty="0">
                <a:ln>
                  <a:noFill/>
                </a:ln>
                <a:solidFill>
                  <a:srgbClr val="324D59"/>
                </a:solidFill>
                <a:effectLst/>
                <a:uLnTx/>
                <a:uFillTx/>
                <a:latin typeface="Arial"/>
                <a:ea typeface="+mn-ea"/>
                <a:cs typeface="+mn-cs"/>
              </a:rPr>
              <a:t>sell Soitec’s 20% remaining equity stake in </a:t>
            </a:r>
            <a:r>
              <a:rPr kumimoji="0" lang="en-GB" sz="900" b="1" i="0" u="none" strike="noStrike" kern="1200" cap="none" spc="0" normalizeH="0" baseline="0" noProof="0" dirty="0" err="1">
                <a:ln>
                  <a:noFill/>
                </a:ln>
                <a:solidFill>
                  <a:srgbClr val="324D59"/>
                </a:solidFill>
                <a:effectLst/>
                <a:uLnTx/>
                <a:uFillTx/>
                <a:latin typeface="Arial"/>
                <a:ea typeface="+mn-ea"/>
                <a:cs typeface="+mn-cs"/>
              </a:rPr>
              <a:t>Touwsrivier</a:t>
            </a:r>
            <a:r>
              <a:rPr kumimoji="0" lang="en-GB" sz="900" b="1" i="0" u="none" strike="noStrike" kern="1200" cap="none" spc="0" normalizeH="0" baseline="0" noProof="0" dirty="0">
                <a:ln>
                  <a:noFill/>
                </a:ln>
                <a:solidFill>
                  <a:srgbClr val="324D59"/>
                </a:solidFill>
                <a:effectLst/>
                <a:uLnTx/>
                <a:uFillTx/>
                <a:latin typeface="Arial"/>
                <a:ea typeface="+mn-ea"/>
                <a:cs typeface="+mn-cs"/>
              </a:rPr>
              <a:t> </a:t>
            </a:r>
            <a:r>
              <a:rPr kumimoji="0" lang="en-GB" sz="900" b="0" i="0" u="none" strike="noStrike" kern="1200" cap="none" spc="0" normalizeH="0" baseline="0" noProof="0" dirty="0">
                <a:ln>
                  <a:noFill/>
                </a:ln>
                <a:solidFill>
                  <a:srgbClr val="324D59"/>
                </a:solidFill>
                <a:effectLst/>
                <a:uLnTx/>
                <a:uFillTx/>
                <a:latin typeface="Arial"/>
                <a:ea typeface="+mn-ea"/>
                <a:cs typeface="+mn-cs"/>
              </a:rPr>
              <a:t>+ </a:t>
            </a:r>
            <a:r>
              <a:rPr lang="en-GB" sz="900" dirty="0">
                <a:solidFill>
                  <a:srgbClr val="324D59"/>
                </a:solidFill>
                <a:latin typeface="Arial"/>
              </a:rPr>
              <a:t>associated</a:t>
            </a:r>
            <a:r>
              <a:rPr kumimoji="0" lang="en-GB" sz="900" b="0" i="0" u="none" strike="noStrike" kern="1200" cap="none" spc="0" normalizeH="0" baseline="0" noProof="0" dirty="0">
                <a:ln>
                  <a:noFill/>
                </a:ln>
                <a:solidFill>
                  <a:srgbClr val="324D59"/>
                </a:solidFill>
                <a:effectLst/>
                <a:uLnTx/>
                <a:uFillTx/>
                <a:latin typeface="Arial"/>
                <a:ea typeface="+mn-ea"/>
                <a:cs typeface="+mn-cs"/>
              </a:rPr>
              <a:t> loan to be redeemed (assets valued at €16.5m in Soitec’s balance sheet)</a:t>
            </a:r>
          </a:p>
          <a:p>
            <a:pPr marL="171450" marR="0" lvl="0" indent="-171450" algn="l" defTabSz="389626" rtl="0" eaLnBrk="1" fontAlgn="auto" latinLnBrk="0" hangingPunct="1">
              <a:lnSpc>
                <a:spcPct val="100000"/>
              </a:lnSpc>
              <a:spcBef>
                <a:spcPts val="0"/>
              </a:spcBef>
              <a:spcAft>
                <a:spcPts val="0"/>
              </a:spcAft>
              <a:buClr>
                <a:srgbClr val="FFFFFF"/>
              </a:buClr>
              <a:buSzTx/>
              <a:buFont typeface="Courier New" panose="02070309020205020404" pitchFamily="49" charset="0"/>
              <a:buChar char="o"/>
              <a:tabLst/>
              <a:defRPr/>
            </a:pPr>
            <a:endParaRPr kumimoji="0" lang="en-US" sz="900" b="0" i="0" u="none" strike="noStrike" kern="1200" cap="none" spc="0" normalizeH="0" baseline="0" noProof="0" dirty="0">
              <a:ln>
                <a:noFill/>
              </a:ln>
              <a:solidFill>
                <a:srgbClr val="324D59"/>
              </a:solidFill>
              <a:effectLst/>
              <a:uLnTx/>
              <a:uFillTx/>
              <a:latin typeface="Arial"/>
              <a:ea typeface="+mn-ea"/>
              <a:cs typeface="+mn-cs"/>
            </a:endParaRPr>
          </a:p>
        </p:txBody>
      </p:sp>
      <p:sp>
        <p:nvSpPr>
          <p:cNvPr id="10" name="Rectangle : coins arrondis 44">
            <a:extLst>
              <a:ext uri="{FF2B5EF4-FFF2-40B4-BE49-F238E27FC236}">
                <a16:creationId xmlns:a16="http://schemas.microsoft.com/office/drawing/2014/main" id="{285F6EA6-0E61-4442-ACA6-F5E80F10DB90}"/>
              </a:ext>
            </a:extLst>
          </p:cNvPr>
          <p:cNvSpPr/>
          <p:nvPr/>
        </p:nvSpPr>
        <p:spPr>
          <a:xfrm>
            <a:off x="4714043" y="1394836"/>
            <a:ext cx="2749792" cy="3086216"/>
          </a:xfrm>
          <a:prstGeom prst="roundRect">
            <a:avLst/>
          </a:prstGeom>
          <a:noFill/>
          <a:ln w="6350">
            <a:gradFill>
              <a:gsLst>
                <a:gs pos="0">
                  <a:schemeClr val="bg1"/>
                </a:gs>
                <a:gs pos="100000">
                  <a:srgbClr val="0C255B"/>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 coins arrondis 45">
            <a:extLst>
              <a:ext uri="{FF2B5EF4-FFF2-40B4-BE49-F238E27FC236}">
                <a16:creationId xmlns:a16="http://schemas.microsoft.com/office/drawing/2014/main" id="{8985D5E0-660E-4462-A74A-D5EF7B25BD8D}"/>
              </a:ext>
            </a:extLst>
          </p:cNvPr>
          <p:cNvSpPr/>
          <p:nvPr/>
        </p:nvSpPr>
        <p:spPr>
          <a:xfrm>
            <a:off x="5104649" y="1277727"/>
            <a:ext cx="1973288" cy="278461"/>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Financials</a:t>
            </a:r>
          </a:p>
        </p:txBody>
      </p:sp>
      <p:sp>
        <p:nvSpPr>
          <p:cNvPr id="12" name="TextBox 7">
            <a:extLst>
              <a:ext uri="{FF2B5EF4-FFF2-40B4-BE49-F238E27FC236}">
                <a16:creationId xmlns:a16="http://schemas.microsoft.com/office/drawing/2014/main" id="{0E22DFB6-27DF-44C3-A432-FAB20DDA2C9D}"/>
              </a:ext>
            </a:extLst>
          </p:cNvPr>
          <p:cNvSpPr txBox="1"/>
          <p:nvPr/>
        </p:nvSpPr>
        <p:spPr>
          <a:xfrm>
            <a:off x="4776186" y="1738210"/>
            <a:ext cx="2625506" cy="2446824"/>
          </a:xfrm>
          <a:prstGeom prst="rect">
            <a:avLst/>
          </a:prstGeom>
          <a:noFill/>
        </p:spPr>
        <p:txBody>
          <a:bodyPr wrap="square" rtlCol="0">
            <a:spAutoFit/>
          </a:bodyPr>
          <a:lstStyle/>
          <a:p>
            <a:pPr marL="171450" marR="0" lvl="0" indent="-1714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fr-FR" sz="900" b="1" i="0" u="none" strike="noStrike" kern="1200" cap="none" spc="0" normalizeH="0" baseline="0" noProof="0" dirty="0">
                <a:ln>
                  <a:noFill/>
                </a:ln>
                <a:solidFill>
                  <a:srgbClr val="324D59"/>
                </a:solidFill>
                <a:effectLst/>
                <a:uLnTx/>
                <a:uFillTx/>
                <a:latin typeface="Arial"/>
                <a:ea typeface="+mn-ea"/>
                <a:cs typeface="+mn-cs"/>
              </a:rPr>
              <a:t>Strong operating </a:t>
            </a:r>
            <a:r>
              <a:rPr kumimoji="0" lang="fr-FR" sz="900" b="1" i="0" u="none" strike="noStrike" kern="1200" cap="none" spc="0" normalizeH="0" baseline="0" noProof="0" dirty="0" err="1">
                <a:ln>
                  <a:noFill/>
                </a:ln>
                <a:solidFill>
                  <a:srgbClr val="324D59"/>
                </a:solidFill>
                <a:effectLst/>
                <a:uLnTx/>
                <a:uFillTx/>
                <a:latin typeface="Arial"/>
                <a:ea typeface="+mn-ea"/>
                <a:cs typeface="+mn-cs"/>
              </a:rPr>
              <a:t>leverage</a:t>
            </a:r>
            <a:endParaRPr kumimoji="0" lang="fr-FR" sz="900" b="1" i="0" u="none" strike="noStrike" kern="1200" cap="none" spc="0" normalizeH="0" baseline="0" noProof="0" dirty="0">
              <a:ln>
                <a:noFill/>
              </a:ln>
              <a:solidFill>
                <a:srgbClr val="324D59"/>
              </a:solidFill>
              <a:effectLst/>
              <a:uLnTx/>
              <a:uFillTx/>
              <a:latin typeface="Arial"/>
              <a:ea typeface="+mn-ea"/>
              <a:cs typeface="+mn-cs"/>
            </a:endParaRPr>
          </a:p>
          <a:p>
            <a:pPr marL="347662" marR="0" lvl="1" indent="-171450" algn="l" defTabSz="389626" rtl="0" eaLnBrk="1" fontAlgn="auto" latinLnBrk="0" hangingPunct="1">
              <a:lnSpc>
                <a:spcPct val="100000"/>
              </a:lnSpc>
              <a:spcBef>
                <a:spcPts val="0"/>
              </a:spcBef>
              <a:spcAft>
                <a:spcPts val="0"/>
              </a:spcAft>
              <a:buClr>
                <a:srgbClr val="324D59"/>
              </a:buClr>
              <a:buSzTx/>
              <a:buFont typeface="Arial" panose="020B0604020202020204" pitchFamily="34" charset="0"/>
              <a:buChar char="›"/>
              <a:tabLst/>
              <a:defRPr/>
            </a:pPr>
            <a:r>
              <a:rPr kumimoji="0" lang="fr-FR" sz="900" b="0" i="0" u="none" strike="noStrike" kern="1200" cap="none" spc="0" normalizeH="0" baseline="0" noProof="0" dirty="0">
                <a:ln>
                  <a:noFill/>
                </a:ln>
                <a:solidFill>
                  <a:srgbClr val="324D59"/>
                </a:solidFill>
                <a:effectLst/>
                <a:uLnTx/>
                <a:uFillTx/>
                <a:latin typeface="Arial"/>
                <a:ea typeface="+mn-ea"/>
                <a:cs typeface="+mn-cs"/>
              </a:rPr>
              <a:t>37.2% </a:t>
            </a:r>
            <a:r>
              <a:rPr kumimoji="0" lang="fr-FR" sz="900" b="0" i="0" u="none" strike="noStrike" kern="1200" cap="none" spc="0" normalizeH="0" baseline="0" noProof="0" dirty="0" err="1">
                <a:ln>
                  <a:noFill/>
                </a:ln>
                <a:solidFill>
                  <a:srgbClr val="324D59"/>
                </a:solidFill>
                <a:effectLst/>
                <a:uLnTx/>
                <a:uFillTx/>
                <a:latin typeface="Arial"/>
                <a:ea typeface="+mn-ea"/>
                <a:cs typeface="+mn-cs"/>
              </a:rPr>
              <a:t>gross</a:t>
            </a:r>
            <a:r>
              <a:rPr kumimoji="0" lang="fr-FR" sz="900" b="0" i="0" u="none" strike="noStrike" kern="1200" cap="none" spc="0" normalizeH="0" baseline="0" noProof="0" dirty="0">
                <a:ln>
                  <a:noFill/>
                </a:ln>
                <a:solidFill>
                  <a:srgbClr val="324D59"/>
                </a:solidFill>
                <a:effectLst/>
                <a:uLnTx/>
                <a:uFillTx/>
                <a:latin typeface="Arial"/>
                <a:ea typeface="+mn-ea"/>
                <a:cs typeface="+mn-cs"/>
              </a:rPr>
              <a:t> </a:t>
            </a:r>
            <a:r>
              <a:rPr kumimoji="0" lang="fr-FR" sz="900" b="0" i="0" u="none" strike="noStrike" kern="1200" cap="none" spc="0" normalizeH="0" baseline="0" noProof="0" dirty="0" err="1">
                <a:ln>
                  <a:noFill/>
                </a:ln>
                <a:solidFill>
                  <a:srgbClr val="324D59"/>
                </a:solidFill>
                <a:effectLst/>
                <a:uLnTx/>
                <a:uFillTx/>
                <a:latin typeface="Arial"/>
                <a:ea typeface="+mn-ea"/>
                <a:cs typeface="+mn-cs"/>
              </a:rPr>
              <a:t>margin</a:t>
            </a:r>
            <a:r>
              <a:rPr kumimoji="0" lang="fr-FR" sz="900" b="0" i="0" u="none" strike="noStrike" kern="1200" cap="none" spc="0" normalizeH="0" baseline="0" noProof="0" dirty="0">
                <a:ln>
                  <a:noFill/>
                </a:ln>
                <a:solidFill>
                  <a:srgbClr val="324D59"/>
                </a:solidFill>
                <a:effectLst/>
                <a:uLnTx/>
                <a:uFillTx/>
                <a:latin typeface="Arial"/>
                <a:ea typeface="+mn-ea"/>
                <a:cs typeface="+mn-cs"/>
              </a:rPr>
              <a:t> (vs. 34.4% in FY’18)</a:t>
            </a:r>
          </a:p>
          <a:p>
            <a:pPr marL="347662" marR="0" lvl="1" indent="-171450" algn="l" defTabSz="389626" rtl="0" eaLnBrk="1" fontAlgn="auto" latinLnBrk="0" hangingPunct="1">
              <a:lnSpc>
                <a:spcPct val="100000"/>
              </a:lnSpc>
              <a:spcBef>
                <a:spcPts val="0"/>
              </a:spcBef>
              <a:spcAft>
                <a:spcPts val="0"/>
              </a:spcAft>
              <a:buClr>
                <a:srgbClr val="324D59"/>
              </a:buClr>
              <a:buSzTx/>
              <a:buFont typeface="Arial" panose="020B0604020202020204" pitchFamily="34" charset="0"/>
              <a:buChar char="›"/>
              <a:tabLst/>
              <a:defRPr/>
            </a:pPr>
            <a:r>
              <a:rPr kumimoji="0" lang="fr-FR" sz="900" b="0" i="0" u="none" strike="noStrike" kern="1200" cap="none" spc="0" normalizeH="0" baseline="0" noProof="0" dirty="0">
                <a:ln>
                  <a:noFill/>
                </a:ln>
                <a:solidFill>
                  <a:srgbClr val="324D59"/>
                </a:solidFill>
                <a:effectLst/>
                <a:uLnTx/>
                <a:uFillTx/>
                <a:latin typeface="Arial"/>
                <a:ea typeface="+mn-ea"/>
                <a:cs typeface="+mn-cs"/>
              </a:rPr>
              <a:t>24.4% </a:t>
            </a:r>
            <a:r>
              <a:rPr kumimoji="0" lang="fr-FR" sz="900" b="0" i="0" u="none" strike="noStrike" kern="1200" cap="none" spc="0" normalizeH="0" baseline="0" noProof="0" dirty="0" err="1">
                <a:ln>
                  <a:noFill/>
                </a:ln>
                <a:solidFill>
                  <a:srgbClr val="324D59"/>
                </a:solidFill>
                <a:effectLst/>
                <a:uLnTx/>
                <a:uFillTx/>
                <a:latin typeface="Arial"/>
                <a:ea typeface="+mn-ea"/>
                <a:cs typeface="+mn-cs"/>
              </a:rPr>
              <a:t>current</a:t>
            </a:r>
            <a:r>
              <a:rPr kumimoji="0" lang="fr-FR" sz="900" b="0" i="0" u="none" strike="noStrike" kern="1200" cap="none" spc="0" normalizeH="0" baseline="0" noProof="0" dirty="0">
                <a:ln>
                  <a:noFill/>
                </a:ln>
                <a:solidFill>
                  <a:srgbClr val="324D59"/>
                </a:solidFill>
                <a:effectLst/>
                <a:uLnTx/>
                <a:uFillTx/>
                <a:latin typeface="Arial"/>
                <a:ea typeface="+mn-ea"/>
                <a:cs typeface="+mn-cs"/>
              </a:rPr>
              <a:t> operating </a:t>
            </a:r>
            <a:r>
              <a:rPr kumimoji="0" lang="fr-FR" sz="900" b="0" i="0" u="none" strike="noStrike" kern="1200" cap="none" spc="0" normalizeH="0" baseline="0" noProof="0" dirty="0" err="1">
                <a:ln>
                  <a:noFill/>
                </a:ln>
                <a:solidFill>
                  <a:srgbClr val="324D59"/>
                </a:solidFill>
                <a:effectLst/>
                <a:uLnTx/>
                <a:uFillTx/>
                <a:latin typeface="Arial"/>
                <a:ea typeface="+mn-ea"/>
                <a:cs typeface="+mn-cs"/>
              </a:rPr>
              <a:t>margin</a:t>
            </a:r>
            <a:r>
              <a:rPr kumimoji="0" lang="fr-FR" sz="900" b="0" i="0" u="none" strike="noStrike" kern="1200" cap="none" spc="0" normalizeH="0" baseline="0" noProof="0" dirty="0">
                <a:ln>
                  <a:noFill/>
                </a:ln>
                <a:solidFill>
                  <a:srgbClr val="324D59"/>
                </a:solidFill>
                <a:effectLst/>
                <a:uLnTx/>
                <a:uFillTx/>
                <a:latin typeface="Arial"/>
                <a:ea typeface="+mn-ea"/>
                <a:cs typeface="+mn-cs"/>
              </a:rPr>
              <a:t> (vs. 21.7% in FY’18) </a:t>
            </a:r>
          </a:p>
          <a:p>
            <a:pPr marL="347662" marR="0" lvl="1" indent="-1714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endParaRPr kumimoji="0" lang="fr-FR" sz="900" b="0" i="0" u="none" strike="noStrike" kern="1200" cap="none" spc="0" normalizeH="0" baseline="0" noProof="0" dirty="0">
              <a:ln>
                <a:noFill/>
              </a:ln>
              <a:solidFill>
                <a:srgbClr val="324D59"/>
              </a:solidFill>
              <a:effectLst/>
              <a:uLnTx/>
              <a:uFillTx/>
              <a:latin typeface="Arial"/>
              <a:ea typeface="+mn-ea"/>
              <a:cs typeface="+mn-cs"/>
            </a:endParaRPr>
          </a:p>
          <a:p>
            <a:pPr marL="171450" marR="0" lvl="0" indent="-1714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en-US" sz="900" b="1" i="0" u="none" strike="noStrike" kern="1200" cap="none" spc="0" normalizeH="0" baseline="0" noProof="0" dirty="0">
                <a:ln>
                  <a:noFill/>
                </a:ln>
                <a:solidFill>
                  <a:srgbClr val="324D59"/>
                </a:solidFill>
                <a:effectLst/>
                <a:uLnTx/>
                <a:uFillTx/>
                <a:latin typeface="Arial"/>
                <a:ea typeface="+mn-ea"/>
                <a:cs typeface="+mn-cs"/>
              </a:rPr>
              <a:t>Strong operating cash-flow</a:t>
            </a:r>
          </a:p>
          <a:p>
            <a:pPr marL="347662" marR="0" lvl="1" indent="-171450" algn="l" defTabSz="389626" rtl="0" eaLnBrk="1" fontAlgn="auto" latinLnBrk="0" hangingPunct="1">
              <a:lnSpc>
                <a:spcPct val="100000"/>
              </a:lnSpc>
              <a:spcBef>
                <a:spcPts val="0"/>
              </a:spcBef>
              <a:spcAft>
                <a:spcPts val="0"/>
              </a:spcAft>
              <a:buClr>
                <a:srgbClr val="324D59"/>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€59.3m generated by continuing operations in FY’19</a:t>
            </a:r>
          </a:p>
          <a:p>
            <a:pPr marL="347662" marR="0" lvl="1" indent="-1714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endParaRPr kumimoji="0" lang="en-US" sz="900" b="0" i="0" u="none" strike="noStrike" kern="1200" cap="none" spc="0" normalizeH="0" baseline="0" noProof="0" dirty="0">
              <a:ln>
                <a:noFill/>
              </a:ln>
              <a:solidFill>
                <a:srgbClr val="324D59"/>
              </a:solidFill>
              <a:effectLst/>
              <a:uLnTx/>
              <a:uFillTx/>
              <a:latin typeface="Arial"/>
              <a:ea typeface="+mn-ea"/>
              <a:cs typeface="+mn-cs"/>
            </a:endParaRPr>
          </a:p>
          <a:p>
            <a:pPr marL="171450" marR="0" lvl="0" indent="-1714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en-US" sz="900" b="1" i="0" u="none" strike="noStrike" kern="1200" cap="none" spc="0" normalizeH="0" baseline="0" noProof="0" dirty="0">
                <a:ln>
                  <a:noFill/>
                </a:ln>
                <a:solidFill>
                  <a:srgbClr val="324D59"/>
                </a:solidFill>
                <a:effectLst/>
                <a:uLnTx/>
                <a:uFillTx/>
                <a:latin typeface="Arial"/>
                <a:ea typeface="+mn-ea"/>
                <a:cs typeface="+mn-cs"/>
              </a:rPr>
              <a:t>Capex deployment in line with plan</a:t>
            </a:r>
          </a:p>
          <a:p>
            <a:pPr marL="347662" marR="0" lvl="1" indent="-171450" algn="l" defTabSz="389626" rtl="0" eaLnBrk="1" fontAlgn="auto" latinLnBrk="0" hangingPunct="1">
              <a:lnSpc>
                <a:spcPct val="100000"/>
              </a:lnSpc>
              <a:spcBef>
                <a:spcPts val="0"/>
              </a:spcBef>
              <a:spcAft>
                <a:spcPts val="0"/>
              </a:spcAft>
              <a:buClr>
                <a:srgbClr val="324D59"/>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€121m in FY’19, as planned</a:t>
            </a:r>
          </a:p>
          <a:p>
            <a:pPr marL="347662" marR="0" lvl="1" indent="-1714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endParaRPr kumimoji="0" lang="en-US" sz="900" b="0" i="0" u="none" strike="noStrike" kern="1200" cap="none" spc="0" normalizeH="0" baseline="0" noProof="0" dirty="0">
              <a:ln>
                <a:noFill/>
              </a:ln>
              <a:solidFill>
                <a:srgbClr val="324D59"/>
              </a:solidFill>
              <a:effectLst/>
              <a:uLnTx/>
              <a:uFillTx/>
              <a:latin typeface="Arial"/>
              <a:ea typeface="+mn-ea"/>
              <a:cs typeface="+mn-cs"/>
            </a:endParaRPr>
          </a:p>
          <a:p>
            <a:pPr marL="171450" marR="0" lvl="0" indent="-171450" algn="l" defTabSz="389626" rtl="0" eaLnBrk="1" fontAlgn="auto" latinLnBrk="0" hangingPunct="1">
              <a:lnSpc>
                <a:spcPct val="100000"/>
              </a:lnSpc>
              <a:spcBef>
                <a:spcPts val="0"/>
              </a:spcBef>
              <a:spcAft>
                <a:spcPts val="0"/>
              </a:spcAft>
              <a:buClr>
                <a:srgbClr val="324D59"/>
              </a:buClr>
              <a:buSzTx/>
              <a:buFont typeface="Courier New" panose="02070309020205020404" pitchFamily="49" charset="0"/>
              <a:buChar char="o"/>
              <a:tabLst/>
              <a:defRPr/>
            </a:pPr>
            <a:r>
              <a:rPr kumimoji="0" lang="en-US" sz="900" b="1" i="0" u="none" strike="noStrike" kern="1200" cap="none" spc="0" normalizeH="0" baseline="0" noProof="0" dirty="0">
                <a:ln>
                  <a:noFill/>
                </a:ln>
                <a:solidFill>
                  <a:srgbClr val="324D59"/>
                </a:solidFill>
                <a:effectLst/>
                <a:uLnTx/>
                <a:uFillTx/>
                <a:latin typeface="Arial"/>
                <a:ea typeface="+mn-ea"/>
                <a:cs typeface="+mn-cs"/>
              </a:rPr>
              <a:t>Issuance of €150m convertible bonds (2023 OCEANEs)</a:t>
            </a:r>
            <a:r>
              <a:rPr kumimoji="0" lang="en-US" sz="900" b="0" i="0" u="none" strike="noStrike" kern="1200" cap="none" spc="0" normalizeH="0" baseline="0" noProof="0" dirty="0">
                <a:ln>
                  <a:noFill/>
                </a:ln>
                <a:solidFill>
                  <a:srgbClr val="324D59"/>
                </a:solidFill>
                <a:effectLst/>
                <a:uLnTx/>
                <a:uFillTx/>
                <a:latin typeface="Arial"/>
                <a:ea typeface="+mn-ea"/>
                <a:cs typeface="+mn-cs"/>
              </a:rPr>
              <a:t> </a:t>
            </a:r>
            <a:r>
              <a:rPr kumimoji="0" lang="en-US" sz="900" b="1" i="0" u="none" strike="noStrike" kern="1200" cap="none" spc="0" normalizeH="0" baseline="0" noProof="0" dirty="0">
                <a:ln>
                  <a:noFill/>
                </a:ln>
                <a:solidFill>
                  <a:srgbClr val="324D59"/>
                </a:solidFill>
                <a:effectLst/>
                <a:uLnTx/>
                <a:uFillTx/>
                <a:latin typeface="Arial"/>
                <a:ea typeface="+mn-ea"/>
                <a:cs typeface="+mn-cs"/>
              </a:rPr>
              <a:t>to strengthen balance sheet</a:t>
            </a:r>
          </a:p>
          <a:p>
            <a:pPr marL="347662" marR="0" lvl="1" indent="-171450" algn="l" defTabSz="389626" rtl="0" eaLnBrk="1" fontAlgn="auto" latinLnBrk="0" hangingPunct="1">
              <a:lnSpc>
                <a:spcPct val="100000"/>
              </a:lnSpc>
              <a:spcBef>
                <a:spcPts val="0"/>
              </a:spcBef>
              <a:spcAft>
                <a:spcPts val="0"/>
              </a:spcAft>
              <a:buClr>
                <a:srgbClr val="324D59"/>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Zero coupon </a:t>
            </a:r>
          </a:p>
          <a:p>
            <a:pPr marL="347662" marR="0" lvl="1" indent="-171450" algn="l" defTabSz="389626" rtl="0" eaLnBrk="1" fontAlgn="auto" latinLnBrk="0" hangingPunct="1">
              <a:lnSpc>
                <a:spcPct val="100000"/>
              </a:lnSpc>
              <a:spcBef>
                <a:spcPts val="0"/>
              </a:spcBef>
              <a:spcAft>
                <a:spcPts val="0"/>
              </a:spcAft>
              <a:buClr>
                <a:srgbClr val="324D59"/>
              </a:buClr>
              <a:buSzTx/>
              <a:buFont typeface="Arial" panose="020B0604020202020204" pitchFamily="34" charset="0"/>
              <a:buChar char="›"/>
              <a:tabLst/>
              <a:defRPr/>
            </a:pPr>
            <a:r>
              <a:rPr kumimoji="0" lang="fr-FR" sz="900" b="0" i="0" u="none" strike="noStrike" kern="1200" cap="none" spc="0" normalizeH="0" baseline="0" noProof="0" dirty="0">
                <a:ln>
                  <a:noFill/>
                </a:ln>
                <a:solidFill>
                  <a:srgbClr val="324D59"/>
                </a:solidFill>
                <a:effectLst/>
                <a:uLnTx/>
                <a:uFillTx/>
                <a:latin typeface="Arial"/>
                <a:ea typeface="+mn-ea"/>
                <a:cs typeface="+mn-cs"/>
              </a:rPr>
              <a:t>5-year </a:t>
            </a:r>
            <a:r>
              <a:rPr kumimoji="0" lang="fr-FR" sz="900" b="0" i="0" u="none" strike="noStrike" kern="1200" cap="none" spc="0" normalizeH="0" baseline="0" noProof="0" dirty="0" err="1">
                <a:ln>
                  <a:noFill/>
                </a:ln>
                <a:solidFill>
                  <a:srgbClr val="324D59"/>
                </a:solidFill>
                <a:effectLst/>
                <a:uLnTx/>
                <a:uFillTx/>
                <a:latin typeface="Arial"/>
                <a:ea typeface="+mn-ea"/>
                <a:cs typeface="+mn-cs"/>
              </a:rPr>
              <a:t>maturity</a:t>
            </a:r>
            <a:endParaRPr kumimoji="0" lang="en-US" sz="900" b="0" i="0" u="none" strike="noStrike" kern="1200" cap="none" spc="0" normalizeH="0" baseline="0" noProof="0" dirty="0">
              <a:ln>
                <a:noFill/>
              </a:ln>
              <a:solidFill>
                <a:srgbClr val="324D59"/>
              </a:solidFill>
              <a:effectLst/>
              <a:uLnTx/>
              <a:uFillTx/>
              <a:latin typeface="Arial"/>
              <a:ea typeface="+mn-ea"/>
              <a:cs typeface="+mn-cs"/>
            </a:endParaRPr>
          </a:p>
        </p:txBody>
      </p:sp>
    </p:spTree>
    <p:extLst>
      <p:ext uri="{BB962C8B-B14F-4D97-AF65-F5344CB8AC3E}">
        <p14:creationId xmlns:p14="http://schemas.microsoft.com/office/powerpoint/2010/main" val="2739282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9638" y="106680"/>
            <a:ext cx="8640000" cy="769441"/>
          </a:xfrm>
        </p:spPr>
        <p:txBody>
          <a:bodyPr/>
          <a:lstStyle/>
          <a:p>
            <a:r>
              <a:rPr lang="fr-FR" dirty="0" smtClean="0"/>
              <a:t>Forte croissance du chiffre d’affaires et du levier opérationnel</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17</a:t>
            </a:fld>
            <a:endParaRPr lang="fr-FR"/>
          </a:p>
        </p:txBody>
      </p:sp>
      <p:sp>
        <p:nvSpPr>
          <p:cNvPr id="7" name="Rectangle : coins arrondis 158">
            <a:extLst>
              <a:ext uri="{FF2B5EF4-FFF2-40B4-BE49-F238E27FC236}">
                <a16:creationId xmlns:a16="http://schemas.microsoft.com/office/drawing/2014/main" id="{FF23040F-B75B-4D09-87A2-CF90197AB891}"/>
              </a:ext>
            </a:extLst>
          </p:cNvPr>
          <p:cNvSpPr/>
          <p:nvPr/>
        </p:nvSpPr>
        <p:spPr>
          <a:xfrm>
            <a:off x="5024032" y="981284"/>
            <a:ext cx="2829754" cy="277362"/>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685732" rtl="0" eaLnBrk="1" fontAlgn="auto" latinLnBrk="0" hangingPunct="1">
              <a:lnSpc>
                <a:spcPct val="100000"/>
              </a:lnSpc>
              <a:spcBef>
                <a:spcPts val="0"/>
              </a:spcBef>
              <a:spcAft>
                <a:spcPts val="0"/>
              </a:spcAft>
              <a:buClr>
                <a:srgbClr val="434343"/>
              </a:buClr>
              <a:buSzPct val="25000"/>
              <a:buFontTx/>
              <a:buNone/>
              <a:tabLst/>
              <a:defRPr/>
            </a:pPr>
            <a:r>
              <a:rPr kumimoji="0" lang="en-US" altLang="fr-FR"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Strong improvement in gross margin</a:t>
            </a:r>
          </a:p>
        </p:txBody>
      </p:sp>
      <p:grpSp>
        <p:nvGrpSpPr>
          <p:cNvPr id="8" name="Groupe 159">
            <a:extLst>
              <a:ext uri="{FF2B5EF4-FFF2-40B4-BE49-F238E27FC236}">
                <a16:creationId xmlns:a16="http://schemas.microsoft.com/office/drawing/2014/main" id="{7D5FBCDD-2CEB-4211-9CFB-A6313E13F753}"/>
              </a:ext>
            </a:extLst>
          </p:cNvPr>
          <p:cNvGrpSpPr/>
          <p:nvPr/>
        </p:nvGrpSpPr>
        <p:grpSpPr>
          <a:xfrm>
            <a:off x="5182132" y="1302444"/>
            <a:ext cx="2111012" cy="1549909"/>
            <a:chOff x="5453550" y="1593045"/>
            <a:chExt cx="2111012" cy="1549909"/>
          </a:xfrm>
        </p:grpSpPr>
        <p:grpSp>
          <p:nvGrpSpPr>
            <p:cNvPr id="9" name="Groupe 67">
              <a:extLst>
                <a:ext uri="{FF2B5EF4-FFF2-40B4-BE49-F238E27FC236}">
                  <a16:creationId xmlns:a16="http://schemas.microsoft.com/office/drawing/2014/main" id="{CA37FE40-C645-4116-8F96-7FAE96238A4E}"/>
                </a:ext>
              </a:extLst>
            </p:cNvPr>
            <p:cNvGrpSpPr/>
            <p:nvPr/>
          </p:nvGrpSpPr>
          <p:grpSpPr>
            <a:xfrm>
              <a:off x="6256490" y="1927236"/>
              <a:ext cx="1308072" cy="1215718"/>
              <a:chOff x="6005623" y="2006537"/>
              <a:chExt cx="1308072" cy="1299733"/>
            </a:xfrm>
          </p:grpSpPr>
          <p:graphicFrame>
            <p:nvGraphicFramePr>
              <p:cNvPr id="18" name="Graphique 64">
                <a:extLst>
                  <a:ext uri="{FF2B5EF4-FFF2-40B4-BE49-F238E27FC236}">
                    <a16:creationId xmlns:a16="http://schemas.microsoft.com/office/drawing/2014/main" id="{A044F92F-EF91-46E8-9AD3-80AA157CFDA9}"/>
                  </a:ext>
                </a:extLst>
              </p:cNvPr>
              <p:cNvGraphicFramePr/>
              <p:nvPr/>
            </p:nvGraphicFramePr>
            <p:xfrm>
              <a:off x="6005623" y="2035584"/>
              <a:ext cx="1308072" cy="1270686"/>
            </p:xfrm>
            <a:graphic>
              <a:graphicData uri="http://schemas.openxmlformats.org/drawingml/2006/chart">
                <c:chart xmlns:c="http://schemas.openxmlformats.org/drawingml/2006/chart" xmlns:r="http://schemas.openxmlformats.org/officeDocument/2006/relationships" r:id="rId2"/>
              </a:graphicData>
            </a:graphic>
          </p:graphicFrame>
          <p:sp>
            <p:nvSpPr>
              <p:cNvPr id="19" name="ZoneTexte 65">
                <a:extLst>
                  <a:ext uri="{FF2B5EF4-FFF2-40B4-BE49-F238E27FC236}">
                    <a16:creationId xmlns:a16="http://schemas.microsoft.com/office/drawing/2014/main" id="{3127892F-E5CC-446F-98A8-10988912EC97}"/>
                  </a:ext>
                </a:extLst>
              </p:cNvPr>
              <p:cNvSpPr txBox="1"/>
              <p:nvPr/>
            </p:nvSpPr>
            <p:spPr>
              <a:xfrm>
                <a:off x="6834736" y="2006537"/>
                <a:ext cx="331903" cy="200055"/>
              </a:xfrm>
              <a:prstGeom prst="rect">
                <a:avLst/>
              </a:prstGeom>
              <a:noFill/>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72BB"/>
                    </a:solidFill>
                    <a:effectLst/>
                    <a:uLnTx/>
                    <a:uFillTx/>
                    <a:latin typeface="Arial"/>
                    <a:ea typeface="+mn-ea"/>
                    <a:cs typeface="+mn-cs"/>
                  </a:rPr>
                  <a:t>165</a:t>
                </a:r>
              </a:p>
            </p:txBody>
          </p:sp>
          <p:sp>
            <p:nvSpPr>
              <p:cNvPr id="20" name="ZoneTexte 66">
                <a:extLst>
                  <a:ext uri="{FF2B5EF4-FFF2-40B4-BE49-F238E27FC236}">
                    <a16:creationId xmlns:a16="http://schemas.microsoft.com/office/drawing/2014/main" id="{00D3AFA2-75A0-42A9-B0C8-E9BE0B057449}"/>
                  </a:ext>
                </a:extLst>
              </p:cNvPr>
              <p:cNvSpPr txBox="1"/>
              <p:nvPr/>
            </p:nvSpPr>
            <p:spPr>
              <a:xfrm>
                <a:off x="6273375" y="2286465"/>
                <a:ext cx="331903" cy="200055"/>
              </a:xfrm>
              <a:prstGeom prst="rect">
                <a:avLst/>
              </a:prstGeom>
              <a:noFill/>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172051"/>
                    </a:solidFill>
                    <a:effectLst/>
                    <a:uLnTx/>
                    <a:uFillTx/>
                    <a:latin typeface="Arial"/>
                    <a:ea typeface="+mn-ea"/>
                    <a:cs typeface="+mn-cs"/>
                  </a:rPr>
                  <a:t>107</a:t>
                </a:r>
              </a:p>
            </p:txBody>
          </p:sp>
        </p:grpSp>
        <p:grpSp>
          <p:nvGrpSpPr>
            <p:cNvPr id="10" name="Groupe 84">
              <a:extLst>
                <a:ext uri="{FF2B5EF4-FFF2-40B4-BE49-F238E27FC236}">
                  <a16:creationId xmlns:a16="http://schemas.microsoft.com/office/drawing/2014/main" id="{B9025EB4-460F-4128-BAD8-6A8557A8BC46}"/>
                </a:ext>
              </a:extLst>
            </p:cNvPr>
            <p:cNvGrpSpPr/>
            <p:nvPr/>
          </p:nvGrpSpPr>
          <p:grpSpPr>
            <a:xfrm rot="20862482">
              <a:off x="6530587" y="1881753"/>
              <a:ext cx="798021" cy="183670"/>
              <a:chOff x="6612033" y="1866580"/>
              <a:chExt cx="798021" cy="196363"/>
            </a:xfrm>
          </p:grpSpPr>
          <p:cxnSp>
            <p:nvCxnSpPr>
              <p:cNvPr id="15" name="Connecteur droit 69">
                <a:extLst>
                  <a:ext uri="{FF2B5EF4-FFF2-40B4-BE49-F238E27FC236}">
                    <a16:creationId xmlns:a16="http://schemas.microsoft.com/office/drawing/2014/main" id="{0329BB9A-546A-4966-82D9-32416AD6D9A6}"/>
                  </a:ext>
                </a:extLst>
              </p:cNvPr>
              <p:cNvCxnSpPr>
                <a:cxnSpLocks/>
              </p:cNvCxnSpPr>
              <p:nvPr/>
            </p:nvCxnSpPr>
            <p:spPr>
              <a:xfrm flipV="1">
                <a:off x="6662057" y="1901937"/>
                <a:ext cx="702129" cy="1199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176C66E-1030-484C-96B9-5EE699D57C38}"/>
                  </a:ext>
                </a:extLst>
              </p:cNvPr>
              <p:cNvSpPr/>
              <p:nvPr/>
            </p:nvSpPr>
            <p:spPr>
              <a:xfrm rot="21000561">
                <a:off x="6612033" y="1992790"/>
                <a:ext cx="70153" cy="7015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D8FB4552-83D1-441F-9010-B05F5F5ACF20}"/>
                  </a:ext>
                </a:extLst>
              </p:cNvPr>
              <p:cNvSpPr/>
              <p:nvPr/>
            </p:nvSpPr>
            <p:spPr>
              <a:xfrm rot="21000561">
                <a:off x="7339901" y="1866580"/>
                <a:ext cx="70153" cy="7015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Rectangle 10">
              <a:extLst>
                <a:ext uri="{FF2B5EF4-FFF2-40B4-BE49-F238E27FC236}">
                  <a16:creationId xmlns:a16="http://schemas.microsoft.com/office/drawing/2014/main" id="{452BA430-CD41-4561-969F-B8D59C401F8F}"/>
                </a:ext>
              </a:extLst>
            </p:cNvPr>
            <p:cNvSpPr/>
            <p:nvPr/>
          </p:nvSpPr>
          <p:spPr>
            <a:xfrm>
              <a:off x="6336291" y="1836239"/>
              <a:ext cx="479618" cy="201518"/>
            </a:xfrm>
            <a:prstGeom prst="rect">
              <a:avLst/>
            </a:prstGeom>
          </p:spPr>
          <p:txBody>
            <a:bodyPr wrap="square">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24D59"/>
                  </a:solidFill>
                  <a:effectLst/>
                  <a:uLnTx/>
                  <a:uFillTx/>
                  <a:latin typeface="Arial"/>
                  <a:ea typeface="MS PGothic" pitchFamily="34" charset="-128"/>
                  <a:cs typeface="+mn-cs"/>
                  <a:sym typeface="Wingdings 2" pitchFamily="18" charset="2"/>
                </a:rPr>
                <a:t>34.4% </a:t>
              </a:r>
              <a:endParaRPr kumimoji="0" lang="en-US" sz="800" b="1" i="0" u="none" strike="noStrike" kern="1200" cap="none" spc="0" normalizeH="0" baseline="0" noProof="0" dirty="0">
                <a:ln>
                  <a:noFill/>
                </a:ln>
                <a:solidFill>
                  <a:srgbClr val="324D59"/>
                </a:solidFill>
                <a:effectLst/>
                <a:uLnTx/>
                <a:uFillTx/>
                <a:latin typeface="Arial"/>
                <a:ea typeface="MS PGothic" pitchFamily="34" charset="-128"/>
                <a:cs typeface="+mn-cs"/>
              </a:endParaRPr>
            </a:p>
          </p:txBody>
        </p:sp>
        <p:sp>
          <p:nvSpPr>
            <p:cNvPr id="12" name="Rectangle 11">
              <a:extLst>
                <a:ext uri="{FF2B5EF4-FFF2-40B4-BE49-F238E27FC236}">
                  <a16:creationId xmlns:a16="http://schemas.microsoft.com/office/drawing/2014/main" id="{E763A56B-F9B6-4689-83FD-D4D1C26ED023}"/>
                </a:ext>
              </a:extLst>
            </p:cNvPr>
            <p:cNvSpPr/>
            <p:nvPr/>
          </p:nvSpPr>
          <p:spPr>
            <a:xfrm>
              <a:off x="7032813" y="1593045"/>
              <a:ext cx="479618" cy="201518"/>
            </a:xfrm>
            <a:prstGeom prst="rect">
              <a:avLst/>
            </a:prstGeom>
          </p:spPr>
          <p:txBody>
            <a:bodyPr wrap="square">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24D59"/>
                  </a:solidFill>
                  <a:effectLst/>
                  <a:uLnTx/>
                  <a:uFillTx/>
                  <a:latin typeface="Arial"/>
                  <a:ea typeface="MS PGothic" pitchFamily="34" charset="-128"/>
                  <a:cs typeface="+mn-cs"/>
                  <a:sym typeface="Wingdings 2" pitchFamily="18" charset="2"/>
                </a:rPr>
                <a:t>37.2% </a:t>
              </a:r>
              <a:endParaRPr kumimoji="0" lang="en-US" sz="800" b="1" i="0" u="none" strike="noStrike" kern="1200" cap="none" spc="0" normalizeH="0" baseline="0" noProof="0" dirty="0">
                <a:ln>
                  <a:noFill/>
                </a:ln>
                <a:solidFill>
                  <a:srgbClr val="324D59"/>
                </a:solidFill>
                <a:effectLst/>
                <a:uLnTx/>
                <a:uFillTx/>
                <a:latin typeface="Arial"/>
                <a:ea typeface="MS PGothic" pitchFamily="34" charset="-128"/>
                <a:cs typeface="+mn-cs"/>
              </a:endParaRPr>
            </a:p>
          </p:txBody>
        </p:sp>
        <p:sp>
          <p:nvSpPr>
            <p:cNvPr id="13" name="Rectangle 12">
              <a:extLst>
                <a:ext uri="{FF2B5EF4-FFF2-40B4-BE49-F238E27FC236}">
                  <a16:creationId xmlns:a16="http://schemas.microsoft.com/office/drawing/2014/main" id="{975CC497-43A0-40C2-A5CD-05D118E24B8A}"/>
                </a:ext>
              </a:extLst>
            </p:cNvPr>
            <p:cNvSpPr/>
            <p:nvPr/>
          </p:nvSpPr>
          <p:spPr>
            <a:xfrm>
              <a:off x="5560952" y="1840990"/>
              <a:ext cx="835485" cy="207749"/>
            </a:xfrm>
            <a:prstGeom prst="rect">
              <a:avLst/>
            </a:prstGeom>
          </p:spPr>
          <p:txBody>
            <a:bodyPr wrap="none">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US" altLang="fr-FR" sz="750" b="0" i="1" u="none" strike="noStrike" kern="1200" cap="none" spc="0" normalizeH="0" baseline="0" noProof="0" dirty="0">
                  <a:ln>
                    <a:noFill/>
                  </a:ln>
                  <a:solidFill>
                    <a:srgbClr val="324D59"/>
                  </a:solidFill>
                  <a:effectLst/>
                  <a:uLnTx/>
                  <a:uFillTx/>
                  <a:latin typeface="Arial"/>
                  <a:ea typeface="MS PGothic" pitchFamily="34" charset="-128"/>
                  <a:cs typeface="+mn-cs"/>
                  <a:sym typeface="Wingdings 2" pitchFamily="18" charset="2"/>
                </a:rPr>
                <a:t>as a % of sales</a:t>
              </a:r>
              <a:endParaRPr kumimoji="0" lang="en-US" sz="750" b="0" i="1" u="none" strike="noStrike" kern="1200" cap="none" spc="0" normalizeH="0" baseline="0" noProof="0" dirty="0">
                <a:ln>
                  <a:noFill/>
                </a:ln>
                <a:solidFill>
                  <a:srgbClr val="324D59"/>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87297F89-DB3A-4DA6-BD08-CA24479DE753}"/>
                </a:ext>
              </a:extLst>
            </p:cNvPr>
            <p:cNvSpPr/>
            <p:nvPr/>
          </p:nvSpPr>
          <p:spPr>
            <a:xfrm>
              <a:off x="5453550" y="2325122"/>
              <a:ext cx="942887" cy="207749"/>
            </a:xfrm>
            <a:prstGeom prst="rect">
              <a:avLst/>
            </a:prstGeom>
          </p:spPr>
          <p:txBody>
            <a:bodyPr wrap="none">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US" altLang="fr-FR" sz="750" b="0" i="1" u="none" strike="noStrike" kern="1200" cap="none" spc="0" normalizeH="0" baseline="0" noProof="0" dirty="0">
                  <a:ln>
                    <a:noFill/>
                  </a:ln>
                  <a:solidFill>
                    <a:srgbClr val="324D59"/>
                  </a:solidFill>
                  <a:effectLst/>
                  <a:uLnTx/>
                  <a:uFillTx/>
                  <a:latin typeface="Arial"/>
                  <a:ea typeface="MS PGothic" pitchFamily="34" charset="-128"/>
                  <a:cs typeface="+mn-cs"/>
                  <a:sym typeface="Wingdings 2" pitchFamily="18" charset="2"/>
                </a:rPr>
                <a:t>Gross profit in €m</a:t>
              </a:r>
              <a:endParaRPr kumimoji="0" lang="en-US" sz="750" b="0" i="1" u="none" strike="noStrike" kern="1200" cap="none" spc="0" normalizeH="0" baseline="0" noProof="0" dirty="0">
                <a:ln>
                  <a:noFill/>
                </a:ln>
                <a:solidFill>
                  <a:srgbClr val="324D59"/>
                </a:solidFill>
                <a:effectLst/>
                <a:uLnTx/>
                <a:uFillTx/>
                <a:latin typeface="Arial"/>
                <a:ea typeface="+mn-ea"/>
                <a:cs typeface="+mn-cs"/>
              </a:endParaRPr>
            </a:p>
          </p:txBody>
        </p:sp>
      </p:grpSp>
      <p:grpSp>
        <p:nvGrpSpPr>
          <p:cNvPr id="21" name="Groupe 196">
            <a:extLst>
              <a:ext uri="{FF2B5EF4-FFF2-40B4-BE49-F238E27FC236}">
                <a16:creationId xmlns:a16="http://schemas.microsoft.com/office/drawing/2014/main" id="{63C6A638-9E42-42FB-B238-37ADCD4A99DD}"/>
              </a:ext>
            </a:extLst>
          </p:cNvPr>
          <p:cNvGrpSpPr/>
          <p:nvPr/>
        </p:nvGrpSpPr>
        <p:grpSpPr>
          <a:xfrm>
            <a:off x="1138514" y="2852151"/>
            <a:ext cx="2829754" cy="1829205"/>
            <a:chOff x="1413815" y="3169472"/>
            <a:chExt cx="2829754" cy="1829205"/>
          </a:xfrm>
        </p:grpSpPr>
        <p:sp>
          <p:nvSpPr>
            <p:cNvPr id="22" name="Rectangle : coins arrondis 110">
              <a:extLst>
                <a:ext uri="{FF2B5EF4-FFF2-40B4-BE49-F238E27FC236}">
                  <a16:creationId xmlns:a16="http://schemas.microsoft.com/office/drawing/2014/main" id="{AA05B14E-4015-4B54-BD6F-6F3DEFD3B2D1}"/>
                </a:ext>
              </a:extLst>
            </p:cNvPr>
            <p:cNvSpPr/>
            <p:nvPr/>
          </p:nvSpPr>
          <p:spPr>
            <a:xfrm>
              <a:off x="1413815" y="3169472"/>
              <a:ext cx="2829754" cy="277362"/>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685732" rtl="0" eaLnBrk="1" fontAlgn="auto" latinLnBrk="0" hangingPunct="1">
                <a:lnSpc>
                  <a:spcPct val="100000"/>
                </a:lnSpc>
                <a:spcBef>
                  <a:spcPts val="0"/>
                </a:spcBef>
                <a:spcAft>
                  <a:spcPts val="0"/>
                </a:spcAft>
                <a:buClr>
                  <a:srgbClr val="434343"/>
                </a:buClr>
                <a:buSzPct val="25000"/>
                <a:buFontTx/>
                <a:buNone/>
                <a:tabLst/>
                <a:defRPr/>
              </a:pPr>
              <a:r>
                <a:rPr kumimoji="0" lang="en-US" altLang="fr-FR"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Strong increase in current operating income</a:t>
              </a:r>
            </a:p>
          </p:txBody>
        </p:sp>
        <p:grpSp>
          <p:nvGrpSpPr>
            <p:cNvPr id="23" name="Groupe 156">
              <a:extLst>
                <a:ext uri="{FF2B5EF4-FFF2-40B4-BE49-F238E27FC236}">
                  <a16:creationId xmlns:a16="http://schemas.microsoft.com/office/drawing/2014/main" id="{59AB349F-55F7-4F11-9C53-2BB7DA30C4C2}"/>
                </a:ext>
              </a:extLst>
            </p:cNvPr>
            <p:cNvGrpSpPr/>
            <p:nvPr/>
          </p:nvGrpSpPr>
          <p:grpSpPr>
            <a:xfrm>
              <a:off x="1559249" y="3618106"/>
              <a:ext cx="1888067" cy="1380571"/>
              <a:chOff x="1393371" y="3711773"/>
              <a:chExt cx="1888067" cy="1380571"/>
            </a:xfrm>
          </p:grpSpPr>
          <p:graphicFrame>
            <p:nvGraphicFramePr>
              <p:cNvPr id="24" name="Graphique 118">
                <a:extLst>
                  <a:ext uri="{FF2B5EF4-FFF2-40B4-BE49-F238E27FC236}">
                    <a16:creationId xmlns:a16="http://schemas.microsoft.com/office/drawing/2014/main" id="{86E40D93-C9EA-49D3-944D-B9BFF48D6425}"/>
                  </a:ext>
                </a:extLst>
              </p:cNvPr>
              <p:cNvGraphicFramePr/>
              <p:nvPr/>
            </p:nvGraphicFramePr>
            <p:xfrm>
              <a:off x="2055377" y="4022430"/>
              <a:ext cx="1226061" cy="1069914"/>
            </p:xfrm>
            <a:graphic>
              <a:graphicData uri="http://schemas.openxmlformats.org/drawingml/2006/chart">
                <c:chart xmlns:c="http://schemas.openxmlformats.org/drawingml/2006/chart" xmlns:r="http://schemas.openxmlformats.org/officeDocument/2006/relationships" r:id="rId3"/>
              </a:graphicData>
            </a:graphic>
          </p:graphicFrame>
          <p:sp>
            <p:nvSpPr>
              <p:cNvPr id="25" name="ZoneTexte 119">
                <a:extLst>
                  <a:ext uri="{FF2B5EF4-FFF2-40B4-BE49-F238E27FC236}">
                    <a16:creationId xmlns:a16="http://schemas.microsoft.com/office/drawing/2014/main" id="{3692A522-A1C5-4167-8AC5-2B07C45EC23B}"/>
                  </a:ext>
                </a:extLst>
              </p:cNvPr>
              <p:cNvSpPr txBox="1"/>
              <p:nvPr/>
            </p:nvSpPr>
            <p:spPr>
              <a:xfrm>
                <a:off x="2806232" y="4004417"/>
                <a:ext cx="331903" cy="200055"/>
              </a:xfrm>
              <a:prstGeom prst="rect">
                <a:avLst/>
              </a:prstGeom>
              <a:noFill/>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72BB"/>
                    </a:solidFill>
                    <a:effectLst/>
                    <a:uLnTx/>
                    <a:uFillTx/>
                    <a:latin typeface="Arial"/>
                    <a:ea typeface="+mn-ea"/>
                    <a:cs typeface="+mn-cs"/>
                  </a:rPr>
                  <a:t>109</a:t>
                </a:r>
              </a:p>
            </p:txBody>
          </p:sp>
          <p:sp>
            <p:nvSpPr>
              <p:cNvPr id="26" name="ZoneTexte 120">
                <a:extLst>
                  <a:ext uri="{FF2B5EF4-FFF2-40B4-BE49-F238E27FC236}">
                    <a16:creationId xmlns:a16="http://schemas.microsoft.com/office/drawing/2014/main" id="{368A4C92-14DF-42C1-890F-5A1A74A3A236}"/>
                  </a:ext>
                </a:extLst>
              </p:cNvPr>
              <p:cNvSpPr txBox="1"/>
              <p:nvPr/>
            </p:nvSpPr>
            <p:spPr>
              <a:xfrm>
                <a:off x="2244871" y="4266250"/>
                <a:ext cx="331903" cy="200055"/>
              </a:xfrm>
              <a:prstGeom prst="rect">
                <a:avLst/>
              </a:prstGeom>
              <a:noFill/>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172051"/>
                    </a:solidFill>
                    <a:effectLst/>
                    <a:uLnTx/>
                    <a:uFillTx/>
                    <a:latin typeface="Arial"/>
                    <a:ea typeface="+mn-ea"/>
                    <a:cs typeface="+mn-cs"/>
                  </a:rPr>
                  <a:t>67</a:t>
                </a:r>
              </a:p>
            </p:txBody>
          </p:sp>
          <p:sp>
            <p:nvSpPr>
              <p:cNvPr id="27" name="Rectangle 26">
                <a:extLst>
                  <a:ext uri="{FF2B5EF4-FFF2-40B4-BE49-F238E27FC236}">
                    <a16:creationId xmlns:a16="http://schemas.microsoft.com/office/drawing/2014/main" id="{8D42D278-1850-41F7-B348-BE0FA455962E}"/>
                  </a:ext>
                </a:extLst>
              </p:cNvPr>
              <p:cNvSpPr/>
              <p:nvPr/>
            </p:nvSpPr>
            <p:spPr>
              <a:xfrm>
                <a:off x="1393371" y="3895355"/>
                <a:ext cx="835485" cy="207749"/>
              </a:xfrm>
              <a:prstGeom prst="rect">
                <a:avLst/>
              </a:prstGeom>
            </p:spPr>
            <p:txBody>
              <a:bodyPr wrap="none">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US" altLang="fr-FR" sz="750" b="0" i="1" u="none" strike="noStrike" kern="1200" cap="none" spc="0" normalizeH="0" baseline="0" noProof="0" dirty="0">
                    <a:ln>
                      <a:noFill/>
                    </a:ln>
                    <a:solidFill>
                      <a:srgbClr val="324D59"/>
                    </a:solidFill>
                    <a:effectLst/>
                    <a:uLnTx/>
                    <a:uFillTx/>
                    <a:latin typeface="Arial"/>
                    <a:ea typeface="MS PGothic" pitchFamily="34" charset="-128"/>
                    <a:cs typeface="+mn-cs"/>
                    <a:sym typeface="Wingdings 2" pitchFamily="18" charset="2"/>
                  </a:rPr>
                  <a:t>as a % of sales</a:t>
                </a:r>
                <a:endParaRPr kumimoji="0" lang="en-US" sz="750" b="0" i="1" u="none" strike="noStrike" kern="1200" cap="none" spc="0" normalizeH="0" baseline="0" noProof="0" dirty="0">
                  <a:ln>
                    <a:noFill/>
                  </a:ln>
                  <a:solidFill>
                    <a:srgbClr val="324D59"/>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1698E265-B29C-4AA2-8B28-F6AD747B9410}"/>
                  </a:ext>
                </a:extLst>
              </p:cNvPr>
              <p:cNvSpPr/>
              <p:nvPr/>
            </p:nvSpPr>
            <p:spPr>
              <a:xfrm>
                <a:off x="1810152" y="4428935"/>
                <a:ext cx="418704" cy="207749"/>
              </a:xfrm>
              <a:prstGeom prst="rect">
                <a:avLst/>
              </a:prstGeom>
            </p:spPr>
            <p:txBody>
              <a:bodyPr wrap="none">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US" altLang="fr-FR" sz="750" b="0" i="1" u="none" strike="noStrike" kern="1200" cap="none" spc="0" normalizeH="0" baseline="0" noProof="0" dirty="0">
                    <a:ln>
                      <a:noFill/>
                    </a:ln>
                    <a:solidFill>
                      <a:srgbClr val="324D59"/>
                    </a:solidFill>
                    <a:effectLst/>
                    <a:uLnTx/>
                    <a:uFillTx/>
                    <a:latin typeface="Arial"/>
                    <a:ea typeface="MS PGothic" pitchFamily="34" charset="-128"/>
                    <a:cs typeface="+mn-cs"/>
                    <a:sym typeface="Wingdings 2" pitchFamily="18" charset="2"/>
                  </a:rPr>
                  <a:t>in €m</a:t>
                </a:r>
                <a:endParaRPr kumimoji="0" lang="en-US" sz="750" b="0" i="1" u="none" strike="noStrike" kern="1200" cap="none" spc="0" normalizeH="0" baseline="0" noProof="0" dirty="0">
                  <a:ln>
                    <a:noFill/>
                  </a:ln>
                  <a:solidFill>
                    <a:srgbClr val="324D59"/>
                  </a:solidFill>
                  <a:effectLst/>
                  <a:uLnTx/>
                  <a:uFillTx/>
                  <a:latin typeface="Arial"/>
                  <a:ea typeface="+mn-ea"/>
                  <a:cs typeface="+mn-cs"/>
                </a:endParaRPr>
              </a:p>
            </p:txBody>
          </p:sp>
          <p:grpSp>
            <p:nvGrpSpPr>
              <p:cNvPr id="29" name="Groupe 123">
                <a:extLst>
                  <a:ext uri="{FF2B5EF4-FFF2-40B4-BE49-F238E27FC236}">
                    <a16:creationId xmlns:a16="http://schemas.microsoft.com/office/drawing/2014/main" id="{012C9B0C-A7CC-4565-A122-8D7CC6DA2F59}"/>
                  </a:ext>
                </a:extLst>
              </p:cNvPr>
              <p:cNvGrpSpPr/>
              <p:nvPr/>
            </p:nvGrpSpPr>
            <p:grpSpPr>
              <a:xfrm rot="21289662">
                <a:off x="2307333" y="3939552"/>
                <a:ext cx="720951" cy="183670"/>
                <a:chOff x="6612033" y="1866580"/>
                <a:chExt cx="798021" cy="196363"/>
              </a:xfrm>
            </p:grpSpPr>
            <p:cxnSp>
              <p:nvCxnSpPr>
                <p:cNvPr id="32" name="Connecteur droit 124">
                  <a:extLst>
                    <a:ext uri="{FF2B5EF4-FFF2-40B4-BE49-F238E27FC236}">
                      <a16:creationId xmlns:a16="http://schemas.microsoft.com/office/drawing/2014/main" id="{DBD50C1C-A99F-4680-BADA-EF1661583A15}"/>
                    </a:ext>
                  </a:extLst>
                </p:cNvPr>
                <p:cNvCxnSpPr>
                  <a:cxnSpLocks/>
                </p:cNvCxnSpPr>
                <p:nvPr/>
              </p:nvCxnSpPr>
              <p:spPr>
                <a:xfrm flipV="1">
                  <a:off x="6662057" y="1901937"/>
                  <a:ext cx="702129" cy="1199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00115807-BAA4-44FB-88CD-589630E23948}"/>
                    </a:ext>
                  </a:extLst>
                </p:cNvPr>
                <p:cNvSpPr/>
                <p:nvPr/>
              </p:nvSpPr>
              <p:spPr>
                <a:xfrm rot="21000561">
                  <a:off x="6612033" y="1992790"/>
                  <a:ext cx="70153" cy="7015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8D04ADA9-98A1-423F-8BAD-815A2A29BBEF}"/>
                    </a:ext>
                  </a:extLst>
                </p:cNvPr>
                <p:cNvSpPr/>
                <p:nvPr/>
              </p:nvSpPr>
              <p:spPr>
                <a:xfrm rot="21000561">
                  <a:off x="7339901" y="1866580"/>
                  <a:ext cx="70153" cy="7015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endParaRPr>
                </a:p>
              </p:txBody>
            </p:sp>
          </p:grpSp>
          <p:sp>
            <p:nvSpPr>
              <p:cNvPr id="30" name="Rectangle 29">
                <a:extLst>
                  <a:ext uri="{FF2B5EF4-FFF2-40B4-BE49-F238E27FC236}">
                    <a16:creationId xmlns:a16="http://schemas.microsoft.com/office/drawing/2014/main" id="{23E3CB51-FACF-4A60-9610-E3F2FE232EF2}"/>
                  </a:ext>
                </a:extLst>
              </p:cNvPr>
              <p:cNvSpPr/>
              <p:nvPr/>
            </p:nvSpPr>
            <p:spPr>
              <a:xfrm>
                <a:off x="2170455" y="3847144"/>
                <a:ext cx="479618" cy="215444"/>
              </a:xfrm>
              <a:prstGeom prst="rect">
                <a:avLst/>
              </a:prstGeom>
            </p:spPr>
            <p:txBody>
              <a:bodyPr wrap="square">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24D59"/>
                    </a:solidFill>
                    <a:effectLst/>
                    <a:uLnTx/>
                    <a:uFillTx/>
                    <a:latin typeface="Arial"/>
                    <a:ea typeface="MS PGothic" pitchFamily="34" charset="-128"/>
                    <a:cs typeface="+mn-cs"/>
                    <a:sym typeface="Wingdings 2" pitchFamily="18" charset="2"/>
                  </a:rPr>
                  <a:t>21.7% </a:t>
                </a:r>
                <a:endParaRPr kumimoji="0" lang="en-US" sz="800" b="1" i="0" u="none" strike="noStrike" kern="1200" cap="none" spc="0" normalizeH="0" baseline="0" noProof="0" dirty="0">
                  <a:ln>
                    <a:noFill/>
                  </a:ln>
                  <a:solidFill>
                    <a:srgbClr val="324D59"/>
                  </a:solidFill>
                  <a:effectLst/>
                  <a:uLnTx/>
                  <a:uFillTx/>
                  <a:latin typeface="Arial"/>
                  <a:ea typeface="MS PGothic" pitchFamily="34" charset="-128"/>
                  <a:cs typeface="+mn-cs"/>
                </a:endParaRPr>
              </a:p>
            </p:txBody>
          </p:sp>
          <p:sp>
            <p:nvSpPr>
              <p:cNvPr id="31" name="Rectangle 30">
                <a:extLst>
                  <a:ext uri="{FF2B5EF4-FFF2-40B4-BE49-F238E27FC236}">
                    <a16:creationId xmlns:a16="http://schemas.microsoft.com/office/drawing/2014/main" id="{CCA9C655-5F80-423A-B9BA-9CB36F20AB55}"/>
                  </a:ext>
                </a:extLst>
              </p:cNvPr>
              <p:cNvSpPr/>
              <p:nvPr/>
            </p:nvSpPr>
            <p:spPr>
              <a:xfrm>
                <a:off x="2765151" y="3711773"/>
                <a:ext cx="479618" cy="215444"/>
              </a:xfrm>
              <a:prstGeom prst="rect">
                <a:avLst/>
              </a:prstGeom>
            </p:spPr>
            <p:txBody>
              <a:bodyPr wrap="square">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24D59"/>
                    </a:solidFill>
                    <a:effectLst/>
                    <a:uLnTx/>
                    <a:uFillTx/>
                    <a:latin typeface="Arial"/>
                    <a:ea typeface="MS PGothic" pitchFamily="34" charset="-128"/>
                    <a:cs typeface="+mn-cs"/>
                    <a:sym typeface="Wingdings 2" pitchFamily="18" charset="2"/>
                  </a:rPr>
                  <a:t>24.4% </a:t>
                </a:r>
                <a:endParaRPr kumimoji="0" lang="en-US" sz="800" b="1" i="0" u="none" strike="noStrike" kern="1200" cap="none" spc="0" normalizeH="0" baseline="0" noProof="0" dirty="0">
                  <a:ln>
                    <a:noFill/>
                  </a:ln>
                  <a:solidFill>
                    <a:srgbClr val="324D59"/>
                  </a:solidFill>
                  <a:effectLst/>
                  <a:uLnTx/>
                  <a:uFillTx/>
                  <a:latin typeface="Arial"/>
                  <a:ea typeface="MS PGothic" pitchFamily="34" charset="-128"/>
                  <a:cs typeface="+mn-cs"/>
                </a:endParaRPr>
              </a:p>
            </p:txBody>
          </p:sp>
        </p:grpSp>
      </p:grpSp>
      <p:grpSp>
        <p:nvGrpSpPr>
          <p:cNvPr id="35" name="Groupe 130">
            <a:extLst>
              <a:ext uri="{FF2B5EF4-FFF2-40B4-BE49-F238E27FC236}">
                <a16:creationId xmlns:a16="http://schemas.microsoft.com/office/drawing/2014/main" id="{288EFC47-AE4B-4B25-AAF2-C294CE3153DD}"/>
              </a:ext>
            </a:extLst>
          </p:cNvPr>
          <p:cNvGrpSpPr/>
          <p:nvPr/>
        </p:nvGrpSpPr>
        <p:grpSpPr>
          <a:xfrm>
            <a:off x="1547866" y="1270430"/>
            <a:ext cx="1845378" cy="1456976"/>
            <a:chOff x="1289090" y="1673879"/>
            <a:chExt cx="1845378" cy="1557664"/>
          </a:xfrm>
        </p:grpSpPr>
        <p:graphicFrame>
          <p:nvGraphicFramePr>
            <p:cNvPr id="36" name="Graphique 132">
              <a:extLst>
                <a:ext uri="{FF2B5EF4-FFF2-40B4-BE49-F238E27FC236}">
                  <a16:creationId xmlns:a16="http://schemas.microsoft.com/office/drawing/2014/main" id="{66207CA9-B99A-4F8F-9526-07012932EFCD}"/>
                </a:ext>
              </a:extLst>
            </p:cNvPr>
            <p:cNvGraphicFramePr/>
            <p:nvPr/>
          </p:nvGraphicFramePr>
          <p:xfrm>
            <a:off x="1671534" y="2159119"/>
            <a:ext cx="1308072" cy="1072424"/>
          </p:xfrm>
          <a:graphic>
            <a:graphicData uri="http://schemas.openxmlformats.org/drawingml/2006/chart">
              <c:chart xmlns:c="http://schemas.openxmlformats.org/drawingml/2006/chart" xmlns:r="http://schemas.openxmlformats.org/officeDocument/2006/relationships" r:id="rId4"/>
            </a:graphicData>
          </a:graphic>
        </p:graphicFrame>
        <p:sp>
          <p:nvSpPr>
            <p:cNvPr id="37" name="Rectangle 36">
              <a:extLst>
                <a:ext uri="{FF2B5EF4-FFF2-40B4-BE49-F238E27FC236}">
                  <a16:creationId xmlns:a16="http://schemas.microsoft.com/office/drawing/2014/main" id="{59999D86-9B58-4D9A-ACCD-8D629840A272}"/>
                </a:ext>
              </a:extLst>
            </p:cNvPr>
            <p:cNvSpPr/>
            <p:nvPr/>
          </p:nvSpPr>
          <p:spPr>
            <a:xfrm>
              <a:off x="1337574" y="2122509"/>
              <a:ext cx="396138" cy="222106"/>
            </a:xfrm>
            <a:prstGeom prst="rect">
              <a:avLst/>
            </a:prstGeom>
          </p:spPr>
          <p:txBody>
            <a:bodyPr wrap="none">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US" altLang="fr-FR" sz="750" b="0" i="1" u="none" strike="noStrike" kern="1200" cap="none" spc="0" normalizeH="0" baseline="0" noProof="0" dirty="0">
                  <a:ln>
                    <a:noFill/>
                  </a:ln>
                  <a:solidFill>
                    <a:srgbClr val="324D59"/>
                  </a:solidFill>
                  <a:effectLst/>
                  <a:uLnTx/>
                  <a:uFillTx/>
                  <a:latin typeface="Arial"/>
                  <a:ea typeface="MS PGothic" pitchFamily="34" charset="-128"/>
                  <a:cs typeface="+mn-cs"/>
                  <a:sym typeface="Wingdings 2" pitchFamily="18" charset="2"/>
                </a:rPr>
                <a:t>in €m</a:t>
              </a:r>
              <a:endParaRPr kumimoji="0" lang="en-US" sz="750" b="0" i="1" u="none" strike="noStrike" kern="1200" cap="none" spc="0" normalizeH="0" baseline="0" noProof="0" dirty="0">
                <a:ln>
                  <a:noFill/>
                </a:ln>
                <a:solidFill>
                  <a:srgbClr val="324D59"/>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95336065-92CE-4519-83BE-52DD5EA0E067}"/>
                </a:ext>
              </a:extLst>
            </p:cNvPr>
            <p:cNvSpPr/>
            <p:nvPr/>
          </p:nvSpPr>
          <p:spPr>
            <a:xfrm>
              <a:off x="1289090" y="1673879"/>
              <a:ext cx="1845378" cy="200055"/>
            </a:xfrm>
            <a:prstGeom prst="rect">
              <a:avLst/>
            </a:prstGeom>
          </p:spPr>
          <p:txBody>
            <a:bodyPr wrap="none">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24D59"/>
                  </a:solidFill>
                  <a:effectLst/>
                  <a:uLnTx/>
                  <a:uFillTx/>
                  <a:latin typeface="Arial"/>
                  <a:ea typeface="MS PGothic" pitchFamily="34" charset="-128"/>
                  <a:cs typeface="+mn-cs"/>
                  <a:sym typeface="Wingdings 2" pitchFamily="18" charset="2"/>
                </a:rPr>
                <a:t>at constant exchange rates and perimeter</a:t>
              </a:r>
              <a:endParaRPr kumimoji="0" lang="en-US" sz="700" b="0" i="0" u="none" strike="noStrike" kern="1200" cap="none" spc="0" normalizeH="0" baseline="0" noProof="0" dirty="0">
                <a:ln>
                  <a:noFill/>
                </a:ln>
                <a:solidFill>
                  <a:srgbClr val="324D59"/>
                </a:solidFill>
                <a:effectLst/>
                <a:uLnTx/>
                <a:uFillTx/>
                <a:latin typeface="Arial"/>
                <a:ea typeface="MS PGothic" pitchFamily="34" charset="-128"/>
                <a:cs typeface="+mn-cs"/>
              </a:endParaRPr>
            </a:p>
          </p:txBody>
        </p:sp>
        <p:sp>
          <p:nvSpPr>
            <p:cNvPr id="39" name="Rectangle 38">
              <a:extLst>
                <a:ext uri="{FF2B5EF4-FFF2-40B4-BE49-F238E27FC236}">
                  <a16:creationId xmlns:a16="http://schemas.microsoft.com/office/drawing/2014/main" id="{910F0BF2-39FD-4F9D-AC6B-3E3F89BF4688}"/>
                </a:ext>
              </a:extLst>
            </p:cNvPr>
            <p:cNvSpPr/>
            <p:nvPr/>
          </p:nvSpPr>
          <p:spPr>
            <a:xfrm>
              <a:off x="2040076" y="1879910"/>
              <a:ext cx="570990" cy="271464"/>
            </a:xfrm>
            <a:prstGeom prst="rect">
              <a:avLst/>
            </a:prstGeom>
          </p:spPr>
          <p:txBody>
            <a:bodyPr wrap="none">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1BE44"/>
                  </a:solidFill>
                  <a:effectLst/>
                  <a:uLnTx/>
                  <a:uFillTx/>
                  <a:latin typeface="Arial"/>
                  <a:ea typeface="MS PGothic" pitchFamily="34" charset="-128"/>
                  <a:cs typeface="+mn-cs"/>
                  <a:sym typeface="Wingdings 2" pitchFamily="18" charset="2"/>
                </a:rPr>
                <a:t>+42% </a:t>
              </a:r>
              <a:endParaRPr kumimoji="0" lang="en-US" sz="1050" b="1" i="0" u="none" strike="noStrike" kern="1200" cap="none" spc="0" normalizeH="0" baseline="0" noProof="0" dirty="0">
                <a:ln>
                  <a:noFill/>
                </a:ln>
                <a:solidFill>
                  <a:srgbClr val="71BE44"/>
                </a:solidFill>
                <a:effectLst/>
                <a:uLnTx/>
                <a:uFillTx/>
                <a:latin typeface="Arial"/>
                <a:ea typeface="MS PGothic" pitchFamily="34" charset="-128"/>
                <a:cs typeface="+mn-cs"/>
              </a:endParaRPr>
            </a:p>
          </p:txBody>
        </p:sp>
        <p:cxnSp>
          <p:nvCxnSpPr>
            <p:cNvPr id="40" name="Connecteur droit avec flèche 136">
              <a:extLst>
                <a:ext uri="{FF2B5EF4-FFF2-40B4-BE49-F238E27FC236}">
                  <a16:creationId xmlns:a16="http://schemas.microsoft.com/office/drawing/2014/main" id="{6E7EB482-58FF-4D7D-9BE0-55105D34ECC4}"/>
                </a:ext>
              </a:extLst>
            </p:cNvPr>
            <p:cNvCxnSpPr>
              <a:cxnSpLocks/>
            </p:cNvCxnSpPr>
            <p:nvPr/>
          </p:nvCxnSpPr>
          <p:spPr>
            <a:xfrm flipV="1">
              <a:off x="1980313" y="2071716"/>
              <a:ext cx="730803" cy="193731"/>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ZoneTexte 137">
              <a:extLst>
                <a:ext uri="{FF2B5EF4-FFF2-40B4-BE49-F238E27FC236}">
                  <a16:creationId xmlns:a16="http://schemas.microsoft.com/office/drawing/2014/main" id="{C7F5A6F1-8BD4-46E2-9857-39887007D446}"/>
                </a:ext>
              </a:extLst>
            </p:cNvPr>
            <p:cNvSpPr txBox="1"/>
            <p:nvPr/>
          </p:nvSpPr>
          <p:spPr>
            <a:xfrm>
              <a:off x="2439692" y="2140469"/>
              <a:ext cx="331903" cy="200055"/>
            </a:xfrm>
            <a:prstGeom prst="rect">
              <a:avLst/>
            </a:prstGeom>
            <a:noFill/>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72BB"/>
                  </a:solidFill>
                  <a:effectLst/>
                  <a:uLnTx/>
                  <a:uFillTx/>
                  <a:latin typeface="Arial"/>
                  <a:ea typeface="+mn-ea"/>
                  <a:cs typeface="+mn-cs"/>
                </a:rPr>
                <a:t>444</a:t>
              </a:r>
            </a:p>
          </p:txBody>
        </p:sp>
        <p:sp>
          <p:nvSpPr>
            <p:cNvPr id="42" name="ZoneTexte 138">
              <a:extLst>
                <a:ext uri="{FF2B5EF4-FFF2-40B4-BE49-F238E27FC236}">
                  <a16:creationId xmlns:a16="http://schemas.microsoft.com/office/drawing/2014/main" id="{6638066E-1274-48FF-BDEF-FAAFCA6F8936}"/>
                </a:ext>
              </a:extLst>
            </p:cNvPr>
            <p:cNvSpPr txBox="1"/>
            <p:nvPr/>
          </p:nvSpPr>
          <p:spPr>
            <a:xfrm>
              <a:off x="1871399" y="2370856"/>
              <a:ext cx="331903" cy="200055"/>
            </a:xfrm>
            <a:prstGeom prst="rect">
              <a:avLst/>
            </a:prstGeom>
            <a:noFill/>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172051"/>
                  </a:solidFill>
                  <a:effectLst/>
                  <a:uLnTx/>
                  <a:uFillTx/>
                  <a:latin typeface="Arial"/>
                  <a:ea typeface="+mn-ea"/>
                  <a:cs typeface="+mn-cs"/>
                </a:rPr>
                <a:t>311</a:t>
              </a:r>
            </a:p>
          </p:txBody>
        </p:sp>
      </p:grpSp>
      <p:sp>
        <p:nvSpPr>
          <p:cNvPr id="43" name="Rectangle : coins arrondis 157">
            <a:extLst>
              <a:ext uri="{FF2B5EF4-FFF2-40B4-BE49-F238E27FC236}">
                <a16:creationId xmlns:a16="http://schemas.microsoft.com/office/drawing/2014/main" id="{9B298CC1-2B2D-483E-985D-116A592E3AC0}"/>
              </a:ext>
            </a:extLst>
          </p:cNvPr>
          <p:cNvSpPr/>
          <p:nvPr/>
        </p:nvSpPr>
        <p:spPr>
          <a:xfrm>
            <a:off x="1138514" y="981284"/>
            <a:ext cx="2829754" cy="277362"/>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685732" rtl="0" eaLnBrk="1" fontAlgn="auto" latinLnBrk="0" hangingPunct="1">
              <a:lnSpc>
                <a:spcPct val="100000"/>
              </a:lnSpc>
              <a:spcBef>
                <a:spcPts val="0"/>
              </a:spcBef>
              <a:spcAft>
                <a:spcPts val="0"/>
              </a:spcAft>
              <a:buClr>
                <a:srgbClr val="434343"/>
              </a:buClr>
              <a:buSzPct val="25000"/>
              <a:buFontTx/>
              <a:buNone/>
              <a:tabLst/>
              <a:defRPr/>
            </a:pPr>
            <a:r>
              <a:rPr kumimoji="0" lang="en-US" altLang="fr-FR"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Sharp increase in revenue</a:t>
            </a:r>
          </a:p>
        </p:txBody>
      </p:sp>
      <p:grpSp>
        <p:nvGrpSpPr>
          <p:cNvPr id="44" name="Groupe 197">
            <a:extLst>
              <a:ext uri="{FF2B5EF4-FFF2-40B4-BE49-F238E27FC236}">
                <a16:creationId xmlns:a16="http://schemas.microsoft.com/office/drawing/2014/main" id="{8AA913EC-31F2-46DF-BC32-516421289E91}"/>
              </a:ext>
            </a:extLst>
          </p:cNvPr>
          <p:cNvGrpSpPr/>
          <p:nvPr/>
        </p:nvGrpSpPr>
        <p:grpSpPr>
          <a:xfrm>
            <a:off x="5024032" y="2852151"/>
            <a:ext cx="2829754" cy="1829205"/>
            <a:chOff x="5183583" y="3169472"/>
            <a:chExt cx="2829754" cy="1829205"/>
          </a:xfrm>
        </p:grpSpPr>
        <p:sp>
          <p:nvSpPr>
            <p:cNvPr id="45" name="Rectangle : coins arrondis 167">
              <a:extLst>
                <a:ext uri="{FF2B5EF4-FFF2-40B4-BE49-F238E27FC236}">
                  <a16:creationId xmlns:a16="http://schemas.microsoft.com/office/drawing/2014/main" id="{34A77FDF-B582-4B7F-A373-5BB2B13BED88}"/>
                </a:ext>
              </a:extLst>
            </p:cNvPr>
            <p:cNvSpPr/>
            <p:nvPr/>
          </p:nvSpPr>
          <p:spPr>
            <a:xfrm>
              <a:off x="5183583" y="3169472"/>
              <a:ext cx="2829754" cy="277362"/>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en-US" altLang="fr-FR" sz="900" b="1" i="0" u="none" strike="noStrike" kern="1200" cap="none" spc="0" normalizeH="0" baseline="0" noProof="0" dirty="0">
                  <a:ln>
                    <a:noFill/>
                  </a:ln>
                  <a:solidFill>
                    <a:srgbClr val="FFFFFF"/>
                  </a:solidFill>
                  <a:effectLst/>
                  <a:uLnTx/>
                  <a:uFillTx/>
                  <a:latin typeface="Arial"/>
                  <a:ea typeface="+mn-ea"/>
                  <a:cs typeface="+mn-cs"/>
                  <a:sym typeface="Wingdings 2" pitchFamily="18" charset="2"/>
                </a:rPr>
                <a:t>Slight increase in net result</a:t>
              </a:r>
              <a:endParaRPr kumimoji="0" lang="en-US" sz="900" b="1" i="0" u="none" strike="noStrike" kern="1200" cap="none" spc="0" normalizeH="0" baseline="0" noProof="0" dirty="0">
                <a:ln>
                  <a:noFill/>
                </a:ln>
                <a:solidFill>
                  <a:srgbClr val="FFFFFF"/>
                </a:solidFill>
                <a:effectLst/>
                <a:uLnTx/>
                <a:uFillTx/>
                <a:latin typeface="Arial"/>
                <a:ea typeface="+mn-ea"/>
                <a:cs typeface="+mn-cs"/>
              </a:endParaRPr>
            </a:p>
          </p:txBody>
        </p:sp>
        <p:grpSp>
          <p:nvGrpSpPr>
            <p:cNvPr id="46" name="Groupe 190">
              <a:extLst>
                <a:ext uri="{FF2B5EF4-FFF2-40B4-BE49-F238E27FC236}">
                  <a16:creationId xmlns:a16="http://schemas.microsoft.com/office/drawing/2014/main" id="{B4953B8D-1A88-4187-B979-82B746A7F95B}"/>
                </a:ext>
              </a:extLst>
            </p:cNvPr>
            <p:cNvGrpSpPr/>
            <p:nvPr/>
          </p:nvGrpSpPr>
          <p:grpSpPr>
            <a:xfrm>
              <a:off x="5924955" y="3485246"/>
              <a:ext cx="1527740" cy="1513431"/>
              <a:chOff x="5745798" y="3605789"/>
              <a:chExt cx="1527740" cy="1513431"/>
            </a:xfrm>
          </p:grpSpPr>
          <p:graphicFrame>
            <p:nvGraphicFramePr>
              <p:cNvPr id="47" name="Graphique 183">
                <a:extLst>
                  <a:ext uri="{FF2B5EF4-FFF2-40B4-BE49-F238E27FC236}">
                    <a16:creationId xmlns:a16="http://schemas.microsoft.com/office/drawing/2014/main" id="{8A6F2503-6924-4672-93B5-9424ADCB1646}"/>
                  </a:ext>
                </a:extLst>
              </p:cNvPr>
              <p:cNvGraphicFramePr/>
              <p:nvPr/>
            </p:nvGraphicFramePr>
            <p:xfrm>
              <a:off x="5945765" y="3904271"/>
              <a:ext cx="1327773" cy="1204939"/>
            </p:xfrm>
            <a:graphic>
              <a:graphicData uri="http://schemas.openxmlformats.org/drawingml/2006/chart">
                <c:chart xmlns:c="http://schemas.openxmlformats.org/drawingml/2006/chart" xmlns:r="http://schemas.openxmlformats.org/officeDocument/2006/relationships" r:id="rId5"/>
              </a:graphicData>
            </a:graphic>
          </p:graphicFrame>
          <p:sp>
            <p:nvSpPr>
              <p:cNvPr id="48" name="ZoneTexte 184">
                <a:extLst>
                  <a:ext uri="{FF2B5EF4-FFF2-40B4-BE49-F238E27FC236}">
                    <a16:creationId xmlns:a16="http://schemas.microsoft.com/office/drawing/2014/main" id="{C74F55E5-CFAD-4FD1-979F-7D8F0B9F5814}"/>
                  </a:ext>
                </a:extLst>
              </p:cNvPr>
              <p:cNvSpPr txBox="1"/>
              <p:nvPr/>
            </p:nvSpPr>
            <p:spPr>
              <a:xfrm>
                <a:off x="6702971" y="3846371"/>
                <a:ext cx="418704" cy="200055"/>
              </a:xfrm>
              <a:prstGeom prst="rect">
                <a:avLst/>
              </a:prstGeom>
              <a:noFill/>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72BB"/>
                    </a:solidFill>
                    <a:effectLst/>
                    <a:uLnTx/>
                    <a:uFillTx/>
                    <a:latin typeface="Arial"/>
                    <a:ea typeface="+mn-ea"/>
                    <a:cs typeface="+mn-cs"/>
                  </a:rPr>
                  <a:t>90.2</a:t>
                </a:r>
              </a:p>
            </p:txBody>
          </p:sp>
          <p:sp>
            <p:nvSpPr>
              <p:cNvPr id="49" name="ZoneTexte 185">
                <a:extLst>
                  <a:ext uri="{FF2B5EF4-FFF2-40B4-BE49-F238E27FC236}">
                    <a16:creationId xmlns:a16="http://schemas.microsoft.com/office/drawing/2014/main" id="{54CAA1E8-AFE4-4E27-AB44-6ACB11447564}"/>
                  </a:ext>
                </a:extLst>
              </p:cNvPr>
              <p:cNvSpPr txBox="1"/>
              <p:nvPr/>
            </p:nvSpPr>
            <p:spPr>
              <a:xfrm>
                <a:off x="6127855" y="3888211"/>
                <a:ext cx="418704" cy="200055"/>
              </a:xfrm>
              <a:prstGeom prst="rect">
                <a:avLst/>
              </a:prstGeom>
              <a:noFill/>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172051"/>
                    </a:solidFill>
                    <a:effectLst/>
                    <a:uLnTx/>
                    <a:uFillTx/>
                    <a:latin typeface="Arial"/>
                    <a:ea typeface="+mn-ea"/>
                    <a:cs typeface="+mn-cs"/>
                  </a:rPr>
                  <a:t>86.5</a:t>
                </a:r>
              </a:p>
            </p:txBody>
          </p:sp>
          <p:grpSp>
            <p:nvGrpSpPr>
              <p:cNvPr id="50" name="Groupe 189">
                <a:extLst>
                  <a:ext uri="{FF2B5EF4-FFF2-40B4-BE49-F238E27FC236}">
                    <a16:creationId xmlns:a16="http://schemas.microsoft.com/office/drawing/2014/main" id="{932F65D5-944A-4CF6-81B7-9EE2F26AC412}"/>
                  </a:ext>
                </a:extLst>
              </p:cNvPr>
              <p:cNvGrpSpPr/>
              <p:nvPr/>
            </p:nvGrpSpPr>
            <p:grpSpPr>
              <a:xfrm>
                <a:off x="5745798" y="3605789"/>
                <a:ext cx="1471286" cy="1513431"/>
                <a:chOff x="5745798" y="3605789"/>
                <a:chExt cx="1471286" cy="1513431"/>
              </a:xfrm>
            </p:grpSpPr>
            <p:grpSp>
              <p:nvGrpSpPr>
                <p:cNvPr id="51" name="Groupe 168">
                  <a:extLst>
                    <a:ext uri="{FF2B5EF4-FFF2-40B4-BE49-F238E27FC236}">
                      <a16:creationId xmlns:a16="http://schemas.microsoft.com/office/drawing/2014/main" id="{ECDDFDC3-CB4F-4EA1-8A6C-3BA2DE594950}"/>
                    </a:ext>
                  </a:extLst>
                </p:cNvPr>
                <p:cNvGrpSpPr/>
                <p:nvPr/>
              </p:nvGrpSpPr>
              <p:grpSpPr>
                <a:xfrm>
                  <a:off x="5745798" y="4026105"/>
                  <a:ext cx="1471286" cy="1093115"/>
                  <a:chOff x="1810152" y="3999229"/>
                  <a:chExt cx="1471286" cy="1093115"/>
                </a:xfrm>
              </p:grpSpPr>
              <p:graphicFrame>
                <p:nvGraphicFramePr>
                  <p:cNvPr id="54" name="Graphique 169">
                    <a:extLst>
                      <a:ext uri="{FF2B5EF4-FFF2-40B4-BE49-F238E27FC236}">
                        <a16:creationId xmlns:a16="http://schemas.microsoft.com/office/drawing/2014/main" id="{537A10F4-F2B0-48AC-BED1-826C086C5376}"/>
                      </a:ext>
                    </a:extLst>
                  </p:cNvPr>
                  <p:cNvGraphicFramePr/>
                  <p:nvPr/>
                </p:nvGraphicFramePr>
                <p:xfrm>
                  <a:off x="2055377" y="4022430"/>
                  <a:ext cx="1226061" cy="1069914"/>
                </p:xfrm>
                <a:graphic>
                  <a:graphicData uri="http://schemas.openxmlformats.org/drawingml/2006/chart">
                    <c:chart xmlns:c="http://schemas.openxmlformats.org/drawingml/2006/chart" xmlns:r="http://schemas.openxmlformats.org/officeDocument/2006/relationships" r:id="rId6"/>
                  </a:graphicData>
                </a:graphic>
              </p:graphicFrame>
              <p:sp>
                <p:nvSpPr>
                  <p:cNvPr id="55" name="ZoneTexte 171">
                    <a:extLst>
                      <a:ext uri="{FF2B5EF4-FFF2-40B4-BE49-F238E27FC236}">
                        <a16:creationId xmlns:a16="http://schemas.microsoft.com/office/drawing/2014/main" id="{29F8BB0B-F48D-4DE6-BBC3-AB2C361805E0}"/>
                      </a:ext>
                    </a:extLst>
                  </p:cNvPr>
                  <p:cNvSpPr txBox="1"/>
                  <p:nvPr/>
                </p:nvSpPr>
                <p:spPr>
                  <a:xfrm>
                    <a:off x="2244871" y="4266250"/>
                    <a:ext cx="331903" cy="200055"/>
                  </a:xfrm>
                  <a:prstGeom prst="rect">
                    <a:avLst/>
                  </a:prstGeom>
                  <a:noFill/>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172051"/>
                        </a:solidFill>
                        <a:effectLst/>
                        <a:uLnTx/>
                        <a:uFillTx/>
                        <a:latin typeface="Arial"/>
                        <a:ea typeface="+mn-ea"/>
                        <a:cs typeface="+mn-cs"/>
                      </a:rPr>
                      <a:t>67</a:t>
                    </a:r>
                  </a:p>
                </p:txBody>
              </p:sp>
              <p:sp>
                <p:nvSpPr>
                  <p:cNvPr id="56" name="Rectangle 55">
                    <a:extLst>
                      <a:ext uri="{FF2B5EF4-FFF2-40B4-BE49-F238E27FC236}">
                        <a16:creationId xmlns:a16="http://schemas.microsoft.com/office/drawing/2014/main" id="{589958F8-0F98-4181-9379-1D408049DF10}"/>
                      </a:ext>
                    </a:extLst>
                  </p:cNvPr>
                  <p:cNvSpPr/>
                  <p:nvPr/>
                </p:nvSpPr>
                <p:spPr>
                  <a:xfrm>
                    <a:off x="1810152" y="3999229"/>
                    <a:ext cx="418704" cy="207749"/>
                  </a:xfrm>
                  <a:prstGeom prst="rect">
                    <a:avLst/>
                  </a:prstGeom>
                </p:spPr>
                <p:txBody>
                  <a:bodyPr wrap="none">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US" altLang="fr-FR" sz="750" b="0" i="1" u="none" strike="noStrike" kern="1200" cap="none" spc="0" normalizeH="0" baseline="0" noProof="0" dirty="0">
                        <a:ln>
                          <a:noFill/>
                        </a:ln>
                        <a:solidFill>
                          <a:srgbClr val="324D59"/>
                        </a:solidFill>
                        <a:effectLst/>
                        <a:uLnTx/>
                        <a:uFillTx/>
                        <a:latin typeface="Arial"/>
                        <a:ea typeface="MS PGothic" pitchFamily="34" charset="-128"/>
                        <a:cs typeface="+mn-cs"/>
                        <a:sym typeface="Wingdings 2" pitchFamily="18" charset="2"/>
                      </a:rPr>
                      <a:t>in €m</a:t>
                    </a:r>
                    <a:endParaRPr kumimoji="0" lang="en-US" sz="750" b="0" i="1" u="none" strike="noStrike" kern="1200" cap="none" spc="0" normalizeH="0" baseline="0" noProof="0" dirty="0">
                      <a:ln>
                        <a:noFill/>
                      </a:ln>
                      <a:solidFill>
                        <a:srgbClr val="324D59"/>
                      </a:solidFill>
                      <a:effectLst/>
                      <a:uLnTx/>
                      <a:uFillTx/>
                      <a:latin typeface="Arial"/>
                      <a:ea typeface="+mn-ea"/>
                      <a:cs typeface="+mn-cs"/>
                    </a:endParaRPr>
                  </a:p>
                </p:txBody>
              </p:sp>
            </p:grpSp>
            <p:sp>
              <p:nvSpPr>
                <p:cNvPr id="52" name="Rectangle 51">
                  <a:extLst>
                    <a:ext uri="{FF2B5EF4-FFF2-40B4-BE49-F238E27FC236}">
                      <a16:creationId xmlns:a16="http://schemas.microsoft.com/office/drawing/2014/main" id="{3A1A9DE0-D87B-4F15-9FEC-2E8DAECC8A51}"/>
                    </a:ext>
                  </a:extLst>
                </p:cNvPr>
                <p:cNvSpPr/>
                <p:nvPr/>
              </p:nvSpPr>
              <p:spPr>
                <a:xfrm>
                  <a:off x="6421432" y="3605789"/>
                  <a:ext cx="421910" cy="215444"/>
                </a:xfrm>
                <a:prstGeom prst="rect">
                  <a:avLst/>
                </a:prstGeom>
              </p:spPr>
              <p:txBody>
                <a:bodyPr wrap="none">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71BE44"/>
                      </a:solidFill>
                      <a:effectLst/>
                      <a:uLnTx/>
                      <a:uFillTx/>
                      <a:latin typeface="Arial"/>
                      <a:ea typeface="MS PGothic" pitchFamily="34" charset="-128"/>
                      <a:cs typeface="+mn-cs"/>
                      <a:sym typeface="Wingdings 2" pitchFamily="18" charset="2"/>
                    </a:rPr>
                    <a:t>+4% </a:t>
                  </a:r>
                  <a:endParaRPr kumimoji="0" lang="en-US" sz="800" b="1" i="0" u="none" strike="noStrike" kern="1200" cap="none" spc="0" normalizeH="0" baseline="0" noProof="0" dirty="0">
                    <a:ln>
                      <a:noFill/>
                    </a:ln>
                    <a:solidFill>
                      <a:srgbClr val="71BE44"/>
                    </a:solidFill>
                    <a:effectLst/>
                    <a:uLnTx/>
                    <a:uFillTx/>
                    <a:latin typeface="Arial"/>
                    <a:ea typeface="MS PGothic" pitchFamily="34" charset="-128"/>
                    <a:cs typeface="+mn-cs"/>
                  </a:endParaRPr>
                </a:p>
              </p:txBody>
            </p:sp>
            <p:cxnSp>
              <p:nvCxnSpPr>
                <p:cNvPr id="53" name="Connecteur droit avec flèche 187">
                  <a:extLst>
                    <a:ext uri="{FF2B5EF4-FFF2-40B4-BE49-F238E27FC236}">
                      <a16:creationId xmlns:a16="http://schemas.microsoft.com/office/drawing/2014/main" id="{F1A4F2C4-4F4F-478A-BD32-8B51432755EA}"/>
                    </a:ext>
                  </a:extLst>
                </p:cNvPr>
                <p:cNvCxnSpPr>
                  <a:cxnSpLocks/>
                </p:cNvCxnSpPr>
                <p:nvPr/>
              </p:nvCxnSpPr>
              <p:spPr>
                <a:xfrm flipV="1">
                  <a:off x="6287130" y="3750156"/>
                  <a:ext cx="730803" cy="111417"/>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grpSp>
        </p:grpSp>
      </p:grpSp>
      <p:sp>
        <p:nvSpPr>
          <p:cNvPr id="57" name="Rectangle 56">
            <a:extLst>
              <a:ext uri="{FF2B5EF4-FFF2-40B4-BE49-F238E27FC236}">
                <a16:creationId xmlns:a16="http://schemas.microsoft.com/office/drawing/2014/main" id="{23C89E53-2043-2F47-A34E-D03A85C4BCA4}"/>
              </a:ext>
            </a:extLst>
          </p:cNvPr>
          <p:cNvSpPr/>
          <p:nvPr/>
        </p:nvSpPr>
        <p:spPr>
          <a:xfrm>
            <a:off x="6430281" y="1792741"/>
            <a:ext cx="570990" cy="253916"/>
          </a:xfrm>
          <a:prstGeom prst="rect">
            <a:avLst/>
          </a:prstGeom>
        </p:spPr>
        <p:txBody>
          <a:bodyPr wrap="none">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1BE44"/>
                </a:solidFill>
                <a:effectLst/>
                <a:uLnTx/>
                <a:uFillTx/>
                <a:latin typeface="Arial"/>
                <a:ea typeface="MS PGothic" pitchFamily="34" charset="-128"/>
                <a:cs typeface="+mn-cs"/>
                <a:sym typeface="Wingdings 2" pitchFamily="18" charset="2"/>
              </a:rPr>
              <a:t>+54% </a:t>
            </a:r>
            <a:endParaRPr kumimoji="0" lang="en-US" sz="1050" b="1" i="0" u="none" strike="noStrike" kern="1200" cap="none" spc="0" normalizeH="0" baseline="0" noProof="0" dirty="0">
              <a:ln>
                <a:noFill/>
              </a:ln>
              <a:solidFill>
                <a:srgbClr val="71BE44"/>
              </a:solidFill>
              <a:effectLst/>
              <a:uLnTx/>
              <a:uFillTx/>
              <a:latin typeface="Arial"/>
              <a:ea typeface="MS PGothic" pitchFamily="34" charset="-128"/>
              <a:cs typeface="+mn-cs"/>
            </a:endParaRPr>
          </a:p>
        </p:txBody>
      </p:sp>
      <p:cxnSp>
        <p:nvCxnSpPr>
          <p:cNvPr id="58" name="Connecteur droit avec flèche 58">
            <a:extLst>
              <a:ext uri="{FF2B5EF4-FFF2-40B4-BE49-F238E27FC236}">
                <a16:creationId xmlns:a16="http://schemas.microsoft.com/office/drawing/2014/main" id="{4A97019B-28D7-BE43-85CB-0E5B48D093C0}"/>
              </a:ext>
            </a:extLst>
          </p:cNvPr>
          <p:cNvCxnSpPr>
            <a:cxnSpLocks/>
          </p:cNvCxnSpPr>
          <p:nvPr/>
        </p:nvCxnSpPr>
        <p:spPr>
          <a:xfrm flipV="1">
            <a:off x="6603543" y="2046657"/>
            <a:ext cx="217977" cy="93229"/>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3969F05B-85BB-F742-AD4A-ECEA3FA0E484}"/>
              </a:ext>
            </a:extLst>
          </p:cNvPr>
          <p:cNvSpPr/>
          <p:nvPr/>
        </p:nvSpPr>
        <p:spPr>
          <a:xfrm>
            <a:off x="2304783" y="3744242"/>
            <a:ext cx="570990" cy="253916"/>
          </a:xfrm>
          <a:prstGeom prst="rect">
            <a:avLst/>
          </a:prstGeom>
        </p:spPr>
        <p:txBody>
          <a:bodyPr wrap="none">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1BE44"/>
                </a:solidFill>
                <a:effectLst/>
                <a:uLnTx/>
                <a:uFillTx/>
                <a:latin typeface="Arial"/>
                <a:ea typeface="MS PGothic" pitchFamily="34" charset="-128"/>
                <a:cs typeface="+mn-cs"/>
                <a:sym typeface="Wingdings 2" pitchFamily="18" charset="2"/>
              </a:rPr>
              <a:t>+61% </a:t>
            </a:r>
            <a:endParaRPr kumimoji="0" lang="en-US" sz="1050" b="1" i="0" u="none" strike="noStrike" kern="1200" cap="none" spc="0" normalizeH="0" baseline="0" noProof="0" dirty="0">
              <a:ln>
                <a:noFill/>
              </a:ln>
              <a:solidFill>
                <a:srgbClr val="71BE44"/>
              </a:solidFill>
              <a:effectLst/>
              <a:uLnTx/>
              <a:uFillTx/>
              <a:latin typeface="Arial"/>
              <a:ea typeface="MS PGothic" pitchFamily="34" charset="-128"/>
              <a:cs typeface="+mn-cs"/>
            </a:endParaRPr>
          </a:p>
        </p:txBody>
      </p:sp>
      <p:cxnSp>
        <p:nvCxnSpPr>
          <p:cNvPr id="60" name="Connecteur droit avec flèche 62">
            <a:extLst>
              <a:ext uri="{FF2B5EF4-FFF2-40B4-BE49-F238E27FC236}">
                <a16:creationId xmlns:a16="http://schemas.microsoft.com/office/drawing/2014/main" id="{E77168AA-474A-3049-B224-B791E82337AC}"/>
              </a:ext>
            </a:extLst>
          </p:cNvPr>
          <p:cNvCxnSpPr>
            <a:cxnSpLocks/>
          </p:cNvCxnSpPr>
          <p:nvPr/>
        </p:nvCxnSpPr>
        <p:spPr>
          <a:xfrm flipV="1">
            <a:off x="2478045" y="4055317"/>
            <a:ext cx="218764" cy="36071"/>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61" name="Rectangle 60">
            <a:extLst>
              <a:ext uri="{FF2B5EF4-FFF2-40B4-BE49-F238E27FC236}">
                <a16:creationId xmlns:a16="http://schemas.microsoft.com/office/drawing/2014/main" id="{863D24D4-7066-5F4A-A771-BAAC64BA1100}"/>
              </a:ext>
            </a:extLst>
          </p:cNvPr>
          <p:cNvSpPr/>
          <p:nvPr/>
        </p:nvSpPr>
        <p:spPr>
          <a:xfrm>
            <a:off x="6270256" y="3630613"/>
            <a:ext cx="216000" cy="410085"/>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2" name="Connecteur droit 60">
            <a:extLst>
              <a:ext uri="{FF2B5EF4-FFF2-40B4-BE49-F238E27FC236}">
                <a16:creationId xmlns:a16="http://schemas.microsoft.com/office/drawing/2014/main" id="{77E70DB1-1A25-AA46-AA91-5AC4CCD63E71}"/>
              </a:ext>
            </a:extLst>
          </p:cNvPr>
          <p:cNvCxnSpPr/>
          <p:nvPr/>
        </p:nvCxnSpPr>
        <p:spPr>
          <a:xfrm>
            <a:off x="5270972" y="4041881"/>
            <a:ext cx="1295193" cy="0"/>
          </a:xfrm>
          <a:prstGeom prst="line">
            <a:avLst/>
          </a:prstGeom>
          <a:ln w="12700">
            <a:solidFill>
              <a:schemeClr val="accent6">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3" name="Rectangle 62">
            <a:extLst>
              <a:ext uri="{FF2B5EF4-FFF2-40B4-BE49-F238E27FC236}">
                <a16:creationId xmlns:a16="http://schemas.microsoft.com/office/drawing/2014/main" id="{0AC9321E-F054-9840-A2FD-FED4FDAEF0B4}"/>
              </a:ext>
            </a:extLst>
          </p:cNvPr>
          <p:cNvSpPr/>
          <p:nvPr/>
        </p:nvSpPr>
        <p:spPr>
          <a:xfrm>
            <a:off x="5174601" y="3846338"/>
            <a:ext cx="1034257" cy="200055"/>
          </a:xfrm>
          <a:prstGeom prst="rect">
            <a:avLst/>
          </a:prstGeom>
        </p:spPr>
        <p:txBody>
          <a:bodyPr wrap="none">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US" altLang="fr-FR" sz="700" b="1" u="none" strike="noStrike" kern="1200" cap="none" spc="0" normalizeH="0" baseline="0" noProof="0" dirty="0">
                <a:ln>
                  <a:noFill/>
                </a:ln>
                <a:solidFill>
                  <a:schemeClr val="tx1">
                    <a:lumMod val="60000"/>
                    <a:lumOff val="40000"/>
                  </a:schemeClr>
                </a:solidFill>
                <a:effectLst/>
                <a:uLnTx/>
                <a:uFillTx/>
                <a:latin typeface="Arial"/>
                <a:ea typeface="MS PGothic" pitchFamily="34" charset="-128"/>
                <a:cs typeface="+mn-cs"/>
                <a:sym typeface="Wingdings 2" pitchFamily="18" charset="2"/>
              </a:rPr>
              <a:t>non-recurring items</a:t>
            </a:r>
            <a:endParaRPr kumimoji="0" lang="en-US" sz="700" b="1" u="none" strike="noStrike" kern="1200" cap="none" spc="0" normalizeH="0" baseline="0" noProof="0" dirty="0">
              <a:ln>
                <a:noFill/>
              </a:ln>
              <a:solidFill>
                <a:schemeClr val="tx1">
                  <a:lumMod val="60000"/>
                  <a:lumOff val="40000"/>
                </a:schemeClr>
              </a:solidFill>
              <a:effectLst/>
              <a:uLnTx/>
              <a:uFillTx/>
              <a:latin typeface="Arial"/>
              <a:cs typeface="+mn-cs"/>
            </a:endParaRPr>
          </a:p>
        </p:txBody>
      </p:sp>
      <p:sp>
        <p:nvSpPr>
          <p:cNvPr id="64" name="Rectangle 63">
            <a:extLst>
              <a:ext uri="{FF2B5EF4-FFF2-40B4-BE49-F238E27FC236}">
                <a16:creationId xmlns:a16="http://schemas.microsoft.com/office/drawing/2014/main" id="{E6D90362-756D-BD4A-8B67-EEA1729D7280}"/>
              </a:ext>
            </a:extLst>
          </p:cNvPr>
          <p:cNvSpPr/>
          <p:nvPr/>
        </p:nvSpPr>
        <p:spPr>
          <a:xfrm>
            <a:off x="6202656" y="3835460"/>
            <a:ext cx="385042" cy="200055"/>
          </a:xfrm>
          <a:prstGeom prst="rect">
            <a:avLst/>
          </a:prstGeom>
        </p:spPr>
        <p:txBody>
          <a:bodyPr wrap="none">
            <a:spAutoFit/>
          </a:bodyPr>
          <a:lstStyle/>
          <a:p>
            <a:r>
              <a:rPr lang="en-US" altLang="fr-FR" sz="700" b="1" dirty="0">
                <a:solidFill>
                  <a:schemeClr val="bg1"/>
                </a:solidFill>
                <a:ea typeface="MS PGothic" pitchFamily="34" charset="-128"/>
                <a:sym typeface="Wingdings 2" pitchFamily="18" charset="2"/>
              </a:rPr>
              <a:t>43.8 </a:t>
            </a:r>
            <a:endParaRPr lang="fr-FR" sz="1400" b="1" dirty="0">
              <a:solidFill>
                <a:schemeClr val="bg1"/>
              </a:solidFill>
            </a:endParaRPr>
          </a:p>
        </p:txBody>
      </p:sp>
    </p:spTree>
    <p:extLst>
      <p:ext uri="{BB962C8B-B14F-4D97-AF65-F5344CB8AC3E}">
        <p14:creationId xmlns:p14="http://schemas.microsoft.com/office/powerpoint/2010/main" val="29368508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Décomposition du chiffre d’affaires</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18</a:t>
            </a:fld>
            <a:endParaRPr lang="fr-FR"/>
          </a:p>
        </p:txBody>
      </p:sp>
      <p:graphicFrame>
        <p:nvGraphicFramePr>
          <p:cNvPr id="7" name="Table 7">
            <a:extLst>
              <a:ext uri="{FF2B5EF4-FFF2-40B4-BE49-F238E27FC236}">
                <a16:creationId xmlns:a16="http://schemas.microsoft.com/office/drawing/2014/main" id="{9CE25955-E51C-47FF-B9CA-23D6BD1346E4}"/>
              </a:ext>
            </a:extLst>
          </p:cNvPr>
          <p:cNvGraphicFramePr>
            <a:graphicFrameLocks noGrp="1"/>
          </p:cNvGraphicFramePr>
          <p:nvPr>
            <p:extLst>
              <p:ext uri="{D42A27DB-BD31-4B8C-83A1-F6EECF244321}">
                <p14:modId xmlns:p14="http://schemas.microsoft.com/office/powerpoint/2010/main" val="823280237"/>
              </p:ext>
            </p:extLst>
          </p:nvPr>
        </p:nvGraphicFramePr>
        <p:xfrm>
          <a:off x="453254" y="1159281"/>
          <a:ext cx="6082628" cy="2066722"/>
        </p:xfrm>
        <a:graphic>
          <a:graphicData uri="http://schemas.openxmlformats.org/drawingml/2006/table">
            <a:tbl>
              <a:tblPr/>
              <a:tblGrid>
                <a:gridCol w="1291021">
                  <a:extLst>
                    <a:ext uri="{9D8B030D-6E8A-4147-A177-3AD203B41FA5}">
                      <a16:colId xmlns:a16="http://schemas.microsoft.com/office/drawing/2014/main" val="20000"/>
                    </a:ext>
                  </a:extLst>
                </a:gridCol>
                <a:gridCol w="154922">
                  <a:extLst>
                    <a:ext uri="{9D8B030D-6E8A-4147-A177-3AD203B41FA5}">
                      <a16:colId xmlns:a16="http://schemas.microsoft.com/office/drawing/2014/main" val="20001"/>
                    </a:ext>
                  </a:extLst>
                </a:gridCol>
                <a:gridCol w="516408">
                  <a:extLst>
                    <a:ext uri="{9D8B030D-6E8A-4147-A177-3AD203B41FA5}">
                      <a16:colId xmlns:a16="http://schemas.microsoft.com/office/drawing/2014/main" val="20002"/>
                    </a:ext>
                  </a:extLst>
                </a:gridCol>
                <a:gridCol w="160400">
                  <a:extLst>
                    <a:ext uri="{9D8B030D-6E8A-4147-A177-3AD203B41FA5}">
                      <a16:colId xmlns:a16="http://schemas.microsoft.com/office/drawing/2014/main" val="20003"/>
                    </a:ext>
                  </a:extLst>
                </a:gridCol>
                <a:gridCol w="516181">
                  <a:extLst>
                    <a:ext uri="{9D8B030D-6E8A-4147-A177-3AD203B41FA5}">
                      <a16:colId xmlns:a16="http://schemas.microsoft.com/office/drawing/2014/main" val="20004"/>
                    </a:ext>
                  </a:extLst>
                </a:gridCol>
                <a:gridCol w="516181">
                  <a:extLst>
                    <a:ext uri="{9D8B030D-6E8A-4147-A177-3AD203B41FA5}">
                      <a16:colId xmlns:a16="http://schemas.microsoft.com/office/drawing/2014/main" val="20005"/>
                    </a:ext>
                  </a:extLst>
                </a:gridCol>
                <a:gridCol w="516181">
                  <a:extLst>
                    <a:ext uri="{9D8B030D-6E8A-4147-A177-3AD203B41FA5}">
                      <a16:colId xmlns:a16="http://schemas.microsoft.com/office/drawing/2014/main" val="20006"/>
                    </a:ext>
                  </a:extLst>
                </a:gridCol>
                <a:gridCol w="516181">
                  <a:extLst>
                    <a:ext uri="{9D8B030D-6E8A-4147-A177-3AD203B41FA5}">
                      <a16:colId xmlns:a16="http://schemas.microsoft.com/office/drawing/2014/main" val="20007"/>
                    </a:ext>
                  </a:extLst>
                </a:gridCol>
                <a:gridCol w="160400">
                  <a:extLst>
                    <a:ext uri="{9D8B030D-6E8A-4147-A177-3AD203B41FA5}">
                      <a16:colId xmlns:a16="http://schemas.microsoft.com/office/drawing/2014/main" val="20008"/>
                    </a:ext>
                  </a:extLst>
                </a:gridCol>
                <a:gridCol w="516181">
                  <a:extLst>
                    <a:ext uri="{9D8B030D-6E8A-4147-A177-3AD203B41FA5}">
                      <a16:colId xmlns:a16="http://schemas.microsoft.com/office/drawing/2014/main" val="20009"/>
                    </a:ext>
                  </a:extLst>
                </a:gridCol>
                <a:gridCol w="160400">
                  <a:extLst>
                    <a:ext uri="{9D8B030D-6E8A-4147-A177-3AD203B41FA5}">
                      <a16:colId xmlns:a16="http://schemas.microsoft.com/office/drawing/2014/main" val="20010"/>
                    </a:ext>
                  </a:extLst>
                </a:gridCol>
                <a:gridCol w="516181">
                  <a:extLst>
                    <a:ext uri="{9D8B030D-6E8A-4147-A177-3AD203B41FA5}">
                      <a16:colId xmlns:a16="http://schemas.microsoft.com/office/drawing/2014/main" val="20011"/>
                    </a:ext>
                  </a:extLst>
                </a:gridCol>
                <a:gridCol w="541991">
                  <a:extLst>
                    <a:ext uri="{9D8B030D-6E8A-4147-A177-3AD203B41FA5}">
                      <a16:colId xmlns:a16="http://schemas.microsoft.com/office/drawing/2014/main" val="20012"/>
                    </a:ext>
                  </a:extLst>
                </a:gridCol>
              </a:tblGrid>
              <a:tr h="155734">
                <a:tc>
                  <a:txBody>
                    <a:bodyPr/>
                    <a:lstStyle/>
                    <a:p>
                      <a:pPr algn="l">
                        <a:spcAft>
                          <a:spcPts val="0"/>
                        </a:spcAft>
                      </a:pPr>
                      <a:r>
                        <a:rPr lang="en-US" sz="800" b="0" i="1" kern="1200" noProof="0" dirty="0">
                          <a:solidFill>
                            <a:schemeClr val="accent1"/>
                          </a:solidFill>
                          <a:effectLst/>
                          <a:latin typeface="+mn-lt"/>
                          <a:ea typeface="+mn-ea"/>
                          <a:cs typeface="+mn-cs"/>
                        </a:rPr>
                        <a:t>In €m</a:t>
                      </a:r>
                      <a:endParaRPr lang="en-US" sz="800" b="0" i="1" kern="1200" noProof="0" dirty="0">
                        <a:solidFill>
                          <a:schemeClr val="accent1"/>
                        </a:solidFill>
                        <a:effectLst/>
                        <a:latin typeface="+mn-lt"/>
                        <a:ea typeface="Batang"/>
                        <a:cs typeface="+mn-cs"/>
                      </a:endParaRPr>
                    </a:p>
                  </a:txBody>
                  <a:tcPr marL="7739" marR="7739" marT="7144" marB="0">
                    <a:lnL>
                      <a:noFill/>
                    </a:lnL>
                    <a:lnR>
                      <a:noFill/>
                    </a:lnR>
                    <a:lnT>
                      <a:noFill/>
                    </a:lnT>
                    <a:lnB>
                      <a:noFill/>
                    </a:lnB>
                    <a:solidFill>
                      <a:schemeClr val="bg1"/>
                    </a:solidFill>
                  </a:tcPr>
                </a:tc>
                <a:tc>
                  <a:txBody>
                    <a:bodyPr/>
                    <a:lstStyle/>
                    <a:p>
                      <a:pPr algn="l" fontAlgn="b"/>
                      <a:endParaRPr lang="en-US" sz="800" b="1" i="0" u="none" strike="noStrike" dirty="0">
                        <a:latin typeface="+mn-lt"/>
                      </a:endParaRPr>
                    </a:p>
                  </a:txBody>
                  <a:tcPr marL="7739" marR="7739" marT="7144" marB="0">
                    <a:lnL>
                      <a:noFill/>
                    </a:lnL>
                    <a:lnR>
                      <a:noFill/>
                    </a:lnR>
                    <a:lnT>
                      <a:noFill/>
                    </a:lnT>
                    <a:lnB>
                      <a:noFill/>
                    </a:lnB>
                  </a:tcPr>
                </a:tc>
                <a:tc rowSpan="2">
                  <a:txBody>
                    <a:bodyPr/>
                    <a:lstStyle/>
                    <a:p>
                      <a:pPr marL="0" algn="ctr" defTabSz="457200" rtl="0" eaLnBrk="1" fontAlgn="b" latinLnBrk="0" hangingPunct="1"/>
                      <a:r>
                        <a:rPr lang="en-US" sz="800" b="1" i="0" u="none" strike="noStrike" kern="1200" dirty="0">
                          <a:solidFill>
                            <a:schemeClr val="accent1"/>
                          </a:solidFill>
                          <a:latin typeface="+mn-lt"/>
                          <a:ea typeface="+mn-ea"/>
                          <a:cs typeface="+mn-cs"/>
                        </a:rPr>
                        <a:t>FY’18</a:t>
                      </a:r>
                    </a:p>
                  </a:txBody>
                  <a:tcPr marL="7739" marR="7739" marT="714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algn="ctr" defTabSz="457200" rtl="0" eaLnBrk="1" fontAlgn="b" latinLnBrk="0" hangingPunct="1"/>
                      <a:endParaRPr lang="en-US" sz="800" b="1" i="0" u="none" strike="noStrike" kern="1200" dirty="0">
                        <a:solidFill>
                          <a:srgbClr val="FFFFFF"/>
                        </a:solidFill>
                        <a:latin typeface="+mn-lt"/>
                        <a:ea typeface="+mn-ea"/>
                        <a:cs typeface="+mn-cs"/>
                      </a:endParaRPr>
                    </a:p>
                  </a:txBody>
                  <a:tcPr marL="7739" marR="7739" marT="7144" marB="0" anchor="ctr">
                    <a:lnL>
                      <a:noFill/>
                    </a:lnL>
                    <a:lnR>
                      <a:noFill/>
                    </a:lnR>
                    <a:lnT>
                      <a:noFill/>
                    </a:lnT>
                    <a:lnB>
                      <a:noFill/>
                    </a:lnB>
                    <a:lnTlToBr w="12700" cmpd="sng">
                      <a:noFill/>
                      <a:prstDash val="solid"/>
                    </a:lnTlToBr>
                    <a:lnBlToTr w="12700" cmpd="sng">
                      <a:noFill/>
                      <a:prstDash val="solid"/>
                    </a:lnBlToTr>
                    <a:noFill/>
                  </a:tcPr>
                </a:tc>
                <a:tc rowSpan="2">
                  <a:txBody>
                    <a:bodyPr/>
                    <a:lstStyle/>
                    <a:p>
                      <a:pPr algn="ctr" fontAlgn="b"/>
                      <a:r>
                        <a:rPr lang="en-US" sz="800" b="1" i="0" u="none" strike="noStrike" dirty="0">
                          <a:solidFill>
                            <a:schemeClr val="bg1"/>
                          </a:solidFill>
                          <a:latin typeface="+mn-lt"/>
                        </a:rPr>
                        <a:t>Q1’19</a:t>
                      </a:r>
                    </a:p>
                  </a:txBody>
                  <a:tcPr marL="7739" marR="7739" marT="7144" marB="0" anchor="ctr">
                    <a:lnL>
                      <a:noFill/>
                    </a:lnL>
                    <a:lnR>
                      <a:noFill/>
                    </a:lnR>
                    <a:lnT>
                      <a:noFill/>
                    </a:lnT>
                    <a:lnB>
                      <a:noFill/>
                    </a:lnB>
                    <a:lnTlToBr w="12700" cmpd="sng">
                      <a:noFill/>
                      <a:prstDash val="solid"/>
                    </a:lnTlToBr>
                    <a:lnBlToTr w="12700" cmpd="sng">
                      <a:noFill/>
                      <a:prstDash val="solid"/>
                    </a:lnBlToTr>
                    <a:solidFill>
                      <a:srgbClr val="172051"/>
                    </a:solidFill>
                  </a:tcPr>
                </a:tc>
                <a:tc rowSpan="2">
                  <a:txBody>
                    <a:bodyPr/>
                    <a:lstStyle/>
                    <a:p>
                      <a:pPr algn="ctr" fontAlgn="b"/>
                      <a:r>
                        <a:rPr lang="en-US" sz="800" b="1" i="0" u="none" strike="noStrike" kern="1200" dirty="0">
                          <a:solidFill>
                            <a:schemeClr val="bg1"/>
                          </a:solidFill>
                          <a:latin typeface="+mn-lt"/>
                          <a:ea typeface="+mn-ea"/>
                          <a:cs typeface="+mn-cs"/>
                        </a:rPr>
                        <a:t>Q2’19</a:t>
                      </a:r>
                    </a:p>
                  </a:txBody>
                  <a:tcPr marL="7739" marR="7739" marT="7144" marB="0" anchor="ctr">
                    <a:lnL>
                      <a:noFill/>
                    </a:lnL>
                    <a:lnR>
                      <a:noFill/>
                    </a:lnR>
                    <a:lnT>
                      <a:noFill/>
                    </a:lnT>
                    <a:lnB>
                      <a:noFill/>
                    </a:lnB>
                    <a:lnTlToBr w="12700" cmpd="sng">
                      <a:noFill/>
                      <a:prstDash val="solid"/>
                    </a:lnTlToBr>
                    <a:lnBlToTr w="12700" cmpd="sng">
                      <a:noFill/>
                      <a:prstDash val="solid"/>
                    </a:lnBlToTr>
                    <a:solidFill>
                      <a:srgbClr val="172051"/>
                    </a:solidFill>
                  </a:tcPr>
                </a:tc>
                <a:tc rowSpan="2">
                  <a:txBody>
                    <a:bodyPr/>
                    <a:lstStyle/>
                    <a:p>
                      <a:pPr algn="ctr" fontAlgn="b"/>
                      <a:r>
                        <a:rPr lang="en-US" sz="800" b="1" i="0" u="none" strike="noStrike" kern="1200" dirty="0">
                          <a:solidFill>
                            <a:schemeClr val="bg1"/>
                          </a:solidFill>
                          <a:latin typeface="+mn-lt"/>
                          <a:ea typeface="+mn-ea"/>
                          <a:cs typeface="+mn-cs"/>
                        </a:rPr>
                        <a:t>Q3’19</a:t>
                      </a:r>
                    </a:p>
                  </a:txBody>
                  <a:tcPr marL="7739" marR="7739" marT="7144" marB="0" anchor="ctr">
                    <a:lnL>
                      <a:noFill/>
                    </a:lnL>
                    <a:lnR>
                      <a:noFill/>
                    </a:lnR>
                    <a:lnT>
                      <a:noFill/>
                    </a:lnT>
                    <a:lnB>
                      <a:noFill/>
                    </a:lnB>
                    <a:lnTlToBr w="12700" cmpd="sng">
                      <a:noFill/>
                      <a:prstDash val="solid"/>
                    </a:lnTlToBr>
                    <a:lnBlToTr w="12700" cmpd="sng">
                      <a:noFill/>
                      <a:prstDash val="solid"/>
                    </a:lnBlToTr>
                    <a:solidFill>
                      <a:srgbClr val="172051"/>
                    </a:solidFill>
                  </a:tcPr>
                </a:tc>
                <a:tc rowSpan="2">
                  <a:txBody>
                    <a:bodyPr/>
                    <a:lstStyle/>
                    <a:p>
                      <a:pPr algn="ctr" fontAlgn="b"/>
                      <a:r>
                        <a:rPr lang="en-US" sz="800" b="1" i="0" u="none" strike="noStrike" kern="1200" dirty="0">
                          <a:solidFill>
                            <a:schemeClr val="bg1"/>
                          </a:solidFill>
                          <a:latin typeface="+mn-lt"/>
                          <a:ea typeface="+mn-ea"/>
                          <a:cs typeface="+mn-cs"/>
                        </a:rPr>
                        <a:t>Q4’19</a:t>
                      </a:r>
                    </a:p>
                  </a:txBody>
                  <a:tcPr marL="7739" marR="7739" marT="7144" marB="0" anchor="ctr">
                    <a:lnL>
                      <a:noFill/>
                    </a:lnL>
                    <a:lnR>
                      <a:noFill/>
                    </a:lnR>
                    <a:lnT>
                      <a:noFill/>
                    </a:lnT>
                    <a:lnB>
                      <a:noFill/>
                    </a:lnB>
                    <a:lnTlToBr w="12700" cmpd="sng">
                      <a:noFill/>
                      <a:prstDash val="solid"/>
                    </a:lnTlToBr>
                    <a:lnBlToTr w="12700" cmpd="sng">
                      <a:noFill/>
                      <a:prstDash val="solid"/>
                    </a:lnBlToTr>
                    <a:solidFill>
                      <a:srgbClr val="172051"/>
                    </a:solidFill>
                  </a:tcPr>
                </a:tc>
                <a:tc>
                  <a:txBody>
                    <a:bodyPr/>
                    <a:lstStyle/>
                    <a:p>
                      <a:pPr algn="ctr" fontAlgn="b"/>
                      <a:endParaRPr lang="en-US" sz="800" b="1" i="0" u="none" strike="noStrike" kern="1200" dirty="0">
                        <a:solidFill>
                          <a:srgbClr val="FFFFFF"/>
                        </a:solidFill>
                        <a:latin typeface="+mn-lt"/>
                        <a:ea typeface="+mn-ea"/>
                        <a:cs typeface="+mn-cs"/>
                      </a:endParaRPr>
                    </a:p>
                  </a:txBody>
                  <a:tcPr marL="7739" marR="7739" marT="7144" marB="0" anchor="ctr">
                    <a:lnL>
                      <a:noFill/>
                    </a:lnL>
                    <a:lnR>
                      <a:noFill/>
                    </a:lnR>
                    <a:lnT>
                      <a:noFill/>
                    </a:lnT>
                    <a:lnB>
                      <a:noFill/>
                    </a:lnB>
                    <a:lnTlToBr w="12700" cmpd="sng">
                      <a:noFill/>
                      <a:prstDash val="solid"/>
                    </a:lnTlToBr>
                    <a:lnBlToTr w="12700" cmpd="sng">
                      <a:noFill/>
                      <a:prstDash val="solid"/>
                    </a:lnBlToTr>
                    <a:noFill/>
                  </a:tcPr>
                </a:tc>
                <a:tc rowSpan="2">
                  <a:txBody>
                    <a:bodyPr/>
                    <a:lstStyle/>
                    <a:p>
                      <a:pPr algn="ctr" fontAlgn="b"/>
                      <a:r>
                        <a:rPr lang="en-US" sz="800" b="1" i="0" u="none" strike="noStrike" kern="1200" dirty="0">
                          <a:solidFill>
                            <a:srgbClr val="FFFFFF"/>
                          </a:solidFill>
                          <a:latin typeface="+mn-lt"/>
                          <a:ea typeface="+mn-ea"/>
                          <a:cs typeface="+mn-cs"/>
                        </a:rPr>
                        <a:t>FY’19</a:t>
                      </a:r>
                    </a:p>
                  </a:txBody>
                  <a:tcPr marL="7739" marR="7739" marT="7144" marB="0" anchor="ctr">
                    <a:lnL>
                      <a:noFill/>
                    </a:lnL>
                    <a:lnR>
                      <a:noFill/>
                    </a:lnR>
                    <a:lnT>
                      <a:noFill/>
                    </a:lnT>
                    <a:lnB>
                      <a:noFill/>
                    </a:lnB>
                    <a:lnTlToBr w="12700" cmpd="sng">
                      <a:noFill/>
                      <a:prstDash val="solid"/>
                    </a:lnTlToBr>
                    <a:lnBlToTr w="12700" cmpd="sng">
                      <a:noFill/>
                      <a:prstDash val="solid"/>
                    </a:lnBlToTr>
                    <a:solidFill>
                      <a:srgbClr val="172051"/>
                    </a:solidFill>
                  </a:tcPr>
                </a:tc>
                <a:tc>
                  <a:txBody>
                    <a:bodyPr/>
                    <a:lstStyle/>
                    <a:p>
                      <a:pPr algn="ctr" fontAlgn="b"/>
                      <a:endParaRPr lang="en-US" sz="800" b="1" i="0" u="none" strike="noStrike" dirty="0">
                        <a:solidFill>
                          <a:srgbClr val="FFFFFF"/>
                        </a:solidFill>
                        <a:latin typeface="+mn-lt"/>
                      </a:endParaRPr>
                    </a:p>
                  </a:txBody>
                  <a:tcPr marL="7739" marR="7739" marT="7144" marB="0" anchor="ctr">
                    <a:lnL>
                      <a:noFill/>
                    </a:lnL>
                    <a:lnR>
                      <a:noFill/>
                    </a:lnR>
                    <a:lnT>
                      <a:noFill/>
                    </a:lnT>
                    <a:lnB>
                      <a:noFill/>
                    </a:lnB>
                    <a:lnTlToBr w="12700" cmpd="sng">
                      <a:noFill/>
                      <a:prstDash val="solid"/>
                    </a:lnTlToBr>
                    <a:lnBlToTr w="12700" cmpd="sng">
                      <a:noFill/>
                      <a:prstDash val="solid"/>
                    </a:lnBlToTr>
                    <a:solidFill>
                      <a:schemeClr val="bg1"/>
                    </a:solidFill>
                  </a:tcPr>
                </a:tc>
                <a:tc gridSpan="2">
                  <a:txBody>
                    <a:bodyPr/>
                    <a:lstStyle/>
                    <a:p>
                      <a:pPr algn="ctr" fontAlgn="b"/>
                      <a:r>
                        <a:rPr lang="en-US" sz="800" b="1" i="0" u="none" strike="noStrike" dirty="0">
                          <a:solidFill>
                            <a:srgbClr val="FFFFFF"/>
                          </a:solidFill>
                          <a:latin typeface="+mn-lt"/>
                        </a:rPr>
                        <a:t>Change</a:t>
                      </a:r>
                      <a:r>
                        <a:rPr lang="en-US" sz="800" b="1" i="0" u="none" strike="noStrike" baseline="30000" dirty="0">
                          <a:solidFill>
                            <a:srgbClr val="FFFFFF"/>
                          </a:solidFill>
                          <a:latin typeface="+mn-lt"/>
                        </a:rPr>
                        <a:t> </a:t>
                      </a:r>
                      <a:r>
                        <a:rPr lang="en-US" sz="800" b="1" i="0" u="none" strike="noStrike" dirty="0">
                          <a:solidFill>
                            <a:srgbClr val="FFFFFF"/>
                          </a:solidFill>
                          <a:latin typeface="+mn-lt"/>
                        </a:rPr>
                        <a:t>vs FY’18</a:t>
                      </a:r>
                      <a:endParaRPr lang="en-US" sz="800" b="0" i="0" u="none" strike="noStrike" dirty="0">
                        <a:solidFill>
                          <a:schemeClr val="bg1"/>
                        </a:solidFill>
                        <a:latin typeface="+mn-lt"/>
                      </a:endParaRPr>
                    </a:p>
                  </a:txBody>
                  <a:tcPr marL="7739" marR="7739" marT="7144" marB="0" anchor="ctr">
                    <a:lnL>
                      <a:noFill/>
                    </a:lnL>
                    <a:lnR>
                      <a:noFill/>
                    </a:lnR>
                    <a:lnT>
                      <a:noFill/>
                    </a:lnT>
                    <a:lnB>
                      <a:noFill/>
                    </a:lnB>
                    <a:lnTlToBr w="12700" cmpd="sng">
                      <a:noFill/>
                      <a:prstDash val="solid"/>
                    </a:lnTlToBr>
                    <a:lnBlToTr w="12700" cmpd="sng">
                      <a:noFill/>
                      <a:prstDash val="solid"/>
                    </a:lnBlToTr>
                    <a:solidFill>
                      <a:srgbClr val="172051"/>
                    </a:solidFill>
                  </a:tcPr>
                </a:tc>
                <a:tc hMerge="1">
                  <a:txBody>
                    <a:bodyPr/>
                    <a:lstStyle/>
                    <a:p>
                      <a:pPr algn="ctr" fontAlgn="b"/>
                      <a:endParaRPr lang="en-US" sz="1100" b="0" i="0" u="none" strike="noStrike" dirty="0">
                        <a:solidFill>
                          <a:schemeClr val="bg1"/>
                        </a:solidFill>
                        <a:latin typeface="+mn-lt"/>
                      </a:endParaRPr>
                    </a:p>
                  </a:txBody>
                  <a:tcPr marL="10319" marR="10319" marT="9525" marB="0" anchor="ctr">
                    <a:lnL>
                      <a:noFill/>
                    </a:lnL>
                    <a:lnR>
                      <a:noFill/>
                    </a:lnR>
                    <a:lnT>
                      <a:noFill/>
                    </a:lnT>
                    <a:lnB>
                      <a:noFill/>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10000"/>
                  </a:ext>
                </a:extLst>
              </a:tr>
              <a:tr h="247174">
                <a:tc>
                  <a:txBody>
                    <a:bodyPr/>
                    <a:lstStyle/>
                    <a:p>
                      <a:pPr algn="l" fontAlgn="b"/>
                      <a:endParaRPr lang="en-US" sz="800" b="0" i="1" u="none" strike="noStrike" kern="1200" dirty="0">
                        <a:solidFill>
                          <a:srgbClr val="324D59"/>
                        </a:solidFill>
                        <a:latin typeface="+mn-lt"/>
                        <a:ea typeface="+mn-ea"/>
                        <a:cs typeface="+mn-cs"/>
                      </a:endParaRPr>
                    </a:p>
                  </a:txBody>
                  <a:tcPr marL="7739" marR="7739" marT="7144" marB="0">
                    <a:lnL>
                      <a:noFill/>
                    </a:lnL>
                    <a:lnR>
                      <a:noFill/>
                    </a:lnR>
                    <a:lnT>
                      <a:noFill/>
                    </a:lnT>
                    <a:lnB>
                      <a:noFill/>
                    </a:lnB>
                    <a:solidFill>
                      <a:schemeClr val="bg1"/>
                    </a:solidFill>
                  </a:tcPr>
                </a:tc>
                <a:tc>
                  <a:txBody>
                    <a:bodyPr/>
                    <a:lstStyle/>
                    <a:p>
                      <a:pPr algn="l" fontAlgn="b"/>
                      <a:endParaRPr lang="en-US" sz="800" b="1" i="0" u="none" strike="noStrike" dirty="0">
                        <a:latin typeface="+mn-lt"/>
                      </a:endParaRPr>
                    </a:p>
                  </a:txBody>
                  <a:tcPr marL="7739" marR="7739" marT="7144" marB="0">
                    <a:lnL>
                      <a:noFill/>
                    </a:lnL>
                    <a:lnR>
                      <a:noFill/>
                    </a:lnR>
                    <a:lnT>
                      <a:noFill/>
                    </a:lnT>
                    <a:lnB>
                      <a:noFill/>
                    </a:lnB>
                  </a:tcPr>
                </a:tc>
                <a:tc vMerge="1">
                  <a:txBody>
                    <a:bodyPr/>
                    <a:lstStyle/>
                    <a:p>
                      <a:pPr marL="0" algn="ctr" defTabSz="457200" rtl="0" eaLnBrk="1" fontAlgn="b" latinLnBrk="0" hangingPunct="1"/>
                      <a:endParaRPr lang="en-US" sz="1100" b="1" i="0" u="none" strike="noStrike" kern="1200" dirty="0">
                        <a:solidFill>
                          <a:srgbClr val="FFFFFF"/>
                        </a:solidFill>
                        <a:latin typeface="+mn-lt"/>
                        <a:ea typeface="+mn-ea"/>
                        <a:cs typeface="+mn-cs"/>
                      </a:endParaRPr>
                    </a:p>
                  </a:txBody>
                  <a:tcPr marL="10319" marR="10319" marT="9525" marB="0" anchor="ctr">
                    <a:lnL>
                      <a:noFill/>
                    </a:lnL>
                    <a:lnR>
                      <a:noFill/>
                    </a:lnR>
                    <a:lnT>
                      <a:noFill/>
                    </a:lnT>
                    <a:lnB>
                      <a:noFill/>
                    </a:lnB>
                    <a:lnTlToBr w="12700" cmpd="sng">
                      <a:noFill/>
                      <a:prstDash val="solid"/>
                    </a:lnTlToBr>
                    <a:lnBlToTr w="12700" cmpd="sng">
                      <a:noFill/>
                      <a:prstDash val="solid"/>
                    </a:lnBlToTr>
                    <a:solidFill>
                      <a:srgbClr val="1F497D"/>
                    </a:solidFill>
                  </a:tcPr>
                </a:tc>
                <a:tc>
                  <a:txBody>
                    <a:bodyPr/>
                    <a:lstStyle/>
                    <a:p>
                      <a:pPr marL="0" algn="ctr" defTabSz="457200" rtl="0" eaLnBrk="1" fontAlgn="b" latinLnBrk="0" hangingPunct="1"/>
                      <a:endParaRPr lang="en-US" sz="800" b="1" i="0" u="none" strike="noStrike" kern="1200" dirty="0">
                        <a:solidFill>
                          <a:srgbClr val="FFFFFF"/>
                        </a:solidFill>
                        <a:latin typeface="+mn-lt"/>
                        <a:ea typeface="+mn-ea"/>
                        <a:cs typeface="+mn-cs"/>
                      </a:endParaRPr>
                    </a:p>
                  </a:txBody>
                  <a:tcPr marL="7739" marR="7739" marT="7144" marB="0" anchor="ctr">
                    <a:lnL>
                      <a:noFill/>
                    </a:lnL>
                    <a:lnR>
                      <a:noFill/>
                    </a:lnR>
                    <a:lnT>
                      <a:noFill/>
                    </a:lnT>
                    <a:lnB>
                      <a:noFill/>
                    </a:lnB>
                    <a:lnTlToBr w="12700" cmpd="sng">
                      <a:noFill/>
                      <a:prstDash val="solid"/>
                    </a:lnTlToBr>
                    <a:lnBlToTr w="12700" cmpd="sng">
                      <a:noFill/>
                      <a:prstDash val="solid"/>
                    </a:lnBlToTr>
                    <a:noFill/>
                  </a:tcPr>
                </a:tc>
                <a:tc vMerge="1">
                  <a:txBody>
                    <a:bodyPr/>
                    <a:lstStyle/>
                    <a:p>
                      <a:pPr algn="ctr" fontAlgn="b"/>
                      <a:endParaRPr lang="en-US" sz="1100" b="1" i="0" u="none" strike="noStrike" dirty="0">
                        <a:solidFill>
                          <a:srgbClr val="FFFFFF"/>
                        </a:solidFill>
                        <a:latin typeface="+mn-lt"/>
                      </a:endParaRPr>
                    </a:p>
                  </a:txBody>
                  <a:tcPr marL="10319" marR="10319" marT="9525" marB="0" anchor="ctr">
                    <a:lnL>
                      <a:noFill/>
                    </a:lnL>
                    <a:lnR>
                      <a:noFill/>
                    </a:lnR>
                    <a:lnT>
                      <a:noFill/>
                    </a:lnT>
                    <a:lnB>
                      <a:noFill/>
                    </a:lnB>
                    <a:lnTlToBr w="12700" cmpd="sng">
                      <a:noFill/>
                      <a:prstDash val="solid"/>
                    </a:lnTlToBr>
                    <a:lnBlToTr w="12700" cmpd="sng">
                      <a:noFill/>
                      <a:prstDash val="solid"/>
                    </a:lnBlToTr>
                    <a:solidFill>
                      <a:schemeClr val="tx2">
                        <a:lumMod val="40000"/>
                        <a:lumOff val="60000"/>
                      </a:schemeClr>
                    </a:solidFill>
                  </a:tcPr>
                </a:tc>
                <a:tc vMerge="1">
                  <a:txBody>
                    <a:bodyPr/>
                    <a:lstStyle/>
                    <a:p>
                      <a:pPr algn="ctr" fontAlgn="b"/>
                      <a:endParaRPr lang="en-US" sz="1100" b="1" i="0" u="none" strike="noStrike" kern="1200" dirty="0">
                        <a:solidFill>
                          <a:srgbClr val="FFFFFF"/>
                        </a:solidFill>
                        <a:latin typeface="+mn-lt"/>
                        <a:ea typeface="+mn-ea"/>
                        <a:cs typeface="+mn-cs"/>
                      </a:endParaRPr>
                    </a:p>
                  </a:txBody>
                  <a:tcPr marL="10319" marR="10319" marT="9525" marB="0" anchor="ctr">
                    <a:lnL>
                      <a:noFill/>
                    </a:lnL>
                    <a:lnR>
                      <a:noFill/>
                    </a:lnR>
                    <a:lnT>
                      <a:noFill/>
                    </a:lnT>
                    <a:lnB>
                      <a:noFill/>
                    </a:lnB>
                    <a:lnTlToBr w="12700" cmpd="sng">
                      <a:noFill/>
                      <a:prstDash val="solid"/>
                    </a:lnTlToBr>
                    <a:lnBlToTr w="12700" cmpd="sng">
                      <a:noFill/>
                      <a:prstDash val="solid"/>
                    </a:lnBlToTr>
                    <a:solidFill>
                      <a:schemeClr val="tx2">
                        <a:lumMod val="40000"/>
                        <a:lumOff val="60000"/>
                      </a:schemeClr>
                    </a:solidFill>
                  </a:tcPr>
                </a:tc>
                <a:tc vMerge="1">
                  <a:txBody>
                    <a:bodyPr/>
                    <a:lstStyle/>
                    <a:p>
                      <a:pPr algn="ctr" fontAlgn="b"/>
                      <a:endParaRPr lang="en-US" sz="1100" b="1" i="0" u="none" strike="noStrike" kern="1200" dirty="0">
                        <a:solidFill>
                          <a:srgbClr val="FFFFFF"/>
                        </a:solidFill>
                        <a:latin typeface="+mn-lt"/>
                        <a:ea typeface="+mn-ea"/>
                        <a:cs typeface="+mn-cs"/>
                      </a:endParaRPr>
                    </a:p>
                  </a:txBody>
                  <a:tcPr marL="10319" marR="10319" marT="9525" marB="0" anchor="ctr">
                    <a:lnL>
                      <a:noFill/>
                    </a:lnL>
                    <a:lnR>
                      <a:noFill/>
                    </a:lnR>
                    <a:lnT>
                      <a:noFill/>
                    </a:lnT>
                    <a:lnB>
                      <a:noFill/>
                    </a:lnB>
                    <a:lnTlToBr w="12700" cmpd="sng">
                      <a:noFill/>
                      <a:prstDash val="solid"/>
                    </a:lnTlToBr>
                    <a:lnBlToTr w="12700" cmpd="sng">
                      <a:noFill/>
                      <a:prstDash val="solid"/>
                    </a:lnBlToTr>
                    <a:solidFill>
                      <a:schemeClr val="tx2">
                        <a:lumMod val="40000"/>
                        <a:lumOff val="60000"/>
                      </a:schemeClr>
                    </a:solidFill>
                  </a:tcPr>
                </a:tc>
                <a:tc vMerge="1">
                  <a:txBody>
                    <a:bodyPr/>
                    <a:lstStyle/>
                    <a:p>
                      <a:pPr algn="ctr" fontAlgn="b"/>
                      <a:endParaRPr lang="en-US" sz="1100" b="1" i="0" u="none" strike="noStrike" kern="1200" dirty="0">
                        <a:solidFill>
                          <a:srgbClr val="FFFFFF"/>
                        </a:solidFill>
                        <a:latin typeface="+mn-lt"/>
                        <a:ea typeface="+mn-ea"/>
                        <a:cs typeface="+mn-cs"/>
                      </a:endParaRPr>
                    </a:p>
                  </a:txBody>
                  <a:tcPr marL="10319" marR="10319" marT="9525" marB="0" anchor="ctr">
                    <a:lnL>
                      <a:noFill/>
                    </a:lnL>
                    <a:lnR>
                      <a:noFill/>
                    </a:lnR>
                    <a:lnT>
                      <a:noFill/>
                    </a:lnT>
                    <a:lnB>
                      <a:noFill/>
                    </a:lnB>
                    <a:lnTlToBr w="12700" cmpd="sng">
                      <a:noFill/>
                      <a:prstDash val="solid"/>
                    </a:lnTlToBr>
                    <a:lnBlToTr w="12700" cmpd="sng">
                      <a:noFill/>
                      <a:prstDash val="solid"/>
                    </a:lnBlToTr>
                    <a:solidFill>
                      <a:schemeClr val="tx2">
                        <a:lumMod val="40000"/>
                        <a:lumOff val="60000"/>
                      </a:schemeClr>
                    </a:solidFill>
                  </a:tcPr>
                </a:tc>
                <a:tc>
                  <a:txBody>
                    <a:bodyPr/>
                    <a:lstStyle/>
                    <a:p>
                      <a:pPr algn="ctr" fontAlgn="b"/>
                      <a:endParaRPr lang="en-US" sz="800" b="1" i="0" u="none" strike="noStrike" kern="1200" dirty="0">
                        <a:solidFill>
                          <a:srgbClr val="FFFFFF"/>
                        </a:solidFill>
                        <a:latin typeface="+mn-lt"/>
                        <a:ea typeface="+mn-ea"/>
                        <a:cs typeface="+mn-cs"/>
                      </a:endParaRPr>
                    </a:p>
                  </a:txBody>
                  <a:tcPr marL="7739" marR="7739" marT="7144" marB="0" anchor="ctr">
                    <a:lnL>
                      <a:noFill/>
                    </a:lnL>
                    <a:lnR>
                      <a:noFill/>
                    </a:lnR>
                    <a:lnT>
                      <a:noFill/>
                    </a:lnT>
                    <a:lnB>
                      <a:noFill/>
                    </a:lnB>
                    <a:lnTlToBr w="12700" cmpd="sng">
                      <a:noFill/>
                      <a:prstDash val="solid"/>
                    </a:lnTlToBr>
                    <a:lnBlToTr w="12700" cmpd="sng">
                      <a:noFill/>
                      <a:prstDash val="solid"/>
                    </a:lnBlToTr>
                    <a:noFill/>
                  </a:tcPr>
                </a:tc>
                <a:tc vMerge="1">
                  <a:txBody>
                    <a:bodyPr/>
                    <a:lstStyle/>
                    <a:p>
                      <a:pPr algn="ctr" fontAlgn="b"/>
                      <a:endParaRPr lang="en-US" sz="1100" b="1" i="0" u="none" strike="noStrike" kern="1200" dirty="0">
                        <a:solidFill>
                          <a:srgbClr val="FFFFFF"/>
                        </a:solidFill>
                        <a:latin typeface="+mn-lt"/>
                        <a:ea typeface="+mn-ea"/>
                        <a:cs typeface="+mn-cs"/>
                      </a:endParaRPr>
                    </a:p>
                  </a:txBody>
                  <a:tcPr marL="10319" marR="10319" marT="9525" marB="0" anchor="ctr">
                    <a:lnL>
                      <a:noFill/>
                    </a:lnL>
                    <a:lnR>
                      <a:noFill/>
                    </a:lnR>
                    <a:lnT>
                      <a:noFill/>
                    </a:lnT>
                    <a:lnB>
                      <a:noFill/>
                    </a:lnB>
                    <a:lnTlToBr w="12700" cmpd="sng">
                      <a:noFill/>
                      <a:prstDash val="solid"/>
                    </a:lnTlToBr>
                    <a:lnBlToTr w="12700" cmpd="sng">
                      <a:noFill/>
                      <a:prstDash val="solid"/>
                    </a:lnBlToTr>
                    <a:solidFill>
                      <a:srgbClr val="1F497D"/>
                    </a:solidFill>
                  </a:tcPr>
                </a:tc>
                <a:tc>
                  <a:txBody>
                    <a:bodyPr/>
                    <a:lstStyle/>
                    <a:p>
                      <a:pPr algn="ctr" fontAlgn="b"/>
                      <a:endParaRPr lang="en-US" sz="800" b="1" i="0" u="none" strike="noStrike" dirty="0">
                        <a:solidFill>
                          <a:srgbClr val="FFFFFF"/>
                        </a:solidFill>
                        <a:latin typeface="+mn-lt"/>
                      </a:endParaRPr>
                    </a:p>
                  </a:txBody>
                  <a:tcPr marL="7739" marR="7739" marT="714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800" b="1" i="0" u="none" strike="noStrike" dirty="0">
                          <a:solidFill>
                            <a:srgbClr val="FFFFFF"/>
                          </a:solidFill>
                          <a:latin typeface="+mn-lt"/>
                        </a:rPr>
                        <a:t>%</a:t>
                      </a:r>
                    </a:p>
                  </a:txBody>
                  <a:tcPr marL="7739" marR="7739" marT="7144" marB="0" anchor="ctr">
                    <a:lnL>
                      <a:noFill/>
                    </a:lnL>
                    <a:lnR>
                      <a:noFill/>
                    </a:lnR>
                    <a:lnT>
                      <a:noFill/>
                    </a:lnT>
                    <a:lnB>
                      <a:noFill/>
                    </a:lnB>
                    <a:lnTlToBr w="12700" cmpd="sng">
                      <a:noFill/>
                      <a:prstDash val="solid"/>
                    </a:lnTlToBr>
                    <a:lnBlToTr w="12700" cmpd="sng">
                      <a:noFill/>
                      <a:prstDash val="solid"/>
                    </a:lnBlToTr>
                    <a:solidFill>
                      <a:srgbClr val="172051"/>
                    </a:solidFill>
                  </a:tcPr>
                </a:tc>
                <a:tc>
                  <a:txBody>
                    <a:bodyPr/>
                    <a:lstStyle/>
                    <a:p>
                      <a:pPr algn="ctr" fontAlgn="b"/>
                      <a:r>
                        <a:rPr lang="en-US" sz="800" b="0" i="0" u="none" strike="noStrike" dirty="0">
                          <a:solidFill>
                            <a:schemeClr val="bg1"/>
                          </a:solidFill>
                          <a:latin typeface="+mn-lt"/>
                        </a:rPr>
                        <a:t>% at constant FX and scope</a:t>
                      </a:r>
                    </a:p>
                  </a:txBody>
                  <a:tcPr marL="7739" marR="7739" marT="7144" marB="0" anchor="ctr">
                    <a:lnL>
                      <a:noFill/>
                    </a:lnL>
                    <a:lnR>
                      <a:noFill/>
                    </a:lnR>
                    <a:lnT>
                      <a:noFill/>
                    </a:lnT>
                    <a:lnB>
                      <a:noFill/>
                    </a:lnB>
                    <a:lnTlToBr w="12700" cmpd="sng">
                      <a:noFill/>
                      <a:prstDash val="solid"/>
                    </a:lnTlToBr>
                    <a:lnBlToTr w="12700" cmpd="sng">
                      <a:noFill/>
                      <a:prstDash val="solid"/>
                    </a:lnBlToTr>
                    <a:solidFill>
                      <a:srgbClr val="172051"/>
                    </a:solidFill>
                  </a:tcPr>
                </a:tc>
                <a:extLst>
                  <a:ext uri="{0D108BD9-81ED-4DB2-BD59-A6C34878D82A}">
                    <a16:rowId xmlns:a16="http://schemas.microsoft.com/office/drawing/2014/main" val="1711923552"/>
                  </a:ext>
                </a:extLst>
              </a:tr>
              <a:tr h="213428">
                <a:tc>
                  <a:txBody>
                    <a:bodyPr/>
                    <a:lstStyle/>
                    <a:p>
                      <a:pPr algn="l" fontAlgn="b"/>
                      <a:r>
                        <a:rPr lang="en-US" sz="800" b="0" i="0" u="none" strike="noStrike" dirty="0">
                          <a:solidFill>
                            <a:srgbClr val="324D59"/>
                          </a:solidFill>
                          <a:latin typeface="+mn-lt"/>
                        </a:rPr>
                        <a:t>200mm wafer sales</a:t>
                      </a:r>
                    </a:p>
                  </a:txBody>
                  <a:tcPr marL="92869" marR="7739" marT="7144" marB="0" anchor="ctr">
                    <a:lnL>
                      <a:noFill/>
                    </a:lnL>
                    <a:lnR>
                      <a:noFill/>
                    </a:lnR>
                    <a:lnT>
                      <a:noFill/>
                    </a:lnT>
                    <a:lnB>
                      <a:noFill/>
                    </a:lnB>
                  </a:tcPr>
                </a:tc>
                <a:tc>
                  <a:txBody>
                    <a:bodyPr/>
                    <a:lstStyle/>
                    <a:p>
                      <a:pPr algn="l" fontAlgn="b"/>
                      <a:endParaRPr lang="en-US" sz="800" b="0" i="0" u="none" strike="noStrike" dirty="0">
                        <a:solidFill>
                          <a:srgbClr val="324D59"/>
                        </a:solidFill>
                        <a:latin typeface="+mn-lt"/>
                      </a:endParaRPr>
                    </a:p>
                  </a:txBody>
                  <a:tcPr marL="7739" marR="7739" marT="7144" marB="0" anchor="ctr">
                    <a:lnL>
                      <a:noFill/>
                    </a:lnL>
                    <a:lnR>
                      <a:noFill/>
                    </a:lnR>
                    <a:lnT>
                      <a:noFill/>
                    </a:lnT>
                    <a:lnB>
                      <a:noFill/>
                    </a:lnB>
                  </a:tcPr>
                </a:tc>
                <a:tc>
                  <a:txBody>
                    <a:bodyPr/>
                    <a:lstStyle/>
                    <a:p>
                      <a:pPr marL="87313" indent="-87313" algn="r" fontAlgn="b">
                        <a:tabLst>
                          <a:tab pos="444500" algn="dec"/>
                          <a:tab pos="896938" algn="r"/>
                        </a:tabLst>
                      </a:pPr>
                      <a:r>
                        <a:rPr lang="en-US" sz="800" b="1" i="0" u="none" strike="noStrike" kern="1200" dirty="0">
                          <a:solidFill>
                            <a:srgbClr val="324D59"/>
                          </a:solidFill>
                          <a:latin typeface="+mn-lt"/>
                          <a:ea typeface="+mn-ea"/>
                          <a:cs typeface="+mn-cs"/>
                        </a:rPr>
                        <a:t>	192.4</a:t>
                      </a:r>
                    </a:p>
                  </a:txBody>
                  <a:tcPr marL="54000" marR="81000" marT="7144" marB="0" anchor="ctr">
                    <a:lnL>
                      <a:noFill/>
                    </a:lnL>
                    <a:lnR>
                      <a:noFill/>
                    </a:lnR>
                    <a:lnT>
                      <a:noFill/>
                    </a:lnT>
                    <a:lnB>
                      <a:noFill/>
                    </a:lnB>
                  </a:tcPr>
                </a:tc>
                <a:tc>
                  <a:txBody>
                    <a:bodyPr/>
                    <a:lstStyle/>
                    <a:p>
                      <a:pPr marL="0" algn="r" rtl="0" fontAlgn="b">
                        <a:spcBef>
                          <a:spcPts val="0"/>
                        </a:spcBef>
                        <a:spcAft>
                          <a:spcPts val="0"/>
                        </a:spcAft>
                        <a:tabLst>
                          <a:tab pos="449263" algn="dec"/>
                        </a:tabLst>
                      </a:pPr>
                      <a:endParaRPr lang="fr-FR" sz="800" b="0" i="0" u="none" strike="noStrike" kern="1200" dirty="0">
                        <a:solidFill>
                          <a:srgbClr val="324D59"/>
                        </a:solidFill>
                        <a:latin typeface="+mn-lt"/>
                        <a:ea typeface="+mn-ea"/>
                        <a:cs typeface="+mn-cs"/>
                      </a:endParaRP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	50.9</a:t>
                      </a: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	51.2</a:t>
                      </a: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58.7</a:t>
                      </a: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60.2</a:t>
                      </a:r>
                    </a:p>
                  </a:txBody>
                  <a:tcPr marL="54000" marR="81000" marT="0" marB="0" anchor="ctr">
                    <a:lnL>
                      <a:noFill/>
                    </a:lnL>
                    <a:lnR>
                      <a:noFill/>
                    </a:lnR>
                    <a:lnT>
                      <a:noFill/>
                    </a:lnT>
                    <a:lnB>
                      <a:noFill/>
                    </a:lnB>
                  </a:tcPr>
                </a:tc>
                <a:tc>
                  <a:txBody>
                    <a:bodyPr/>
                    <a:lstStyle/>
                    <a:p>
                      <a:pPr marL="87313" indent="-87313" algn="r" fontAlgn="b">
                        <a:tabLst>
                          <a:tab pos="444500" algn="dec"/>
                          <a:tab pos="896938" algn="r"/>
                        </a:tabLst>
                      </a:pPr>
                      <a:endParaRPr lang="en-US" sz="800" b="1" i="0" u="none" strike="noStrike" kern="1200" dirty="0">
                        <a:solidFill>
                          <a:srgbClr val="324D59"/>
                        </a:solidFill>
                        <a:latin typeface="+mn-lt"/>
                        <a:ea typeface="+mn-ea"/>
                        <a:cs typeface="+mn-cs"/>
                      </a:endParaRPr>
                    </a:p>
                  </a:txBody>
                  <a:tcPr marL="54000" marR="81000" marT="7144" marB="0" anchor="ctr">
                    <a:lnL>
                      <a:noFill/>
                    </a:lnL>
                    <a:lnR>
                      <a:noFill/>
                    </a:lnR>
                    <a:lnT>
                      <a:noFill/>
                    </a:lnT>
                    <a:lnB>
                      <a:noFill/>
                    </a:lnB>
                  </a:tcPr>
                </a:tc>
                <a:tc>
                  <a:txBody>
                    <a:bodyPr/>
                    <a:lstStyle/>
                    <a:p>
                      <a:pPr marL="87313" indent="-87313" algn="r" fontAlgn="b">
                        <a:tabLst>
                          <a:tab pos="444500" algn="dec"/>
                          <a:tab pos="896938" algn="r"/>
                        </a:tabLst>
                      </a:pPr>
                      <a:r>
                        <a:rPr lang="en-US" sz="800" b="1" i="0" u="none" strike="noStrike" kern="1200" dirty="0">
                          <a:solidFill>
                            <a:srgbClr val="324D59"/>
                          </a:solidFill>
                          <a:latin typeface="+mn-lt"/>
                          <a:ea typeface="+mn-ea"/>
                          <a:cs typeface="+mn-cs"/>
                        </a:rPr>
                        <a:t>	221.0</a:t>
                      </a:r>
                    </a:p>
                  </a:txBody>
                  <a:tcPr marL="54000" marR="81000" marT="7144" marB="0" anchor="ctr">
                    <a:lnL>
                      <a:noFill/>
                    </a:lnL>
                    <a:lnR>
                      <a:noFill/>
                    </a:lnR>
                    <a:lnT>
                      <a:noFill/>
                    </a:lnT>
                    <a:lnB>
                      <a:noFill/>
                    </a:lnB>
                  </a:tcPr>
                </a:tc>
                <a:tc>
                  <a:txBody>
                    <a:bodyPr/>
                    <a:lstStyle/>
                    <a:p>
                      <a:pPr algn="r" fontAlgn="b"/>
                      <a:endParaRPr lang="en-US" sz="800" b="0" i="0" u="none" strike="noStrike" dirty="0">
                        <a:solidFill>
                          <a:srgbClr val="324D59"/>
                        </a:solidFill>
                        <a:latin typeface="+mn-lt"/>
                      </a:endParaRPr>
                    </a:p>
                  </a:txBody>
                  <a:tcPr marL="54000" marR="81000" marT="7144" marB="0" anchor="ctr">
                    <a:lnL>
                      <a:noFill/>
                    </a:lnL>
                    <a:lnR>
                      <a:noFill/>
                    </a:lnR>
                    <a:lnT>
                      <a:noFill/>
                    </a:lnT>
                    <a:lnB>
                      <a:noFill/>
                    </a:lnB>
                    <a:solidFill>
                      <a:schemeClr val="bg1"/>
                    </a:solidFill>
                  </a:tcPr>
                </a:tc>
                <a:tc>
                  <a:txBody>
                    <a:bodyPr/>
                    <a:lstStyle/>
                    <a:p>
                      <a:pPr marL="0" marR="0" indent="0" algn="r" defTabSz="801330" rtl="0" eaLnBrk="1" fontAlgn="b" latinLnBrk="0" hangingPunct="1">
                        <a:lnSpc>
                          <a:spcPct val="100000"/>
                        </a:lnSpc>
                        <a:spcBef>
                          <a:spcPts val="0"/>
                        </a:spcBef>
                        <a:spcAft>
                          <a:spcPts val="0"/>
                        </a:spcAft>
                        <a:buClrTx/>
                        <a:buSzTx/>
                        <a:buFontTx/>
                        <a:buNone/>
                        <a:tabLst/>
                        <a:defRPr/>
                      </a:pPr>
                      <a:r>
                        <a:rPr lang="en-US" sz="800" b="0" i="0" u="none" strike="noStrike" kern="1200" dirty="0">
                          <a:solidFill>
                            <a:srgbClr val="324D59"/>
                          </a:solidFill>
                          <a:latin typeface="+mn-lt"/>
                          <a:ea typeface="+mn-ea"/>
                          <a:cs typeface="+mn-cs"/>
                        </a:rPr>
                        <a:t>+15%</a:t>
                      </a:r>
                      <a:endParaRPr lang="fr-FR" sz="800" b="0" i="0" u="none" strike="noStrike" kern="1200" dirty="0">
                        <a:solidFill>
                          <a:srgbClr val="324D59"/>
                        </a:solidFill>
                        <a:latin typeface="+mn-lt"/>
                        <a:ea typeface="+mn-ea"/>
                        <a:cs typeface="+mn-cs"/>
                      </a:endParaRPr>
                    </a:p>
                  </a:txBody>
                  <a:tcPr marL="54000" marR="81000" marT="0" marB="0" anchor="ctr">
                    <a:lnL>
                      <a:noFill/>
                    </a:lnL>
                    <a:lnR>
                      <a:noFill/>
                    </a:lnR>
                    <a:lnT>
                      <a:noFill/>
                    </a:lnT>
                    <a:lnB>
                      <a:noFill/>
                    </a:lnB>
                  </a:tcPr>
                </a:tc>
                <a:tc>
                  <a:txBody>
                    <a:bodyPr/>
                    <a:lstStyle/>
                    <a:p>
                      <a:pPr marL="0" algn="r" defTabSz="801330" rtl="0" eaLnBrk="1" fontAlgn="b" latinLnBrk="0" hangingPunct="1"/>
                      <a:r>
                        <a:rPr lang="en-US" sz="800" b="1" i="0" u="none" strike="noStrike" kern="1200" dirty="0">
                          <a:solidFill>
                            <a:srgbClr val="324D59"/>
                          </a:solidFill>
                          <a:latin typeface="+mn-lt"/>
                          <a:ea typeface="+mn-ea"/>
                          <a:cs typeface="+mn-cs"/>
                        </a:rPr>
                        <a:t>+17%</a:t>
                      </a:r>
                    </a:p>
                  </a:txBody>
                  <a:tcPr marL="54000" marR="81000" marT="7144" marB="0" anchor="ctr">
                    <a:lnL>
                      <a:noFill/>
                    </a:lnL>
                    <a:lnR>
                      <a:noFill/>
                    </a:lnR>
                    <a:lnT>
                      <a:noFill/>
                    </a:lnT>
                    <a:lnB>
                      <a:noFill/>
                    </a:lnB>
                  </a:tcPr>
                </a:tc>
                <a:extLst>
                  <a:ext uri="{0D108BD9-81ED-4DB2-BD59-A6C34878D82A}">
                    <a16:rowId xmlns:a16="http://schemas.microsoft.com/office/drawing/2014/main" val="10001"/>
                  </a:ext>
                </a:extLst>
              </a:tr>
              <a:tr h="213428">
                <a:tc>
                  <a:txBody>
                    <a:bodyPr/>
                    <a:lstStyle/>
                    <a:p>
                      <a:pPr algn="l" fontAlgn="b"/>
                      <a:r>
                        <a:rPr lang="en-US" sz="800" b="0" i="0" u="none" strike="noStrike" dirty="0">
                          <a:solidFill>
                            <a:srgbClr val="324D59"/>
                          </a:solidFill>
                          <a:latin typeface="+mn-lt"/>
                        </a:rPr>
                        <a:t>300mm wafer sales</a:t>
                      </a:r>
                    </a:p>
                  </a:txBody>
                  <a:tcPr marL="92869" marR="7739" marT="7144" marB="0" anchor="ctr">
                    <a:lnL>
                      <a:noFill/>
                    </a:lnL>
                    <a:lnR>
                      <a:noFill/>
                    </a:lnR>
                    <a:lnT>
                      <a:noFill/>
                    </a:lnT>
                    <a:lnB>
                      <a:noFill/>
                    </a:lnB>
                  </a:tcPr>
                </a:tc>
                <a:tc>
                  <a:txBody>
                    <a:bodyPr/>
                    <a:lstStyle/>
                    <a:p>
                      <a:pPr algn="l" fontAlgn="b"/>
                      <a:endParaRPr lang="en-US" sz="800" b="0" i="0" u="none" strike="noStrike" dirty="0">
                        <a:solidFill>
                          <a:srgbClr val="324D59"/>
                        </a:solidFill>
                        <a:latin typeface="+mn-lt"/>
                      </a:endParaRPr>
                    </a:p>
                  </a:txBody>
                  <a:tcPr marL="7739" marR="7739" marT="7144" marB="0" anchor="ctr">
                    <a:lnL>
                      <a:noFill/>
                    </a:lnL>
                    <a:lnR>
                      <a:noFill/>
                    </a:lnR>
                    <a:lnT>
                      <a:noFill/>
                    </a:lnT>
                    <a:lnB>
                      <a:noFill/>
                    </a:lnB>
                  </a:tcPr>
                </a:tc>
                <a:tc>
                  <a:txBody>
                    <a:bodyPr/>
                    <a:lstStyle/>
                    <a:p>
                      <a:pPr algn="r" fontAlgn="b">
                        <a:tabLst>
                          <a:tab pos="538163" algn="dec"/>
                          <a:tab pos="896938" algn="r"/>
                        </a:tabLst>
                      </a:pPr>
                      <a:r>
                        <a:rPr lang="en-US" sz="800" b="1" i="0" u="none" strike="noStrike" kern="1200" dirty="0">
                          <a:solidFill>
                            <a:srgbClr val="324D59"/>
                          </a:solidFill>
                          <a:latin typeface="+mn-lt"/>
                          <a:ea typeface="+mn-ea"/>
                          <a:cs typeface="+mn-cs"/>
                        </a:rPr>
                        <a:t>	106.3</a:t>
                      </a:r>
                    </a:p>
                  </a:txBody>
                  <a:tcPr marL="54000" marR="81000" marT="7144" marB="0" anchor="ctr">
                    <a:lnL>
                      <a:noFill/>
                    </a:lnL>
                    <a:lnR>
                      <a:noFill/>
                    </a:lnR>
                    <a:lnT>
                      <a:noFill/>
                    </a:lnT>
                    <a:lnB>
                      <a:noFill/>
                    </a:lnB>
                  </a:tcPr>
                </a:tc>
                <a:tc>
                  <a:txBody>
                    <a:bodyPr/>
                    <a:lstStyle/>
                    <a:p>
                      <a:pPr marL="0" algn="r" rtl="0" fontAlgn="b">
                        <a:spcBef>
                          <a:spcPts val="0"/>
                        </a:spcBef>
                        <a:spcAft>
                          <a:spcPts val="0"/>
                        </a:spcAft>
                        <a:tabLst>
                          <a:tab pos="449263" algn="dec"/>
                        </a:tabLst>
                      </a:pPr>
                      <a:endParaRPr lang="fr-FR" sz="800" b="0" i="0" u="none" strike="noStrike" kern="1200" dirty="0">
                        <a:solidFill>
                          <a:srgbClr val="324D59"/>
                        </a:solidFill>
                        <a:latin typeface="+mn-lt"/>
                        <a:ea typeface="+mn-ea"/>
                        <a:cs typeface="+mn-cs"/>
                      </a:endParaRP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	39.3</a:t>
                      </a: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	41.3</a:t>
                      </a: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52.8</a:t>
                      </a: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72.3</a:t>
                      </a:r>
                    </a:p>
                  </a:txBody>
                  <a:tcPr marL="54000" marR="81000" marT="0" marB="0" anchor="ctr">
                    <a:lnL>
                      <a:noFill/>
                    </a:lnL>
                    <a:lnR>
                      <a:noFill/>
                    </a:lnR>
                    <a:lnT>
                      <a:noFill/>
                    </a:lnT>
                    <a:lnB>
                      <a:noFill/>
                    </a:lnB>
                  </a:tcPr>
                </a:tc>
                <a:tc>
                  <a:txBody>
                    <a:bodyPr/>
                    <a:lstStyle/>
                    <a:p>
                      <a:pPr algn="r" fontAlgn="b">
                        <a:tabLst>
                          <a:tab pos="538163" algn="dec"/>
                          <a:tab pos="896938" algn="r"/>
                        </a:tabLst>
                      </a:pPr>
                      <a:endParaRPr lang="en-US" sz="800" b="1" i="0" u="none" strike="noStrike" kern="1200" dirty="0">
                        <a:solidFill>
                          <a:srgbClr val="324D59"/>
                        </a:solidFill>
                        <a:latin typeface="+mn-lt"/>
                        <a:ea typeface="+mn-ea"/>
                        <a:cs typeface="+mn-cs"/>
                      </a:endParaRPr>
                    </a:p>
                  </a:txBody>
                  <a:tcPr marL="54000" marR="81000" marT="7144" marB="0" anchor="ctr">
                    <a:lnL>
                      <a:noFill/>
                    </a:lnL>
                    <a:lnR>
                      <a:noFill/>
                    </a:lnR>
                    <a:lnT>
                      <a:noFill/>
                    </a:lnT>
                    <a:lnB>
                      <a:noFill/>
                    </a:lnB>
                  </a:tcPr>
                </a:tc>
                <a:tc>
                  <a:txBody>
                    <a:bodyPr/>
                    <a:lstStyle/>
                    <a:p>
                      <a:pPr algn="r" fontAlgn="b">
                        <a:tabLst>
                          <a:tab pos="538163" algn="dec"/>
                          <a:tab pos="896938" algn="r"/>
                        </a:tabLst>
                      </a:pPr>
                      <a:r>
                        <a:rPr lang="en-US" sz="800" b="1" i="0" u="none" strike="noStrike" kern="1200" dirty="0">
                          <a:solidFill>
                            <a:srgbClr val="324D59"/>
                          </a:solidFill>
                          <a:latin typeface="+mn-lt"/>
                          <a:ea typeface="+mn-ea"/>
                          <a:cs typeface="+mn-cs"/>
                        </a:rPr>
                        <a:t>	205.7</a:t>
                      </a:r>
                    </a:p>
                  </a:txBody>
                  <a:tcPr marL="54000" marR="81000" marT="7144" marB="0" anchor="ctr">
                    <a:lnL>
                      <a:noFill/>
                    </a:lnL>
                    <a:lnR>
                      <a:noFill/>
                    </a:lnR>
                    <a:lnT>
                      <a:noFill/>
                    </a:lnT>
                    <a:lnB>
                      <a:noFill/>
                    </a:lnB>
                  </a:tcPr>
                </a:tc>
                <a:tc>
                  <a:txBody>
                    <a:bodyPr/>
                    <a:lstStyle/>
                    <a:p>
                      <a:pPr algn="r" fontAlgn="b"/>
                      <a:endParaRPr lang="en-US" sz="800" b="0" i="0" u="none" strike="noStrike" dirty="0">
                        <a:solidFill>
                          <a:srgbClr val="324D59"/>
                        </a:solidFill>
                        <a:latin typeface="+mn-lt"/>
                      </a:endParaRPr>
                    </a:p>
                  </a:txBody>
                  <a:tcPr marL="54000" marR="81000" marT="7144" marB="0" anchor="ctr">
                    <a:lnL>
                      <a:noFill/>
                    </a:lnL>
                    <a:lnR>
                      <a:noFill/>
                    </a:lnR>
                    <a:lnT>
                      <a:noFill/>
                    </a:lnT>
                    <a:lnB>
                      <a:noFill/>
                    </a:lnB>
                    <a:solidFill>
                      <a:schemeClr val="bg1"/>
                    </a:solidFill>
                  </a:tcPr>
                </a:tc>
                <a:tc>
                  <a:txBody>
                    <a:bodyPr/>
                    <a:lstStyle/>
                    <a:p>
                      <a:pPr marL="0" marR="0" indent="0" algn="r" defTabSz="801330" rtl="0" eaLnBrk="1" fontAlgn="b" latinLnBrk="0" hangingPunct="1">
                        <a:lnSpc>
                          <a:spcPct val="100000"/>
                        </a:lnSpc>
                        <a:spcBef>
                          <a:spcPts val="0"/>
                        </a:spcBef>
                        <a:spcAft>
                          <a:spcPts val="0"/>
                        </a:spcAft>
                        <a:buClrTx/>
                        <a:buSzTx/>
                        <a:buFontTx/>
                        <a:buNone/>
                        <a:tabLst/>
                        <a:defRPr/>
                      </a:pPr>
                      <a:r>
                        <a:rPr lang="en-US" sz="800" b="0" i="0" u="none" strike="noStrike" kern="1200" dirty="0">
                          <a:solidFill>
                            <a:srgbClr val="324D59"/>
                          </a:solidFill>
                          <a:latin typeface="+mn-lt"/>
                          <a:ea typeface="+mn-ea"/>
                          <a:cs typeface="+mn-cs"/>
                        </a:rPr>
                        <a:t>+93%</a:t>
                      </a:r>
                      <a:endParaRPr lang="fr-FR" sz="800" b="0" i="0" u="none" strike="noStrike" kern="1200" dirty="0">
                        <a:solidFill>
                          <a:srgbClr val="324D59"/>
                        </a:solidFill>
                        <a:latin typeface="+mn-lt"/>
                        <a:ea typeface="+mn-ea"/>
                        <a:cs typeface="+mn-cs"/>
                      </a:endParaRPr>
                    </a:p>
                  </a:txBody>
                  <a:tcPr marL="54000" marR="81000" marT="0" marB="0" anchor="ctr">
                    <a:lnL>
                      <a:noFill/>
                    </a:lnL>
                    <a:lnR>
                      <a:noFill/>
                    </a:lnR>
                    <a:lnT>
                      <a:noFill/>
                    </a:lnT>
                    <a:lnB>
                      <a:noFill/>
                    </a:lnB>
                  </a:tcPr>
                </a:tc>
                <a:tc>
                  <a:txBody>
                    <a:bodyPr/>
                    <a:lstStyle/>
                    <a:p>
                      <a:pPr marL="0" algn="r" defTabSz="801330" rtl="0" eaLnBrk="1" fontAlgn="b" latinLnBrk="0" hangingPunct="1"/>
                      <a:r>
                        <a:rPr lang="en-US" sz="800" b="1" i="0" u="none" strike="noStrike" kern="1200" dirty="0">
                          <a:solidFill>
                            <a:srgbClr val="324D59"/>
                          </a:solidFill>
                          <a:latin typeface="+mn-lt"/>
                          <a:ea typeface="+mn-ea"/>
                          <a:cs typeface="+mn-cs"/>
                        </a:rPr>
                        <a:t>+97%</a:t>
                      </a:r>
                    </a:p>
                  </a:txBody>
                  <a:tcPr marL="54000" marR="81000" marT="7144" marB="0" anchor="ctr">
                    <a:lnL>
                      <a:noFill/>
                    </a:lnL>
                    <a:lnR>
                      <a:noFill/>
                    </a:lnR>
                    <a:lnT>
                      <a:noFill/>
                    </a:lnT>
                    <a:lnB>
                      <a:noFill/>
                    </a:lnB>
                  </a:tcPr>
                </a:tc>
                <a:extLst>
                  <a:ext uri="{0D108BD9-81ED-4DB2-BD59-A6C34878D82A}">
                    <a16:rowId xmlns:a16="http://schemas.microsoft.com/office/drawing/2014/main" val="10002"/>
                  </a:ext>
                </a:extLst>
              </a:tr>
              <a:tr h="304324">
                <a:tc>
                  <a:txBody>
                    <a:bodyPr/>
                    <a:lstStyle/>
                    <a:p>
                      <a:pPr algn="l" fontAlgn="b"/>
                      <a:r>
                        <a:rPr lang="en-US" sz="800" b="0" i="0" u="none" strike="noStrike" dirty="0">
                          <a:solidFill>
                            <a:srgbClr val="324D59"/>
                          </a:solidFill>
                          <a:latin typeface="+mn-lt"/>
                        </a:rPr>
                        <a:t>Royalties</a:t>
                      </a:r>
                      <a:r>
                        <a:rPr lang="en-US" sz="800" b="0" i="0" u="none" strike="noStrike" baseline="0" dirty="0">
                          <a:solidFill>
                            <a:srgbClr val="324D59"/>
                          </a:solidFill>
                          <a:latin typeface="+mn-lt"/>
                        </a:rPr>
                        <a:t> and </a:t>
                      </a:r>
                      <a:r>
                        <a:rPr lang="en-US" sz="800" b="0" i="0" u="none" strike="noStrike" dirty="0">
                          <a:solidFill>
                            <a:srgbClr val="324D59"/>
                          </a:solidFill>
                          <a:latin typeface="+mn-lt"/>
                        </a:rPr>
                        <a:t>other revenues</a:t>
                      </a:r>
                    </a:p>
                  </a:txBody>
                  <a:tcPr marL="92869" marR="7739" marT="7144" marB="0" anchor="ctr">
                    <a:lnL>
                      <a:noFill/>
                    </a:lnL>
                    <a:lnR>
                      <a:noFill/>
                    </a:lnR>
                    <a:lnT>
                      <a:noFill/>
                    </a:lnT>
                    <a:lnB>
                      <a:noFill/>
                    </a:lnB>
                  </a:tcPr>
                </a:tc>
                <a:tc>
                  <a:txBody>
                    <a:bodyPr/>
                    <a:lstStyle/>
                    <a:p>
                      <a:pPr algn="l" fontAlgn="b"/>
                      <a:endParaRPr lang="en-US" sz="800" b="0" i="0" u="none" strike="noStrike" dirty="0">
                        <a:solidFill>
                          <a:srgbClr val="324D59"/>
                        </a:solidFill>
                        <a:latin typeface="+mn-lt"/>
                      </a:endParaRPr>
                    </a:p>
                  </a:txBody>
                  <a:tcPr marL="7739" marR="7739" marT="7144" marB="0" anchor="ctr">
                    <a:lnL>
                      <a:noFill/>
                    </a:lnL>
                    <a:lnR>
                      <a:noFill/>
                    </a:lnR>
                    <a:lnT>
                      <a:noFill/>
                    </a:lnT>
                    <a:lnB>
                      <a:noFill/>
                    </a:lnB>
                  </a:tcPr>
                </a:tc>
                <a:tc>
                  <a:txBody>
                    <a:bodyPr/>
                    <a:lstStyle/>
                    <a:p>
                      <a:pPr marL="0" algn="r" defTabSz="801330" rtl="0" eaLnBrk="1" fontAlgn="b" latinLnBrk="0" hangingPunct="1">
                        <a:tabLst>
                          <a:tab pos="538163" algn="dec"/>
                          <a:tab pos="896938" algn="r"/>
                        </a:tabLst>
                      </a:pPr>
                      <a:r>
                        <a:rPr lang="en-US" sz="800" b="1" i="0" u="none" strike="noStrike" kern="1200" dirty="0">
                          <a:solidFill>
                            <a:srgbClr val="324D59"/>
                          </a:solidFill>
                          <a:latin typeface="+mn-lt"/>
                          <a:ea typeface="+mn-ea"/>
                          <a:cs typeface="+mn-cs"/>
                        </a:rPr>
                        <a:t>	11.9</a:t>
                      </a:r>
                    </a:p>
                  </a:txBody>
                  <a:tcPr marL="54000" marR="81000" marT="7144" marB="0" anchor="ctr">
                    <a:lnL>
                      <a:noFill/>
                    </a:lnL>
                    <a:lnR>
                      <a:noFill/>
                    </a:lnR>
                    <a:lnT>
                      <a:noFill/>
                    </a:lnT>
                    <a:lnB>
                      <a:noFill/>
                    </a:lnB>
                  </a:tcPr>
                </a:tc>
                <a:tc>
                  <a:txBody>
                    <a:bodyPr/>
                    <a:lstStyle/>
                    <a:p>
                      <a:pPr marL="0" algn="r" rtl="0" fontAlgn="b">
                        <a:spcBef>
                          <a:spcPts val="0"/>
                        </a:spcBef>
                        <a:spcAft>
                          <a:spcPts val="0"/>
                        </a:spcAft>
                        <a:tabLst>
                          <a:tab pos="449263" algn="dec"/>
                        </a:tabLst>
                      </a:pPr>
                      <a:endParaRPr lang="fr-FR" sz="800" b="0" i="0" u="none" strike="noStrike" kern="1200" dirty="0">
                        <a:solidFill>
                          <a:srgbClr val="324D59"/>
                        </a:solidFill>
                        <a:latin typeface="+mn-lt"/>
                        <a:ea typeface="+mn-ea"/>
                        <a:cs typeface="+mn-cs"/>
                      </a:endParaRP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	1.7</a:t>
                      </a: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	2.5</a:t>
                      </a: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5.3</a:t>
                      </a:r>
                    </a:p>
                  </a:txBody>
                  <a:tcPr marL="54000" marR="81000" marT="0" marB="0" anchor="ctr">
                    <a:lnL>
                      <a:noFill/>
                    </a:lnL>
                    <a:lnR>
                      <a:noFill/>
                    </a:lnR>
                    <a:lnT>
                      <a:noFill/>
                    </a:lnT>
                    <a:lnB>
                      <a:noFill/>
                    </a:lnB>
                  </a:tcPr>
                </a:tc>
                <a:tc>
                  <a:txBody>
                    <a:bodyPr/>
                    <a:lstStyle/>
                    <a:p>
                      <a:pPr marL="0" algn="r" rtl="0" fontAlgn="b">
                        <a:spcBef>
                          <a:spcPts val="0"/>
                        </a:spcBef>
                        <a:spcAft>
                          <a:spcPts val="0"/>
                        </a:spcAft>
                        <a:tabLst>
                          <a:tab pos="449263" algn="dec"/>
                        </a:tabLst>
                      </a:pPr>
                      <a:r>
                        <a:rPr lang="fr-FR" sz="800" b="0" i="0" u="none" strike="noStrike" kern="1200" dirty="0">
                          <a:solidFill>
                            <a:srgbClr val="324D59"/>
                          </a:solidFill>
                          <a:latin typeface="+mn-lt"/>
                          <a:ea typeface="+mn-ea"/>
                          <a:cs typeface="+mn-cs"/>
                        </a:rPr>
                        <a:t>7.8</a:t>
                      </a:r>
                    </a:p>
                  </a:txBody>
                  <a:tcPr marL="54000" marR="81000" marT="0" marB="0" anchor="ctr">
                    <a:lnL>
                      <a:noFill/>
                    </a:lnL>
                    <a:lnR>
                      <a:noFill/>
                    </a:lnR>
                    <a:lnT>
                      <a:noFill/>
                    </a:lnT>
                    <a:lnB>
                      <a:noFill/>
                    </a:lnB>
                  </a:tcPr>
                </a:tc>
                <a:tc>
                  <a:txBody>
                    <a:bodyPr/>
                    <a:lstStyle/>
                    <a:p>
                      <a:pPr marL="0" algn="r" defTabSz="801330" rtl="0" eaLnBrk="1" fontAlgn="b" latinLnBrk="0" hangingPunct="1">
                        <a:tabLst>
                          <a:tab pos="538163" algn="dec"/>
                          <a:tab pos="896938" algn="r"/>
                        </a:tabLst>
                      </a:pPr>
                      <a:endParaRPr lang="en-US" sz="800" b="1" i="0" u="none" strike="noStrike" kern="1200" dirty="0">
                        <a:solidFill>
                          <a:srgbClr val="324D59"/>
                        </a:solidFill>
                        <a:latin typeface="+mn-lt"/>
                        <a:ea typeface="+mn-ea"/>
                        <a:cs typeface="+mn-cs"/>
                      </a:endParaRPr>
                    </a:p>
                  </a:txBody>
                  <a:tcPr marL="54000" marR="81000" marT="7144" marB="0" anchor="ctr">
                    <a:lnL>
                      <a:noFill/>
                    </a:lnL>
                    <a:lnR>
                      <a:noFill/>
                    </a:lnR>
                    <a:lnT>
                      <a:noFill/>
                    </a:lnT>
                    <a:lnB>
                      <a:noFill/>
                    </a:lnB>
                  </a:tcPr>
                </a:tc>
                <a:tc>
                  <a:txBody>
                    <a:bodyPr/>
                    <a:lstStyle/>
                    <a:p>
                      <a:pPr marL="0" algn="r" defTabSz="801330" rtl="0" eaLnBrk="1" fontAlgn="b" latinLnBrk="0" hangingPunct="1">
                        <a:tabLst>
                          <a:tab pos="538163" algn="dec"/>
                          <a:tab pos="896938" algn="r"/>
                        </a:tabLst>
                      </a:pPr>
                      <a:r>
                        <a:rPr lang="en-US" sz="800" b="1" i="0" u="none" strike="noStrike" kern="1200" dirty="0">
                          <a:solidFill>
                            <a:srgbClr val="324D59"/>
                          </a:solidFill>
                          <a:latin typeface="+mn-lt"/>
                          <a:ea typeface="+mn-ea"/>
                          <a:cs typeface="+mn-cs"/>
                        </a:rPr>
                        <a:t>	17.3</a:t>
                      </a:r>
                    </a:p>
                  </a:txBody>
                  <a:tcPr marL="54000" marR="81000" marT="7144" marB="0" anchor="ctr">
                    <a:lnL>
                      <a:noFill/>
                    </a:lnL>
                    <a:lnR>
                      <a:noFill/>
                    </a:lnR>
                    <a:lnT>
                      <a:noFill/>
                    </a:lnT>
                    <a:lnB>
                      <a:noFill/>
                    </a:lnB>
                  </a:tcPr>
                </a:tc>
                <a:tc>
                  <a:txBody>
                    <a:bodyPr/>
                    <a:lstStyle/>
                    <a:p>
                      <a:pPr algn="r" fontAlgn="b"/>
                      <a:endParaRPr lang="en-US" sz="800" b="0" i="0" u="none" strike="noStrike" dirty="0">
                        <a:solidFill>
                          <a:srgbClr val="324D59"/>
                        </a:solidFill>
                        <a:latin typeface="+mn-lt"/>
                      </a:endParaRPr>
                    </a:p>
                  </a:txBody>
                  <a:tcPr marL="54000" marR="81000" marT="7144" marB="0" anchor="ctr">
                    <a:lnL>
                      <a:noFill/>
                    </a:lnL>
                    <a:lnR>
                      <a:noFill/>
                    </a:lnR>
                    <a:lnT>
                      <a:noFill/>
                    </a:lnT>
                    <a:lnB>
                      <a:noFill/>
                    </a:lnB>
                    <a:solidFill>
                      <a:schemeClr val="bg1"/>
                    </a:solidFill>
                  </a:tcPr>
                </a:tc>
                <a:tc>
                  <a:txBody>
                    <a:bodyPr/>
                    <a:lstStyle/>
                    <a:p>
                      <a:pPr marL="0" marR="0" indent="0" algn="r" defTabSz="801330" rtl="0" eaLnBrk="1" fontAlgn="b" latinLnBrk="0" hangingPunct="1">
                        <a:lnSpc>
                          <a:spcPct val="100000"/>
                        </a:lnSpc>
                        <a:spcBef>
                          <a:spcPts val="0"/>
                        </a:spcBef>
                        <a:spcAft>
                          <a:spcPts val="0"/>
                        </a:spcAft>
                        <a:buClrTx/>
                        <a:buSzTx/>
                        <a:buFontTx/>
                        <a:buNone/>
                        <a:tabLst/>
                        <a:defRPr/>
                      </a:pPr>
                      <a:r>
                        <a:rPr lang="fr-FR" sz="800" b="0" i="0" u="none" strike="noStrike" kern="1200" dirty="0">
                          <a:solidFill>
                            <a:srgbClr val="324D59"/>
                          </a:solidFill>
                          <a:latin typeface="+mn-lt"/>
                          <a:ea typeface="+mn-ea"/>
                          <a:cs typeface="+mn-cs"/>
                        </a:rPr>
                        <a:t>+45%</a:t>
                      </a:r>
                    </a:p>
                  </a:txBody>
                  <a:tcPr marL="54000" marR="81000" marT="0" marB="0" anchor="ctr">
                    <a:lnL>
                      <a:noFill/>
                    </a:lnL>
                    <a:lnR>
                      <a:noFill/>
                    </a:lnR>
                    <a:lnT>
                      <a:noFill/>
                    </a:lnT>
                    <a:lnB>
                      <a:noFill/>
                    </a:lnB>
                  </a:tcPr>
                </a:tc>
                <a:tc>
                  <a:txBody>
                    <a:bodyPr/>
                    <a:lstStyle/>
                    <a:p>
                      <a:pPr marL="0" marR="0" indent="0" algn="r" defTabSz="80133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324D59"/>
                          </a:solidFill>
                          <a:latin typeface="+mn-lt"/>
                          <a:ea typeface="+mn-ea"/>
                          <a:cs typeface="+mn-cs"/>
                        </a:rPr>
                        <a:t>-43%</a:t>
                      </a:r>
                    </a:p>
                  </a:txBody>
                  <a:tcPr marL="54000" marR="81000" marT="7144" marB="0" anchor="ctr">
                    <a:lnL>
                      <a:noFill/>
                    </a:lnL>
                    <a:lnR>
                      <a:noFill/>
                    </a:lnR>
                    <a:lnT>
                      <a:noFill/>
                    </a:lnT>
                    <a:lnB>
                      <a:noFill/>
                    </a:lnB>
                  </a:tcPr>
                </a:tc>
                <a:extLst>
                  <a:ext uri="{0D108BD9-81ED-4DB2-BD59-A6C34878D82A}">
                    <a16:rowId xmlns:a16="http://schemas.microsoft.com/office/drawing/2014/main" val="10003"/>
                  </a:ext>
                </a:extLst>
              </a:tr>
              <a:tr h="81000">
                <a:tc>
                  <a:txBody>
                    <a:bodyPr/>
                    <a:lstStyle/>
                    <a:p>
                      <a:pPr algn="l" fontAlgn="b"/>
                      <a:endParaRPr lang="en-US" sz="800" b="1" i="0" u="none" strike="noStrike" dirty="0">
                        <a:solidFill>
                          <a:srgbClr val="324D59"/>
                        </a:solidFill>
                        <a:latin typeface="+mn-lt"/>
                      </a:endParaRPr>
                    </a:p>
                  </a:txBody>
                  <a:tcPr marL="7739" marR="7739" marT="7144"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b"/>
                      <a:endParaRPr lang="en-US" sz="800" b="1" i="0" u="none" strike="noStrike" dirty="0">
                        <a:solidFill>
                          <a:srgbClr val="324D59"/>
                        </a:solidFill>
                        <a:latin typeface="+mn-lt"/>
                      </a:endParaRPr>
                    </a:p>
                  </a:txBody>
                  <a:tcPr marL="7739" marR="7739" marT="7144" marB="0" anchor="ctr">
                    <a:lnL>
                      <a:noFill/>
                    </a:lnL>
                    <a:lnR>
                      <a:noFill/>
                    </a:lnR>
                    <a:lnT>
                      <a:noFill/>
                    </a:lnT>
                    <a:lnB w="12700" cap="flat" cmpd="sng" algn="ctr">
                      <a:no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r"/>
                      <a:endParaRPr lang="fr-FR" sz="800" b="1" dirty="0">
                        <a:solidFill>
                          <a:srgbClr val="324D59"/>
                        </a:solidFill>
                        <a:effectLst/>
                        <a:latin typeface="arial"/>
                      </a:endParaRPr>
                    </a:p>
                  </a:txBody>
                  <a:tcPr marL="54000" marR="81000" marT="0" marB="0" anchor="ctr">
                    <a:lnL>
                      <a:noFill/>
                    </a:lnL>
                    <a:lnR>
                      <a:noFill/>
                    </a:lnR>
                    <a:lnT>
                      <a:noFill/>
                    </a:lnT>
                    <a:lnB w="9525" cap="flat" cmpd="sng" algn="ctr">
                      <a:noFill/>
                      <a:prstDash val="solid"/>
                      <a:round/>
                      <a:headEnd type="none" w="med" len="med"/>
                      <a:tailEnd type="none" w="med" len="med"/>
                    </a:lnB>
                    <a:solidFill>
                      <a:schemeClr val="bg1"/>
                    </a:solidFill>
                  </a:tcPr>
                </a:tc>
                <a:tc>
                  <a:txBody>
                    <a:bodyPr/>
                    <a:lstStyle/>
                    <a:p>
                      <a:pPr algn="r" fontAlgn="b"/>
                      <a:endParaRPr lang="en-US" sz="800" b="1" i="0" u="none" strike="noStrike" dirty="0">
                        <a:solidFill>
                          <a:srgbClr val="324D59"/>
                        </a:solidFill>
                        <a:latin typeface="+mn-lt"/>
                      </a:endParaRPr>
                    </a:p>
                  </a:txBody>
                  <a:tcPr marL="54000" marR="81000" marT="7144"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r" fontAlgn="b"/>
                      <a:endParaRPr lang="en-US" sz="800" b="1" i="0" u="none" strike="noStrike" dirty="0">
                        <a:solidFill>
                          <a:srgbClr val="324D59"/>
                        </a:solidFill>
                        <a:latin typeface="+mn-lt"/>
                      </a:endParaRPr>
                    </a:p>
                  </a:txBody>
                  <a:tcPr marL="54000" marR="81000" marT="7144" marB="0" anchor="ctr">
                    <a:lnL>
                      <a:noFill/>
                    </a:lnL>
                    <a:lnR>
                      <a:noFill/>
                    </a:lnR>
                    <a:lnT>
                      <a:noFill/>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4"/>
                  </a:ext>
                </a:extLst>
              </a:tr>
              <a:tr h="81000">
                <a:tc>
                  <a:txBody>
                    <a:bodyPr/>
                    <a:lstStyle/>
                    <a:p>
                      <a:pPr algn="l" fontAlgn="b"/>
                      <a:endParaRPr lang="en-US" sz="800" b="1" i="0" u="none" strike="noStrike" dirty="0">
                        <a:solidFill>
                          <a:srgbClr val="324D59"/>
                        </a:solidFill>
                        <a:latin typeface="+mn-lt"/>
                      </a:endParaRPr>
                    </a:p>
                  </a:txBody>
                  <a:tcPr marL="7739" marR="7739" marT="7144" marB="0" anchor="ctr">
                    <a:lnL>
                      <a:noFill/>
                    </a:lnL>
                    <a:lnR>
                      <a:noFill/>
                    </a:lnR>
                    <a:lnT w="12700" cap="flat" cmpd="sng" algn="ctr">
                      <a:solidFill>
                        <a:srgbClr val="1F497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b"/>
                      <a:endParaRPr lang="en-US" sz="800" b="1" i="0" u="none" strike="noStrike" dirty="0">
                        <a:solidFill>
                          <a:srgbClr val="324D59"/>
                        </a:solidFill>
                        <a:latin typeface="+mn-lt"/>
                      </a:endParaRPr>
                    </a:p>
                  </a:txBody>
                  <a:tcPr marL="7739" marR="7739" marT="7144" marB="0" anchor="ctr">
                    <a:lnL>
                      <a:noFill/>
                    </a:lnL>
                    <a:lnR>
                      <a:noFill/>
                    </a:lnR>
                    <a:lnT>
                      <a:noFill/>
                    </a:lnT>
                    <a:lnB w="12700" cap="flat" cmpd="sng" algn="ctr">
                      <a:no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w="12700" cap="flat" cmpd="sng" algn="ctr">
                      <a:solidFill>
                        <a:srgbClr val="1F497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w="12700" cap="flat" cmpd="sng" algn="ctr">
                      <a:solidFill>
                        <a:srgbClr val="1F497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w="12700" cap="flat" cmpd="sng" algn="ctr">
                      <a:solidFill>
                        <a:srgbClr val="1F497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w="12700" cap="flat" cmpd="sng" algn="ctr">
                      <a:solidFill>
                        <a:srgbClr val="1F497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w="12700" cap="flat" cmpd="sng" algn="ctr">
                      <a:solidFill>
                        <a:srgbClr val="1F497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w="12700" cap="flat" cmpd="sng" algn="ctr">
                      <a:solidFill>
                        <a:srgbClr val="1F497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w="12700" cap="flat" cmpd="sng" algn="ctr">
                      <a:solidFill>
                        <a:srgbClr val="1F497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w="12700" cap="flat" cmpd="sng" algn="ctr">
                      <a:solidFill>
                        <a:srgbClr val="1F497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r"/>
                      <a:endParaRPr lang="fr-FR" sz="800" b="1" dirty="0">
                        <a:solidFill>
                          <a:srgbClr val="324D59"/>
                        </a:solidFill>
                        <a:effectLst/>
                        <a:latin typeface="arial"/>
                      </a:endParaRPr>
                    </a:p>
                  </a:txBody>
                  <a:tcPr marL="54000" marR="81000" marT="0" marB="0" anchor="ctr">
                    <a:lnL>
                      <a:noFill/>
                    </a:lnL>
                    <a:lnR>
                      <a:noFill/>
                    </a:lnR>
                    <a:lnT>
                      <a:noFill/>
                    </a:lnT>
                    <a:lnB w="9525" cap="flat" cmpd="sng" algn="ctr">
                      <a:noFill/>
                      <a:prstDash val="solid"/>
                      <a:round/>
                      <a:headEnd type="none" w="med" len="med"/>
                      <a:tailEnd type="none" w="med" len="med"/>
                    </a:lnB>
                    <a:solidFill>
                      <a:schemeClr val="bg1"/>
                    </a:solidFill>
                  </a:tcPr>
                </a:tc>
                <a:tc>
                  <a:txBody>
                    <a:bodyPr/>
                    <a:lstStyle/>
                    <a:p>
                      <a:pPr algn="r" fontAlgn="b"/>
                      <a:endParaRPr lang="en-US" sz="800" b="1" i="0" u="none" strike="noStrike" dirty="0">
                        <a:solidFill>
                          <a:srgbClr val="324D59"/>
                        </a:solidFill>
                        <a:latin typeface="+mn-lt"/>
                      </a:endParaRPr>
                    </a:p>
                  </a:txBody>
                  <a:tcPr marL="54000" marR="81000" marT="7144" marB="0" anchor="ctr">
                    <a:lnL>
                      <a:noFill/>
                    </a:lnL>
                    <a:lnR>
                      <a:noFill/>
                    </a:lnR>
                    <a:lnT w="12700" cap="flat" cmpd="sng" algn="ctr">
                      <a:solidFill>
                        <a:srgbClr val="1F497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r" fontAlgn="b"/>
                      <a:endParaRPr lang="en-US" sz="800" b="1" i="0" u="none" strike="noStrike" dirty="0">
                        <a:solidFill>
                          <a:srgbClr val="324D59"/>
                        </a:solidFill>
                        <a:latin typeface="+mn-lt"/>
                      </a:endParaRPr>
                    </a:p>
                  </a:txBody>
                  <a:tcPr marL="54000" marR="81000" marT="7144" marB="0" anchor="ctr">
                    <a:lnL>
                      <a:noFill/>
                    </a:lnL>
                    <a:lnR>
                      <a:noFill/>
                    </a:lnR>
                    <a:lnT w="12700" cap="flat" cmpd="sng" algn="ctr">
                      <a:solidFill>
                        <a:srgbClr val="1F497D"/>
                      </a:solid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10005"/>
                  </a:ext>
                </a:extLst>
              </a:tr>
              <a:tr h="213428">
                <a:tc>
                  <a:txBody>
                    <a:bodyPr/>
                    <a:lstStyle/>
                    <a:p>
                      <a:pPr algn="l" fontAlgn="b"/>
                      <a:r>
                        <a:rPr lang="en-US" sz="800" b="1" i="0" u="none" strike="noStrike" dirty="0">
                          <a:solidFill>
                            <a:srgbClr val="324D59"/>
                          </a:solidFill>
                          <a:latin typeface="+mn-lt"/>
                        </a:rPr>
                        <a:t>T</a:t>
                      </a:r>
                      <a:r>
                        <a:rPr lang="en-US" sz="800" b="1" i="0" u="none" strike="noStrike" baseline="0" dirty="0">
                          <a:solidFill>
                            <a:srgbClr val="324D59"/>
                          </a:solidFill>
                          <a:latin typeface="+mn-lt"/>
                        </a:rPr>
                        <a:t>otal sales</a:t>
                      </a:r>
                      <a:endParaRPr lang="en-US" sz="800" b="1" i="0" u="none" strike="noStrike" dirty="0">
                        <a:solidFill>
                          <a:srgbClr val="324D59"/>
                        </a:solidFill>
                        <a:latin typeface="+mn-lt"/>
                      </a:endParaRPr>
                    </a:p>
                  </a:txBody>
                  <a:tcPr marL="7739" marR="7739" marT="7144"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1" i="0" u="none" strike="noStrike" dirty="0">
                        <a:solidFill>
                          <a:srgbClr val="324D59"/>
                        </a:solidFill>
                        <a:latin typeface="+mn-lt"/>
                      </a:endParaRPr>
                    </a:p>
                  </a:txBody>
                  <a:tcPr marL="7739" marR="7739" marT="7144"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rtl="0" fontAlgn="b">
                        <a:spcBef>
                          <a:spcPts val="0"/>
                        </a:spcBef>
                        <a:spcAft>
                          <a:spcPts val="0"/>
                        </a:spcAft>
                        <a:tabLst>
                          <a:tab pos="449263" algn="dec"/>
                        </a:tabLst>
                      </a:pPr>
                      <a:r>
                        <a:rPr lang="fr-FR" sz="800" b="1" i="0" u="none" strike="noStrike" kern="1200" dirty="0">
                          <a:solidFill>
                            <a:srgbClr val="324D59"/>
                          </a:solidFill>
                          <a:latin typeface="+mn-lt"/>
                          <a:ea typeface="+mn-ea"/>
                          <a:cs typeface="+mn-cs"/>
                        </a:rPr>
                        <a:t>	310.6</a:t>
                      </a:r>
                    </a:p>
                  </a:txBody>
                  <a:tcPr marL="54000" marR="81000" marT="0"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rtl="0" fontAlgn="b">
                        <a:spcBef>
                          <a:spcPts val="0"/>
                        </a:spcBef>
                        <a:spcAft>
                          <a:spcPts val="0"/>
                        </a:spcAft>
                        <a:tabLst>
                          <a:tab pos="449263" algn="dec"/>
                        </a:tabLst>
                      </a:pPr>
                      <a:r>
                        <a:rPr lang="fr-FR" sz="800" b="1" i="0" u="none" strike="noStrike" kern="1200" dirty="0">
                          <a:solidFill>
                            <a:srgbClr val="324D59"/>
                          </a:solidFill>
                          <a:latin typeface="+mn-lt"/>
                          <a:ea typeface="+mn-ea"/>
                          <a:cs typeface="+mn-cs"/>
                        </a:rPr>
                        <a:t>	91.9</a:t>
                      </a:r>
                    </a:p>
                  </a:txBody>
                  <a:tcPr marL="54000" marR="81000" marT="0"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rtl="0" fontAlgn="b">
                        <a:spcBef>
                          <a:spcPts val="0"/>
                        </a:spcBef>
                        <a:spcAft>
                          <a:spcPts val="0"/>
                        </a:spcAft>
                        <a:tabLst>
                          <a:tab pos="449263" algn="dec"/>
                        </a:tabLst>
                      </a:pPr>
                      <a:r>
                        <a:rPr lang="fr-FR" sz="800" b="1" i="0" u="none" strike="noStrike" kern="1200" dirty="0">
                          <a:solidFill>
                            <a:srgbClr val="324D59"/>
                          </a:solidFill>
                          <a:latin typeface="+mn-lt"/>
                          <a:ea typeface="+mn-ea"/>
                          <a:cs typeface="+mn-cs"/>
                        </a:rPr>
                        <a:t>	95.0</a:t>
                      </a:r>
                    </a:p>
                  </a:txBody>
                  <a:tcPr marL="54000" marR="81000" marT="0"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rtl="0" fontAlgn="b">
                        <a:spcBef>
                          <a:spcPts val="0"/>
                        </a:spcBef>
                        <a:spcAft>
                          <a:spcPts val="0"/>
                        </a:spcAft>
                        <a:tabLst>
                          <a:tab pos="449263" algn="dec"/>
                        </a:tabLst>
                      </a:pPr>
                      <a:r>
                        <a:rPr lang="fr-FR" sz="800" b="1" i="0" u="none" strike="noStrike" kern="1200" dirty="0">
                          <a:solidFill>
                            <a:srgbClr val="324D59"/>
                          </a:solidFill>
                          <a:latin typeface="+mn-lt"/>
                          <a:ea typeface="+mn-ea"/>
                          <a:cs typeface="+mn-cs"/>
                        </a:rPr>
                        <a:t>116.8</a:t>
                      </a:r>
                    </a:p>
                  </a:txBody>
                  <a:tcPr marL="54000" marR="81000" marT="0"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rtl="0" fontAlgn="b">
                        <a:spcBef>
                          <a:spcPts val="0"/>
                        </a:spcBef>
                        <a:spcAft>
                          <a:spcPts val="0"/>
                        </a:spcAft>
                        <a:tabLst>
                          <a:tab pos="449263" algn="dec"/>
                        </a:tabLst>
                      </a:pPr>
                      <a:r>
                        <a:rPr lang="fr-FR" sz="800" b="1" i="0" u="none" strike="noStrike" kern="1200" dirty="0">
                          <a:solidFill>
                            <a:srgbClr val="324D59"/>
                          </a:solidFill>
                          <a:latin typeface="+mn-lt"/>
                          <a:ea typeface="+mn-ea"/>
                          <a:cs typeface="+mn-cs"/>
                        </a:rPr>
                        <a:t>140.3</a:t>
                      </a:r>
                    </a:p>
                  </a:txBody>
                  <a:tcPr marL="54000" marR="81000" marT="0"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rtl="0" fontAlgn="b">
                        <a:spcBef>
                          <a:spcPts val="0"/>
                        </a:spcBef>
                        <a:spcAft>
                          <a:spcPts val="0"/>
                        </a:spcAft>
                        <a:tabLst>
                          <a:tab pos="449263" algn="dec"/>
                        </a:tabLst>
                      </a:pPr>
                      <a:endParaRPr lang="fr-FR" sz="800" b="1" i="0" u="none" strike="noStrike" kern="1200" dirty="0">
                        <a:solidFill>
                          <a:srgbClr val="324D59"/>
                        </a:solidFill>
                        <a:latin typeface="+mn-lt"/>
                        <a:ea typeface="+mn-ea"/>
                        <a:cs typeface="+mn-cs"/>
                      </a:endParaRPr>
                    </a:p>
                  </a:txBody>
                  <a:tcPr marL="54000" marR="81000" marT="0"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rtl="0" fontAlgn="b">
                        <a:spcBef>
                          <a:spcPts val="0"/>
                        </a:spcBef>
                        <a:spcAft>
                          <a:spcPts val="0"/>
                        </a:spcAft>
                        <a:tabLst>
                          <a:tab pos="449263" algn="dec"/>
                        </a:tabLst>
                      </a:pPr>
                      <a:r>
                        <a:rPr lang="fr-FR" sz="800" b="1" i="0" u="none" strike="noStrike" kern="1200" dirty="0">
                          <a:solidFill>
                            <a:srgbClr val="324D59"/>
                          </a:solidFill>
                          <a:latin typeface="+mn-lt"/>
                          <a:ea typeface="+mn-ea"/>
                          <a:cs typeface="+mn-cs"/>
                        </a:rPr>
                        <a:t>	443.9</a:t>
                      </a:r>
                    </a:p>
                  </a:txBody>
                  <a:tcPr marL="54000" marR="81000" marT="0"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fr-FR" sz="800" b="1" dirty="0">
                        <a:solidFill>
                          <a:srgbClr val="324D59"/>
                        </a:solidFill>
                        <a:effectLst/>
                        <a:latin typeface="arial"/>
                      </a:endParaRPr>
                    </a:p>
                  </a:txBody>
                  <a:tcPr marL="54000" marR="81000" marT="0"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b="1" i="0" u="none" strike="noStrike" dirty="0">
                          <a:solidFill>
                            <a:srgbClr val="324D59"/>
                          </a:solidFill>
                          <a:latin typeface="+mn-lt"/>
                        </a:rPr>
                        <a:t>+43%</a:t>
                      </a:r>
                    </a:p>
                  </a:txBody>
                  <a:tcPr marL="54000" marR="81000" marT="7144"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800" b="1" i="0" u="none" strike="noStrike" kern="1200" dirty="0">
                          <a:solidFill>
                            <a:srgbClr val="324D59"/>
                          </a:solidFill>
                          <a:latin typeface="+mn-lt"/>
                          <a:ea typeface="+mn-ea"/>
                          <a:cs typeface="+mn-cs"/>
                        </a:rPr>
                        <a:t>+42%</a:t>
                      </a:r>
                    </a:p>
                  </a:txBody>
                  <a:tcPr marL="54000" marR="81000" marT="7144" marB="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13428">
                <a:tc>
                  <a:txBody>
                    <a:bodyPr/>
                    <a:lstStyle/>
                    <a:p>
                      <a:pPr algn="l" fontAlgn="b"/>
                      <a:endParaRPr lang="en-US" sz="1000" b="0" i="0" u="none" strike="noStrike" dirty="0">
                        <a:solidFill>
                          <a:srgbClr val="7D6446"/>
                        </a:solidFill>
                        <a:latin typeface="+mn-lt"/>
                      </a:endParaRPr>
                    </a:p>
                  </a:txBody>
                  <a:tcPr marL="7739" marR="7739" marT="7144" marB="0" anchor="b">
                    <a:lnL>
                      <a:noFill/>
                    </a:lnL>
                    <a:lnR>
                      <a:noFill/>
                    </a:lnR>
                    <a:lnT w="9525" cap="flat" cmpd="sng" algn="ctr">
                      <a:noFill/>
                      <a:prstDash val="solid"/>
                      <a:round/>
                      <a:headEnd type="none" w="med" len="med"/>
                      <a:tailEnd type="none" w="med" len="med"/>
                    </a:lnT>
                    <a:lnB>
                      <a:noFill/>
                    </a:lnB>
                  </a:tcPr>
                </a:tc>
                <a:tc>
                  <a:txBody>
                    <a:bodyPr/>
                    <a:lstStyle/>
                    <a:p>
                      <a:pPr algn="l" fontAlgn="b"/>
                      <a:endParaRPr lang="en-US" sz="1000" b="0" i="0" u="none" strike="noStrike" dirty="0">
                        <a:solidFill>
                          <a:srgbClr val="7D6446"/>
                        </a:solidFill>
                        <a:latin typeface="+mn-lt"/>
                      </a:endParaRPr>
                    </a:p>
                  </a:txBody>
                  <a:tcPr marL="7739" marR="7739" marT="7144" marB="0" anchor="b">
                    <a:lnL>
                      <a:noFill/>
                    </a:lnL>
                    <a:lnR>
                      <a:noFill/>
                    </a:lnR>
                    <a:lnT>
                      <a:noFill/>
                    </a:lnT>
                    <a:lnB>
                      <a:noFill/>
                    </a:lnB>
                  </a:tcPr>
                </a:tc>
                <a:tc>
                  <a:txBody>
                    <a:bodyPr/>
                    <a:lstStyle/>
                    <a:p>
                      <a:pPr algn="l" fontAlgn="b"/>
                      <a:endParaRPr lang="en-US" sz="1000" b="0" i="0" u="none" strike="noStrike" dirty="0">
                        <a:solidFill>
                          <a:srgbClr val="7D6446"/>
                        </a:solidFill>
                        <a:latin typeface="+mn-lt"/>
                      </a:endParaRPr>
                    </a:p>
                  </a:txBody>
                  <a:tcPr marL="7739" marR="7739" marT="7144" marB="0" anchor="b">
                    <a:lnL>
                      <a:noFill/>
                    </a:lnL>
                    <a:lnR>
                      <a:noFill/>
                    </a:lnR>
                    <a:lnT w="9525" cap="flat" cmpd="sng" algn="ctr">
                      <a:noFill/>
                      <a:prstDash val="solid"/>
                      <a:round/>
                      <a:headEnd type="none" w="med" len="med"/>
                      <a:tailEnd type="none" w="med" len="med"/>
                    </a:lnT>
                    <a:lnB>
                      <a:noFill/>
                    </a:lnB>
                  </a:tcPr>
                </a:tc>
                <a:tc>
                  <a:txBody>
                    <a:bodyPr/>
                    <a:lstStyle/>
                    <a:p>
                      <a:pPr algn="l" fontAlgn="b"/>
                      <a:endParaRPr lang="en-US" sz="1000" b="0" i="0" u="none" strike="noStrike" dirty="0">
                        <a:solidFill>
                          <a:srgbClr val="7D6446"/>
                        </a:solidFill>
                        <a:latin typeface="+mn-lt"/>
                      </a:endParaRPr>
                    </a:p>
                  </a:txBody>
                  <a:tcPr marL="7739" marR="7739" marT="7144" marB="0" anchor="b">
                    <a:lnL>
                      <a:noFill/>
                    </a:lnL>
                    <a:lnR>
                      <a:noFill/>
                    </a:lnR>
                    <a:lnT w="9525" cap="flat" cmpd="sng" algn="ctr">
                      <a:noFill/>
                      <a:prstDash val="solid"/>
                      <a:round/>
                      <a:headEnd type="none" w="med" len="med"/>
                      <a:tailEnd type="none" w="med" len="med"/>
                    </a:lnT>
                    <a:lnB>
                      <a:noFill/>
                    </a:lnB>
                  </a:tcPr>
                </a:tc>
                <a:tc>
                  <a:txBody>
                    <a:bodyPr/>
                    <a:lstStyle/>
                    <a:p>
                      <a:pPr algn="l" fontAlgn="b"/>
                      <a:endParaRPr lang="en-US" sz="1000" b="0" i="0" u="none" strike="noStrike" dirty="0">
                        <a:solidFill>
                          <a:srgbClr val="7D6446"/>
                        </a:solidFill>
                        <a:latin typeface="+mn-lt"/>
                      </a:endParaRPr>
                    </a:p>
                  </a:txBody>
                  <a:tcPr marL="7739" marR="7739" marT="7144" marB="0" anchor="b">
                    <a:lnL>
                      <a:noFill/>
                    </a:lnL>
                    <a:lnR>
                      <a:noFill/>
                    </a:lnR>
                    <a:lnT w="9525" cap="flat" cmpd="sng" algn="ctr">
                      <a:noFill/>
                      <a:prstDash val="solid"/>
                      <a:round/>
                      <a:headEnd type="none" w="med" len="med"/>
                      <a:tailEnd type="none" w="med" len="med"/>
                    </a:lnT>
                    <a:lnB>
                      <a:noFill/>
                    </a:lnB>
                  </a:tcPr>
                </a:tc>
                <a:tc>
                  <a:txBody>
                    <a:bodyPr/>
                    <a:lstStyle/>
                    <a:p>
                      <a:pPr marL="0" algn="l" rtl="0" fontAlgn="b">
                        <a:spcBef>
                          <a:spcPts val="0"/>
                        </a:spcBef>
                        <a:spcAft>
                          <a:spcPts val="0"/>
                        </a:spcAft>
                        <a:tabLst>
                          <a:tab pos="449263" algn="dec"/>
                        </a:tabLst>
                      </a:pPr>
                      <a:r>
                        <a:rPr lang="fr-FR" sz="1000" b="0" i="0" u="none" strike="noStrike" kern="1200" dirty="0">
                          <a:solidFill>
                            <a:srgbClr val="7D6446"/>
                          </a:solidFill>
                          <a:latin typeface="+mn-lt"/>
                          <a:ea typeface="+mn-ea"/>
                          <a:cs typeface="+mn-cs"/>
                        </a:rPr>
                        <a:t>	</a:t>
                      </a:r>
                    </a:p>
                  </a:txBody>
                  <a:tcPr marL="0" marR="0" marT="0" marB="0" anchor="ctr">
                    <a:lnL>
                      <a:noFill/>
                    </a:lnL>
                    <a:lnR>
                      <a:noFill/>
                    </a:lnR>
                    <a:lnT w="9525" cap="flat" cmpd="sng" algn="ctr">
                      <a:noFill/>
                      <a:prstDash val="solid"/>
                      <a:round/>
                      <a:headEnd type="none" w="med" len="med"/>
                      <a:tailEnd type="none" w="med" len="med"/>
                    </a:lnT>
                    <a:lnB>
                      <a:noFill/>
                    </a:lnB>
                  </a:tcPr>
                </a:tc>
                <a:tc>
                  <a:txBody>
                    <a:bodyPr/>
                    <a:lstStyle/>
                    <a:p>
                      <a:pPr marL="0" algn="l" rtl="0" fontAlgn="b">
                        <a:spcBef>
                          <a:spcPts val="0"/>
                        </a:spcBef>
                        <a:spcAft>
                          <a:spcPts val="0"/>
                        </a:spcAft>
                        <a:tabLst>
                          <a:tab pos="449263" algn="dec"/>
                        </a:tabLst>
                      </a:pPr>
                      <a:endParaRPr lang="fr-FR" sz="1000" b="0" i="0" u="none" strike="noStrike" kern="1200" dirty="0">
                        <a:solidFill>
                          <a:srgbClr val="7D6446"/>
                        </a:solidFill>
                        <a:latin typeface="+mn-lt"/>
                        <a:ea typeface="+mn-ea"/>
                        <a:cs typeface="+mn-cs"/>
                      </a:endParaRPr>
                    </a:p>
                  </a:txBody>
                  <a:tcPr marL="0" marR="0" marT="0" marB="0" anchor="ctr">
                    <a:lnL>
                      <a:noFill/>
                    </a:lnL>
                    <a:lnR>
                      <a:noFill/>
                    </a:lnR>
                    <a:lnT w="9525" cap="flat" cmpd="sng" algn="ctr">
                      <a:noFill/>
                      <a:prstDash val="solid"/>
                      <a:round/>
                      <a:headEnd type="none" w="med" len="med"/>
                      <a:tailEnd type="none" w="med" len="med"/>
                    </a:lnT>
                    <a:lnB>
                      <a:noFill/>
                    </a:lnB>
                  </a:tcPr>
                </a:tc>
                <a:tc>
                  <a:txBody>
                    <a:bodyPr/>
                    <a:lstStyle/>
                    <a:p>
                      <a:pPr marL="0" algn="l" rtl="0" fontAlgn="b">
                        <a:spcBef>
                          <a:spcPts val="0"/>
                        </a:spcBef>
                        <a:spcAft>
                          <a:spcPts val="0"/>
                        </a:spcAft>
                        <a:tabLst>
                          <a:tab pos="449263" algn="dec"/>
                        </a:tabLst>
                      </a:pPr>
                      <a:endParaRPr lang="fr-FR" sz="1000" b="0" i="0" u="none" strike="noStrike" kern="1200" dirty="0">
                        <a:solidFill>
                          <a:srgbClr val="7D6446"/>
                        </a:solidFill>
                        <a:latin typeface="+mn-lt"/>
                        <a:ea typeface="+mn-ea"/>
                        <a:cs typeface="+mn-cs"/>
                      </a:endParaRPr>
                    </a:p>
                  </a:txBody>
                  <a:tcPr marL="0" marR="0" marT="0" marB="0" anchor="ctr">
                    <a:lnL>
                      <a:noFill/>
                    </a:lnL>
                    <a:lnR>
                      <a:noFill/>
                    </a:lnR>
                    <a:lnT w="9525" cap="flat" cmpd="sng" algn="ctr">
                      <a:noFill/>
                      <a:prstDash val="solid"/>
                      <a:round/>
                      <a:headEnd type="none" w="med" len="med"/>
                      <a:tailEnd type="none" w="med" len="med"/>
                    </a:lnT>
                    <a:lnB>
                      <a:noFill/>
                    </a:lnB>
                  </a:tcPr>
                </a:tc>
                <a:tc>
                  <a:txBody>
                    <a:bodyPr/>
                    <a:lstStyle/>
                    <a:p>
                      <a:pPr algn="l" fontAlgn="b"/>
                      <a:endParaRPr lang="en-US" sz="1000" b="0" i="0" u="none" strike="noStrike" dirty="0">
                        <a:solidFill>
                          <a:srgbClr val="7D6446"/>
                        </a:solidFill>
                        <a:latin typeface="+mn-lt"/>
                      </a:endParaRPr>
                    </a:p>
                  </a:txBody>
                  <a:tcPr marL="7739" marR="7739" marT="7144" marB="0" anchor="b">
                    <a:lnL>
                      <a:noFill/>
                    </a:lnL>
                    <a:lnR>
                      <a:noFill/>
                    </a:lnR>
                    <a:lnT w="9525" cap="flat" cmpd="sng" algn="ctr">
                      <a:noFill/>
                      <a:prstDash val="solid"/>
                      <a:round/>
                      <a:headEnd type="none" w="med" len="med"/>
                      <a:tailEnd type="none" w="med" len="med"/>
                    </a:lnT>
                    <a:lnB>
                      <a:noFill/>
                    </a:lnB>
                  </a:tcPr>
                </a:tc>
                <a:tc>
                  <a:txBody>
                    <a:bodyPr/>
                    <a:lstStyle/>
                    <a:p>
                      <a:pPr algn="l" fontAlgn="b"/>
                      <a:endParaRPr lang="en-US" sz="1000" b="0" i="0" u="none" strike="noStrike" dirty="0">
                        <a:solidFill>
                          <a:srgbClr val="7D6446"/>
                        </a:solidFill>
                        <a:latin typeface="+mn-lt"/>
                      </a:endParaRPr>
                    </a:p>
                  </a:txBody>
                  <a:tcPr marL="7739" marR="7739" marT="7144" marB="0" anchor="b">
                    <a:lnL>
                      <a:noFill/>
                    </a:lnL>
                    <a:lnR>
                      <a:noFill/>
                    </a:lnR>
                    <a:lnT w="9525" cap="flat" cmpd="sng" algn="ctr">
                      <a:noFill/>
                      <a:prstDash val="solid"/>
                      <a:round/>
                      <a:headEnd type="none" w="med" len="med"/>
                      <a:tailEnd type="none" w="med" len="med"/>
                    </a:lnT>
                    <a:lnB>
                      <a:noFill/>
                    </a:lnB>
                  </a:tcPr>
                </a:tc>
                <a:tc>
                  <a:txBody>
                    <a:bodyPr/>
                    <a:lstStyle/>
                    <a:p>
                      <a:pPr algn="ctr" fontAlgn="b"/>
                      <a:endParaRPr lang="en-US" sz="1000" b="0" i="0" u="none" strike="noStrike" dirty="0">
                        <a:solidFill>
                          <a:srgbClr val="7D6446"/>
                        </a:solidFill>
                        <a:latin typeface="+mn-lt"/>
                      </a:endParaRPr>
                    </a:p>
                  </a:txBody>
                  <a:tcPr marL="7739" marR="7739" marT="7144" marB="0" anchor="b">
                    <a:lnL>
                      <a:noFill/>
                    </a:lnL>
                    <a:lnR>
                      <a:noFill/>
                    </a:lnR>
                    <a:lnT w="9525" cap="flat" cmpd="sng" algn="ctr">
                      <a:noFill/>
                      <a:prstDash val="solid"/>
                      <a:round/>
                      <a:headEnd type="none" w="med" len="med"/>
                      <a:tailEnd type="none" w="med" len="med"/>
                    </a:lnT>
                    <a:lnB>
                      <a:noFill/>
                    </a:lnB>
                    <a:solidFill>
                      <a:schemeClr val="bg1"/>
                    </a:solidFill>
                  </a:tcPr>
                </a:tc>
                <a:tc>
                  <a:txBody>
                    <a:bodyPr/>
                    <a:lstStyle/>
                    <a:p>
                      <a:pPr algn="ctr" fontAlgn="b"/>
                      <a:endParaRPr lang="en-US" sz="1000" b="0" i="0" u="none" strike="noStrike" dirty="0">
                        <a:solidFill>
                          <a:srgbClr val="7D6446"/>
                        </a:solidFill>
                        <a:latin typeface="+mn-lt"/>
                      </a:endParaRPr>
                    </a:p>
                  </a:txBody>
                  <a:tcPr marL="7739" marR="7739" marT="7144" marB="0" anchor="b">
                    <a:lnL>
                      <a:noFill/>
                    </a:lnL>
                    <a:lnR>
                      <a:noFill/>
                    </a:lnR>
                    <a:lnT w="9525" cap="flat" cmpd="sng" algn="ctr">
                      <a:noFill/>
                      <a:prstDash val="solid"/>
                      <a:round/>
                      <a:headEnd type="none" w="med" len="med"/>
                      <a:tailEnd type="none" w="med" len="med"/>
                    </a:lnT>
                    <a:lnB>
                      <a:noFill/>
                    </a:lnB>
                  </a:tcPr>
                </a:tc>
                <a:tc>
                  <a:txBody>
                    <a:bodyPr/>
                    <a:lstStyle/>
                    <a:p>
                      <a:pPr algn="ctr" fontAlgn="b"/>
                      <a:endParaRPr lang="en-US" sz="1000" b="0" i="0" u="none" strike="noStrike" dirty="0">
                        <a:solidFill>
                          <a:srgbClr val="FF0000"/>
                        </a:solidFill>
                        <a:latin typeface="+mn-lt"/>
                      </a:endParaRPr>
                    </a:p>
                  </a:txBody>
                  <a:tcPr marL="7739" marR="7739" marT="7144" marB="0" anchor="b">
                    <a:lnL>
                      <a:noFill/>
                    </a:lnL>
                    <a:lnR>
                      <a:noFill/>
                    </a:lnR>
                    <a:lnT w="9525" cap="flat" cmpd="sng" algn="ctr">
                      <a:noFill/>
                      <a:prstDash val="solid"/>
                      <a:round/>
                      <a:headEnd type="none" w="med" len="med"/>
                      <a:tailEnd type="none" w="med" len="med"/>
                    </a:lnT>
                    <a:lnB>
                      <a:noFill/>
                    </a:lnB>
                  </a:tcPr>
                </a:tc>
                <a:extLst>
                  <a:ext uri="{0D108BD9-81ED-4DB2-BD59-A6C34878D82A}">
                    <a16:rowId xmlns:a16="http://schemas.microsoft.com/office/drawing/2014/main" val="10007"/>
                  </a:ext>
                </a:extLst>
              </a:tr>
            </a:tbl>
          </a:graphicData>
        </a:graphic>
      </p:graphicFrame>
      <p:graphicFrame>
        <p:nvGraphicFramePr>
          <p:cNvPr id="8" name="Graphique 70">
            <a:extLst>
              <a:ext uri="{FF2B5EF4-FFF2-40B4-BE49-F238E27FC236}">
                <a16:creationId xmlns:a16="http://schemas.microsoft.com/office/drawing/2014/main" id="{05F51ADE-64DA-4798-975B-290056AD0A22}"/>
              </a:ext>
            </a:extLst>
          </p:cNvPr>
          <p:cNvGraphicFramePr/>
          <p:nvPr>
            <p:extLst>
              <p:ext uri="{D42A27DB-BD31-4B8C-83A1-F6EECF244321}">
                <p14:modId xmlns:p14="http://schemas.microsoft.com/office/powerpoint/2010/main" val="499566316"/>
              </p:ext>
            </p:extLst>
          </p:nvPr>
        </p:nvGraphicFramePr>
        <p:xfrm>
          <a:off x="6755972" y="911574"/>
          <a:ext cx="1931670" cy="178155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1247C3BE-D23E-4F27-8AB0-68F53A08FCA9}"/>
              </a:ext>
            </a:extLst>
          </p:cNvPr>
          <p:cNvSpPr/>
          <p:nvPr/>
        </p:nvSpPr>
        <p:spPr>
          <a:xfrm>
            <a:off x="872852" y="3328098"/>
            <a:ext cx="1959313" cy="14740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36000" marR="0" lvl="0" indent="0" algn="l" defTabSz="457200" rtl="0" eaLnBrk="1" fontAlgn="auto" latinLnBrk="0" hangingPunct="1">
              <a:lnSpc>
                <a:spcPct val="100000"/>
              </a:lnSpc>
              <a:spcBef>
                <a:spcPts val="1200"/>
              </a:spcBef>
              <a:spcAft>
                <a:spcPts val="0"/>
              </a:spcAft>
              <a:buClrTx/>
              <a:buSzPct val="100000"/>
              <a:buFontTx/>
              <a:buNone/>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200mm wafer sales up 17% </a:t>
            </a:r>
            <a:r>
              <a:rPr kumimoji="0" lang="en-US" sz="800" b="0" i="0" u="none" strike="noStrike" kern="1200" cap="none" spc="0" normalizeH="0" baseline="0" noProof="0" dirty="0">
                <a:ln>
                  <a:noFill/>
                </a:ln>
                <a:solidFill>
                  <a:srgbClr val="324D59"/>
                </a:solidFill>
                <a:effectLst/>
                <a:uLnTx/>
                <a:uFillTx/>
                <a:latin typeface="Arial"/>
                <a:ea typeface="+mn-ea"/>
                <a:cs typeface="+mn-cs"/>
              </a:rPr>
              <a:t>(at constant exchange rates and perimeter)</a:t>
            </a:r>
          </a:p>
          <a:p>
            <a:pPr marL="355600" marR="0" lvl="0" indent="-171450" algn="l" defTabSz="389626"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Sustained demand for RF-SOI (mobile) and Power-SOI (automotive) </a:t>
            </a:r>
          </a:p>
          <a:p>
            <a:pPr marL="355600" marR="0" lvl="0" indent="-171450" algn="l" defTabSz="389626"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Higher volumes thanks to outsourced production (</a:t>
            </a:r>
            <a:r>
              <a:rPr kumimoji="0" lang="en-US" sz="800" b="0" i="0" u="none" strike="noStrike" kern="1200" cap="none" spc="0" normalizeH="0" baseline="0" noProof="0" dirty="0" err="1">
                <a:ln>
                  <a:noFill/>
                </a:ln>
                <a:solidFill>
                  <a:srgbClr val="324D59"/>
                </a:solidFill>
                <a:effectLst/>
                <a:uLnTx/>
                <a:uFillTx/>
                <a:latin typeface="Arial"/>
                <a:ea typeface="+mn-ea"/>
                <a:cs typeface="+mn-cs"/>
              </a:rPr>
              <a:t>Simgui</a:t>
            </a:r>
            <a:r>
              <a:rPr kumimoji="0" lang="en-US" sz="800" b="0" i="0" u="none" strike="noStrike" kern="1200" cap="none" spc="0" normalizeH="0" baseline="0" noProof="0" dirty="0">
                <a:ln>
                  <a:noFill/>
                </a:ln>
                <a:solidFill>
                  <a:srgbClr val="324D59"/>
                </a:solidFill>
                <a:effectLst/>
                <a:uLnTx/>
                <a:uFillTx/>
                <a:latin typeface="Arial"/>
                <a:ea typeface="+mn-ea"/>
                <a:cs typeface="+mn-cs"/>
              </a:rPr>
              <a:t> @13% of 200mm wafers sold) </a:t>
            </a:r>
          </a:p>
          <a:p>
            <a:pPr marL="355600" marR="0" lvl="0" indent="-171450" algn="l" defTabSz="389626"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Favorable combined product mix</a:t>
            </a:r>
          </a:p>
        </p:txBody>
      </p:sp>
      <p:sp>
        <p:nvSpPr>
          <p:cNvPr id="10" name="Rectangle 9">
            <a:extLst>
              <a:ext uri="{FF2B5EF4-FFF2-40B4-BE49-F238E27FC236}">
                <a16:creationId xmlns:a16="http://schemas.microsoft.com/office/drawing/2014/main" id="{F2CE68E5-4DC7-41E7-B2FC-44E80BE7C883}"/>
              </a:ext>
            </a:extLst>
          </p:cNvPr>
          <p:cNvSpPr/>
          <p:nvPr/>
        </p:nvSpPr>
        <p:spPr>
          <a:xfrm>
            <a:off x="3554974" y="3328098"/>
            <a:ext cx="1959314" cy="14552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36000" marR="0" lvl="0" indent="0" algn="l" defTabSz="457200" rtl="0" eaLnBrk="1" fontAlgn="auto" latinLnBrk="0" hangingPunct="1">
              <a:lnSpc>
                <a:spcPct val="100000"/>
              </a:lnSpc>
              <a:spcBef>
                <a:spcPts val="600"/>
              </a:spcBef>
              <a:spcAft>
                <a:spcPts val="0"/>
              </a:spcAft>
              <a:buClrTx/>
              <a:buSzPct val="100000"/>
              <a:buFontTx/>
              <a:buNone/>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300mm wafer sales up 97% </a:t>
            </a:r>
            <a:r>
              <a:rPr kumimoji="0" lang="en-US" sz="800" b="0" i="0" u="none" strike="noStrike" kern="1200" cap="none" spc="0" normalizeH="0" baseline="0" noProof="0" dirty="0">
                <a:ln>
                  <a:noFill/>
                </a:ln>
                <a:solidFill>
                  <a:srgbClr val="324D59"/>
                </a:solidFill>
                <a:effectLst/>
                <a:uLnTx/>
                <a:uFillTx/>
                <a:latin typeface="Arial"/>
                <a:ea typeface="+mn-ea"/>
                <a:cs typeface="+mn-cs"/>
              </a:rPr>
              <a:t>(at constant exchange rates and perimeter)</a:t>
            </a:r>
          </a:p>
          <a:p>
            <a:pPr marL="355600" marR="0" lvl="0" indent="-171450" algn="l" defTabSz="389626"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Much higher volumes driven by surge in FD-SOI and RF-SOI 300 mm </a:t>
            </a:r>
          </a:p>
          <a:p>
            <a:pPr marL="355600" marR="0" lvl="0" indent="-171450" algn="l" defTabSz="389626"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Lower sales of Imager-SOI and Photonics-SOI</a:t>
            </a:r>
          </a:p>
          <a:p>
            <a:pPr marL="355600" marR="0" lvl="0" indent="-171450" algn="l" defTabSz="389626"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Favorable mix effect</a:t>
            </a:r>
          </a:p>
        </p:txBody>
      </p:sp>
      <p:sp>
        <p:nvSpPr>
          <p:cNvPr id="11" name="Rectangle 10">
            <a:extLst>
              <a:ext uri="{FF2B5EF4-FFF2-40B4-BE49-F238E27FC236}">
                <a16:creationId xmlns:a16="http://schemas.microsoft.com/office/drawing/2014/main" id="{10B27523-C522-43A7-ACF9-06CB56972F61}"/>
              </a:ext>
            </a:extLst>
          </p:cNvPr>
          <p:cNvSpPr/>
          <p:nvPr/>
        </p:nvSpPr>
        <p:spPr>
          <a:xfrm>
            <a:off x="6226259" y="3328098"/>
            <a:ext cx="1959314" cy="1412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36000" marR="0" lvl="0" indent="0" algn="l" defTabSz="457200" rtl="0" eaLnBrk="1" fontAlgn="auto" latinLnBrk="0" hangingPunct="1">
              <a:lnSpc>
                <a:spcPct val="100000"/>
              </a:lnSpc>
              <a:spcBef>
                <a:spcPts val="600"/>
              </a:spcBef>
              <a:spcAft>
                <a:spcPts val="0"/>
              </a:spcAft>
              <a:buClrTx/>
              <a:buSzPct val="100000"/>
              <a:buFontTx/>
              <a:buNone/>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Royalties and other revenues up 45%</a:t>
            </a:r>
          </a:p>
          <a:p>
            <a:pPr marL="412750" marR="0" lvl="0" indent="-228600" algn="l" defTabSz="389626"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Positive impact of Dolphin acquisition</a:t>
            </a:r>
          </a:p>
          <a:p>
            <a:pPr marL="412750" marR="0" lvl="0" indent="-228600" algn="l" defTabSz="389626"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Lower Royalties and IP revenues vs. FY’18 which included €4.4m one-off revenues</a:t>
            </a:r>
          </a:p>
        </p:txBody>
      </p:sp>
      <p:sp>
        <p:nvSpPr>
          <p:cNvPr id="12" name="Rectangle 11">
            <a:extLst>
              <a:ext uri="{FF2B5EF4-FFF2-40B4-BE49-F238E27FC236}">
                <a16:creationId xmlns:a16="http://schemas.microsoft.com/office/drawing/2014/main" id="{1EA6273D-DE6F-4174-B258-EADABC1CDE36}"/>
              </a:ext>
            </a:extLst>
          </p:cNvPr>
          <p:cNvSpPr/>
          <p:nvPr/>
        </p:nvSpPr>
        <p:spPr>
          <a:xfrm>
            <a:off x="6146450" y="1848263"/>
            <a:ext cx="330122" cy="173410"/>
          </a:xfrm>
          <a:prstGeom prst="rect">
            <a:avLst/>
          </a:prstGeom>
          <a:noFill/>
          <a:ln w="1270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96A0E186-9C2A-4755-83CE-E1FCD2ACBE8E}"/>
              </a:ext>
            </a:extLst>
          </p:cNvPr>
          <p:cNvSpPr/>
          <p:nvPr/>
        </p:nvSpPr>
        <p:spPr>
          <a:xfrm>
            <a:off x="6146449" y="2060939"/>
            <a:ext cx="330122" cy="173410"/>
          </a:xfrm>
          <a:prstGeom prst="rect">
            <a:avLst/>
          </a:prstGeom>
          <a:noFill/>
          <a:ln w="1270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0159709B-B199-46F9-9567-097D282BBAE1}"/>
              </a:ext>
            </a:extLst>
          </p:cNvPr>
          <p:cNvSpPr/>
          <p:nvPr/>
        </p:nvSpPr>
        <p:spPr>
          <a:xfrm>
            <a:off x="5593999" y="2312707"/>
            <a:ext cx="330122" cy="173410"/>
          </a:xfrm>
          <a:prstGeom prst="rect">
            <a:avLst/>
          </a:prstGeom>
          <a:noFill/>
          <a:ln w="1270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E94D657E-6420-4591-AEE8-BBE792ED325D}"/>
              </a:ext>
            </a:extLst>
          </p:cNvPr>
          <p:cNvSpPr/>
          <p:nvPr/>
        </p:nvSpPr>
        <p:spPr>
          <a:xfrm>
            <a:off x="6146448" y="2312707"/>
            <a:ext cx="330122" cy="173410"/>
          </a:xfrm>
          <a:prstGeom prst="rect">
            <a:avLst/>
          </a:prstGeom>
          <a:noFill/>
          <a:ln w="1270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6" name="ZoneTexte 78">
            <a:extLst>
              <a:ext uri="{FF2B5EF4-FFF2-40B4-BE49-F238E27FC236}">
                <a16:creationId xmlns:a16="http://schemas.microsoft.com/office/drawing/2014/main" id="{2B2C93D6-7776-4604-A74E-2514452BF9C4}"/>
              </a:ext>
            </a:extLst>
          </p:cNvPr>
          <p:cNvSpPr txBox="1"/>
          <p:nvPr/>
        </p:nvSpPr>
        <p:spPr>
          <a:xfrm>
            <a:off x="6546739" y="2057263"/>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7" name="ZoneTexte 79">
            <a:extLst>
              <a:ext uri="{FF2B5EF4-FFF2-40B4-BE49-F238E27FC236}">
                <a16:creationId xmlns:a16="http://schemas.microsoft.com/office/drawing/2014/main" id="{CFC8414C-B6D1-46E8-915C-DEE5E80E1693}"/>
              </a:ext>
            </a:extLst>
          </p:cNvPr>
          <p:cNvSpPr txBox="1"/>
          <p:nvPr/>
        </p:nvSpPr>
        <p:spPr>
          <a:xfrm>
            <a:off x="6546739" y="1780928"/>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8" name="ZoneTexte 80">
            <a:extLst>
              <a:ext uri="{FF2B5EF4-FFF2-40B4-BE49-F238E27FC236}">
                <a16:creationId xmlns:a16="http://schemas.microsoft.com/office/drawing/2014/main" id="{A4959B5F-930E-4A6E-9214-C4B4A129F186}"/>
              </a:ext>
            </a:extLst>
          </p:cNvPr>
          <p:cNvSpPr txBox="1"/>
          <p:nvPr/>
        </p:nvSpPr>
        <p:spPr>
          <a:xfrm>
            <a:off x="6546739" y="2329632"/>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4</a:t>
            </a:r>
          </a:p>
        </p:txBody>
      </p:sp>
      <p:sp>
        <p:nvSpPr>
          <p:cNvPr id="19" name="ZoneTexte 81">
            <a:extLst>
              <a:ext uri="{FF2B5EF4-FFF2-40B4-BE49-F238E27FC236}">
                <a16:creationId xmlns:a16="http://schemas.microsoft.com/office/drawing/2014/main" id="{D2CD7074-1EE6-4DC6-8299-49E8B2A35D59}"/>
              </a:ext>
            </a:extLst>
          </p:cNvPr>
          <p:cNvSpPr txBox="1"/>
          <p:nvPr/>
        </p:nvSpPr>
        <p:spPr>
          <a:xfrm>
            <a:off x="5286623" y="2309917"/>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3</a:t>
            </a:r>
          </a:p>
        </p:txBody>
      </p:sp>
      <p:sp>
        <p:nvSpPr>
          <p:cNvPr id="20" name="ZoneTexte 82">
            <a:extLst>
              <a:ext uri="{FF2B5EF4-FFF2-40B4-BE49-F238E27FC236}">
                <a16:creationId xmlns:a16="http://schemas.microsoft.com/office/drawing/2014/main" id="{9B39EC58-F90B-412E-BF71-CB5485FF18E8}"/>
              </a:ext>
            </a:extLst>
          </p:cNvPr>
          <p:cNvSpPr txBox="1"/>
          <p:nvPr/>
        </p:nvSpPr>
        <p:spPr>
          <a:xfrm>
            <a:off x="617654" y="3330452"/>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21" name="ZoneTexte 83">
            <a:extLst>
              <a:ext uri="{FF2B5EF4-FFF2-40B4-BE49-F238E27FC236}">
                <a16:creationId xmlns:a16="http://schemas.microsoft.com/office/drawing/2014/main" id="{1364AC44-3109-4CBF-BAD2-15FD4207284F}"/>
              </a:ext>
            </a:extLst>
          </p:cNvPr>
          <p:cNvSpPr txBox="1"/>
          <p:nvPr/>
        </p:nvSpPr>
        <p:spPr>
          <a:xfrm>
            <a:off x="3299775" y="3328098"/>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22" name="ZoneTexte 84">
            <a:extLst>
              <a:ext uri="{FF2B5EF4-FFF2-40B4-BE49-F238E27FC236}">
                <a16:creationId xmlns:a16="http://schemas.microsoft.com/office/drawing/2014/main" id="{E22B7A4F-CC9F-4205-BB80-156343087A94}"/>
              </a:ext>
            </a:extLst>
          </p:cNvPr>
          <p:cNvSpPr txBox="1"/>
          <p:nvPr/>
        </p:nvSpPr>
        <p:spPr>
          <a:xfrm>
            <a:off x="5979800" y="3370582"/>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3</a:t>
            </a:r>
          </a:p>
        </p:txBody>
      </p:sp>
      <p:sp>
        <p:nvSpPr>
          <p:cNvPr id="23" name="ZoneTexte 85">
            <a:extLst>
              <a:ext uri="{FF2B5EF4-FFF2-40B4-BE49-F238E27FC236}">
                <a16:creationId xmlns:a16="http://schemas.microsoft.com/office/drawing/2014/main" id="{2573F8E5-7985-4732-8D61-665F26377731}"/>
              </a:ext>
            </a:extLst>
          </p:cNvPr>
          <p:cNvSpPr txBox="1"/>
          <p:nvPr/>
        </p:nvSpPr>
        <p:spPr>
          <a:xfrm>
            <a:off x="5979800" y="3957641"/>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4</a:t>
            </a:r>
          </a:p>
        </p:txBody>
      </p:sp>
    </p:spTree>
    <p:extLst>
      <p:ext uri="{BB962C8B-B14F-4D97-AF65-F5344CB8AC3E}">
        <p14:creationId xmlns:p14="http://schemas.microsoft.com/office/powerpoint/2010/main" val="1687313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Evolution de la marge brute</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19</a:t>
            </a:fld>
            <a:endParaRPr lang="fr-FR"/>
          </a:p>
        </p:txBody>
      </p:sp>
      <p:graphicFrame>
        <p:nvGraphicFramePr>
          <p:cNvPr id="7" name="Graphique 60">
            <a:extLst>
              <a:ext uri="{FF2B5EF4-FFF2-40B4-BE49-F238E27FC236}">
                <a16:creationId xmlns:a16="http://schemas.microsoft.com/office/drawing/2014/main" id="{DC94F014-76AC-4C20-AF12-2E83CCC13345}"/>
              </a:ext>
            </a:extLst>
          </p:cNvPr>
          <p:cNvGraphicFramePr/>
          <p:nvPr>
            <p:extLst>
              <p:ext uri="{D42A27DB-BD31-4B8C-83A1-F6EECF244321}">
                <p14:modId xmlns:p14="http://schemas.microsoft.com/office/powerpoint/2010/main" val="3828090046"/>
              </p:ext>
            </p:extLst>
          </p:nvPr>
        </p:nvGraphicFramePr>
        <p:xfrm>
          <a:off x="645331" y="1107344"/>
          <a:ext cx="5022564" cy="37231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phique 57">
            <a:extLst>
              <a:ext uri="{FF2B5EF4-FFF2-40B4-BE49-F238E27FC236}">
                <a16:creationId xmlns:a16="http://schemas.microsoft.com/office/drawing/2014/main" id="{302F3BA3-58E2-47CF-A833-F73B6A6BFA72}"/>
              </a:ext>
            </a:extLst>
          </p:cNvPr>
          <p:cNvGraphicFramePr/>
          <p:nvPr>
            <p:extLst>
              <p:ext uri="{D42A27DB-BD31-4B8C-83A1-F6EECF244321}">
                <p14:modId xmlns:p14="http://schemas.microsoft.com/office/powerpoint/2010/main" val="1350235017"/>
              </p:ext>
            </p:extLst>
          </p:nvPr>
        </p:nvGraphicFramePr>
        <p:xfrm>
          <a:off x="576579" y="826881"/>
          <a:ext cx="4974143" cy="4052039"/>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1554D10D-C9CB-43E8-BA59-DE9FDE03EDDA}"/>
              </a:ext>
            </a:extLst>
          </p:cNvPr>
          <p:cNvSpPr/>
          <p:nvPr/>
        </p:nvSpPr>
        <p:spPr>
          <a:xfrm>
            <a:off x="5510883" y="991325"/>
            <a:ext cx="2896593" cy="37231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07450" marR="0" lvl="0" indent="-171450" algn="l" defTabSz="457200" rtl="0" eaLnBrk="1" fontAlgn="auto" latinLnBrk="0" hangingPunct="1">
              <a:lnSpc>
                <a:spcPct val="100000"/>
              </a:lnSpc>
              <a:spcBef>
                <a:spcPts val="600"/>
              </a:spcBef>
              <a:spcAft>
                <a:spcPts val="0"/>
              </a:spcAft>
              <a:buClr>
                <a:srgbClr val="324D59"/>
              </a:buClr>
              <a:buSzPct val="100000"/>
              <a:buFont typeface="Courier New" panose="02070309020205020404" pitchFamily="49" charset="0"/>
              <a:buChar char="o"/>
              <a:tabLst/>
              <a:defRPr/>
            </a:pPr>
            <a:r>
              <a:rPr kumimoji="0" lang="en-US" sz="900" b="1" i="0" u="none" strike="noStrike" kern="1200" cap="none" spc="0" normalizeH="0" baseline="0" noProof="0" dirty="0">
                <a:ln>
                  <a:noFill/>
                </a:ln>
                <a:solidFill>
                  <a:srgbClr val="324D59"/>
                </a:solidFill>
                <a:effectLst/>
                <a:uLnTx/>
                <a:uFillTx/>
                <a:latin typeface="Arial"/>
                <a:ea typeface="+mn-ea"/>
                <a:cs typeface="+mn-cs"/>
              </a:rPr>
              <a:t>Acceleration in revenue growth over the last semesters </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Mainly driven by sharp increase in 300mm volumes</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Favorable mix and price effects</a:t>
            </a:r>
          </a:p>
          <a:p>
            <a:pPr marL="207450" marR="0" lvl="0" indent="-171450" algn="l" defTabSz="457200" rtl="0" eaLnBrk="1" fontAlgn="auto" latinLnBrk="0" hangingPunct="1">
              <a:lnSpc>
                <a:spcPct val="100000"/>
              </a:lnSpc>
              <a:spcBef>
                <a:spcPts val="600"/>
              </a:spcBef>
              <a:spcAft>
                <a:spcPts val="0"/>
              </a:spcAft>
              <a:buClr>
                <a:srgbClr val="324D59"/>
              </a:buClr>
              <a:buSzPct val="100000"/>
              <a:buFont typeface="Courier New" panose="02070309020205020404" pitchFamily="49" charset="0"/>
              <a:buChar char="o"/>
              <a:tabLst/>
              <a:defRPr/>
            </a:pPr>
            <a:r>
              <a:rPr kumimoji="0" lang="en-US" sz="900" b="1" i="0" u="none" strike="noStrike" kern="1200" cap="none" spc="0" normalizeH="0" baseline="0" noProof="0" dirty="0">
                <a:ln>
                  <a:noFill/>
                </a:ln>
                <a:solidFill>
                  <a:srgbClr val="324D59"/>
                </a:solidFill>
                <a:effectLst/>
                <a:uLnTx/>
                <a:uFillTx/>
                <a:latin typeface="Arial"/>
                <a:ea typeface="+mn-ea"/>
                <a:cs typeface="+mn-cs"/>
              </a:rPr>
              <a:t>Increasing use of production capacity</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err="1">
                <a:ln>
                  <a:noFill/>
                </a:ln>
                <a:solidFill>
                  <a:srgbClr val="324D59"/>
                </a:solidFill>
                <a:effectLst/>
                <a:uLnTx/>
                <a:uFillTx/>
                <a:latin typeface="Arial"/>
                <a:ea typeface="+mn-ea"/>
                <a:cs typeface="+mn-cs"/>
              </a:rPr>
              <a:t>Bernin</a:t>
            </a:r>
            <a:r>
              <a:rPr kumimoji="0" lang="en-US" sz="900" b="0" i="0" u="none" strike="noStrike" kern="1200" cap="none" spc="0" normalizeH="0" baseline="0" noProof="0" dirty="0">
                <a:ln>
                  <a:noFill/>
                </a:ln>
                <a:solidFill>
                  <a:srgbClr val="324D59"/>
                </a:solidFill>
                <a:effectLst/>
                <a:uLnTx/>
                <a:uFillTx/>
                <a:latin typeface="Arial"/>
                <a:ea typeface="+mn-ea"/>
                <a:cs typeface="+mn-cs"/>
              </a:rPr>
              <a:t> I running at full capacity</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Approx. 13% of 200mm production outsourced to </a:t>
            </a:r>
            <a:r>
              <a:rPr kumimoji="0" lang="en-US" sz="900" b="0" i="0" u="none" strike="noStrike" kern="1200" cap="none" spc="0" normalizeH="0" baseline="0" noProof="0" dirty="0" err="1">
                <a:ln>
                  <a:noFill/>
                </a:ln>
                <a:solidFill>
                  <a:srgbClr val="324D59"/>
                </a:solidFill>
                <a:effectLst/>
                <a:uLnTx/>
                <a:uFillTx/>
                <a:latin typeface="Arial"/>
                <a:ea typeface="+mn-ea"/>
                <a:cs typeface="+mn-cs"/>
              </a:rPr>
              <a:t>Simgui</a:t>
            </a:r>
            <a:r>
              <a:rPr kumimoji="0" lang="en-US" sz="900" b="0" i="0" u="none" strike="noStrike" kern="1200" cap="none" spc="0" normalizeH="0" baseline="0" noProof="0" dirty="0">
                <a:ln>
                  <a:noFill/>
                </a:ln>
                <a:solidFill>
                  <a:srgbClr val="324D59"/>
                </a:solidFill>
                <a:effectLst/>
                <a:uLnTx/>
                <a:uFillTx/>
                <a:latin typeface="Arial"/>
                <a:ea typeface="+mn-ea"/>
                <a:cs typeface="+mn-cs"/>
              </a:rPr>
              <a:t> </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err="1">
                <a:ln>
                  <a:noFill/>
                </a:ln>
                <a:solidFill>
                  <a:srgbClr val="324D59"/>
                </a:solidFill>
                <a:effectLst/>
                <a:uLnTx/>
                <a:uFillTx/>
                <a:latin typeface="Arial"/>
                <a:ea typeface="+mn-ea"/>
                <a:cs typeface="+mn-cs"/>
              </a:rPr>
              <a:t>Bernin</a:t>
            </a:r>
            <a:r>
              <a:rPr kumimoji="0" lang="en-US" sz="900" b="0" i="0" u="none" strike="noStrike" kern="1200" cap="none" spc="0" normalizeH="0" baseline="0" noProof="0" dirty="0">
                <a:ln>
                  <a:noFill/>
                </a:ln>
                <a:solidFill>
                  <a:srgbClr val="324D59"/>
                </a:solidFill>
                <a:effectLst/>
                <a:uLnTx/>
                <a:uFillTx/>
                <a:latin typeface="Arial"/>
                <a:ea typeface="+mn-ea"/>
                <a:cs typeface="+mn-cs"/>
              </a:rPr>
              <a:t> II capacity utilization rate up from 36% in FY’18 to nearly 70% in FY’19</a:t>
            </a:r>
          </a:p>
          <a:p>
            <a:pPr marL="207450" marR="0" lvl="0" indent="-171450" algn="l" defTabSz="457200" rtl="0" eaLnBrk="1" fontAlgn="auto" latinLnBrk="0" hangingPunct="1">
              <a:lnSpc>
                <a:spcPct val="100000"/>
              </a:lnSpc>
              <a:spcBef>
                <a:spcPts val="600"/>
              </a:spcBef>
              <a:spcAft>
                <a:spcPts val="0"/>
              </a:spcAft>
              <a:buClr>
                <a:srgbClr val="324D59"/>
              </a:buClr>
              <a:buSzPct val="100000"/>
              <a:buFont typeface="Courier New" panose="02070309020205020404" pitchFamily="49" charset="0"/>
              <a:buChar char="o"/>
              <a:tabLst/>
              <a:defRPr/>
            </a:pPr>
            <a:r>
              <a:rPr kumimoji="0" lang="en-US" sz="900" b="1" i="0" u="none" strike="noStrike" kern="1200" cap="none" spc="0" normalizeH="0" baseline="0" noProof="0" dirty="0">
                <a:ln>
                  <a:noFill/>
                </a:ln>
                <a:solidFill>
                  <a:srgbClr val="324D59"/>
                </a:solidFill>
                <a:effectLst/>
                <a:uLnTx/>
                <a:uFillTx/>
                <a:latin typeface="Arial"/>
                <a:ea typeface="+mn-ea"/>
                <a:cs typeface="+mn-cs"/>
              </a:rPr>
              <a:t>Better absorption of production costs partially offset by:</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Unfavorable forex impact </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Higher bulk material prices</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Higher outsourced production</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Higher expenses incurred by the restart of Singapore facility</a:t>
            </a:r>
          </a:p>
        </p:txBody>
      </p:sp>
    </p:spTree>
    <p:extLst>
      <p:ext uri="{BB962C8B-B14F-4D97-AF65-F5344CB8AC3E}">
        <p14:creationId xmlns:p14="http://schemas.microsoft.com/office/powerpoint/2010/main" val="4525162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p:cNvSpPr>
            <a:spLocks noGrp="1"/>
          </p:cNvSpPr>
          <p:nvPr>
            <p:ph type="title"/>
          </p:nvPr>
        </p:nvSpPr>
        <p:spPr/>
        <p:txBody>
          <a:bodyPr/>
          <a:lstStyle/>
          <a:p>
            <a:r>
              <a:rPr lang="fr-FR" dirty="0" smtClean="0"/>
              <a:t>Avertissement</a:t>
            </a:r>
            <a:endParaRPr lang="fr-FR" dirty="0"/>
          </a:p>
        </p:txBody>
      </p:sp>
      <p:sp>
        <p:nvSpPr>
          <p:cNvPr id="16" name="Espace réservé du contenu 15"/>
          <p:cNvSpPr>
            <a:spLocks noGrp="1"/>
          </p:cNvSpPr>
          <p:nvPr>
            <p:ph idx="1"/>
          </p:nvPr>
        </p:nvSpPr>
        <p:spPr>
          <a:xfrm>
            <a:off x="498461" y="995188"/>
            <a:ext cx="8291577" cy="3740612"/>
          </a:xfrm>
        </p:spPr>
        <p:txBody>
          <a:bodyPr/>
          <a:lstStyle/>
          <a:p>
            <a:pPr marL="30679" indent="0">
              <a:spcBef>
                <a:spcPts val="0"/>
              </a:spcBef>
              <a:buNone/>
            </a:pPr>
            <a:r>
              <a:rPr lang="fr-FR" sz="800" dirty="0">
                <a:solidFill>
                  <a:schemeClr val="tx1"/>
                </a:solidFill>
              </a:rPr>
              <a:t>Ce document a été préparé par </a:t>
            </a:r>
            <a:r>
              <a:rPr lang="fr-FR" sz="800" dirty="0" err="1">
                <a:solidFill>
                  <a:schemeClr val="tx1"/>
                </a:solidFill>
              </a:rPr>
              <a:t>Soitec</a:t>
            </a:r>
            <a:r>
              <a:rPr lang="fr-FR" sz="800" dirty="0">
                <a:solidFill>
                  <a:schemeClr val="tx1"/>
                </a:solidFill>
              </a:rPr>
              <a:t> (la « Société ») le </a:t>
            </a:r>
            <a:r>
              <a:rPr lang="fr-FR" sz="800" dirty="0" smtClean="0">
                <a:solidFill>
                  <a:schemeClr val="tx1"/>
                </a:solidFill>
              </a:rPr>
              <a:t>26 </a:t>
            </a:r>
            <a:r>
              <a:rPr lang="fr-FR" sz="800" dirty="0">
                <a:solidFill>
                  <a:schemeClr val="tx1"/>
                </a:solidFill>
              </a:rPr>
              <a:t>juillet 2019 dans le cadre de </a:t>
            </a:r>
            <a:r>
              <a:rPr lang="fr-FR" sz="800" dirty="0" smtClean="0">
                <a:solidFill>
                  <a:schemeClr val="tx1"/>
                </a:solidFill>
              </a:rPr>
              <a:t>l’Assemblée Générale annuelle de ses actionnaires</a:t>
            </a:r>
            <a:r>
              <a:rPr lang="fr-FR" sz="800" dirty="0" smtClean="0">
                <a:solidFill>
                  <a:schemeClr val="tx1"/>
                </a:solidFill>
              </a:rPr>
              <a:t>.</a:t>
            </a:r>
            <a:endParaRPr lang="fr-FR" sz="800" dirty="0">
              <a:solidFill>
                <a:schemeClr val="tx1"/>
              </a:solidFill>
            </a:endParaRPr>
          </a:p>
          <a:p>
            <a:pPr marL="30679" indent="0">
              <a:spcBef>
                <a:spcPts val="0"/>
              </a:spcBef>
              <a:buNone/>
            </a:pPr>
            <a:r>
              <a:rPr lang="fr-FR" sz="800" dirty="0" smtClean="0">
                <a:solidFill>
                  <a:schemeClr val="tx1"/>
                </a:solidFill>
              </a:rPr>
              <a:t>Ce </a:t>
            </a:r>
            <a:r>
              <a:rPr lang="fr-FR" sz="800" dirty="0">
                <a:solidFill>
                  <a:schemeClr val="tx1"/>
                </a:solidFill>
              </a:rPr>
              <a:t>document est fourni à titre d'information uniquement. Il s'agit uniquement d'informations </a:t>
            </a:r>
            <a:r>
              <a:rPr lang="fr-FR" sz="800" dirty="0" smtClean="0">
                <a:solidFill>
                  <a:schemeClr val="tx1"/>
                </a:solidFill>
              </a:rPr>
              <a:t>publiques.</a:t>
            </a:r>
          </a:p>
          <a:p>
            <a:pPr marL="30679" indent="0">
              <a:spcBef>
                <a:spcPts val="0"/>
              </a:spcBef>
              <a:buNone/>
            </a:pPr>
            <a:r>
              <a:rPr lang="fr-FR" sz="800" dirty="0" smtClean="0">
                <a:solidFill>
                  <a:schemeClr val="tx1"/>
                </a:solidFill>
              </a:rPr>
              <a:t>L'activité </a:t>
            </a:r>
            <a:r>
              <a:rPr lang="fr-FR" sz="800" dirty="0">
                <a:solidFill>
                  <a:schemeClr val="tx1"/>
                </a:solidFill>
              </a:rPr>
              <a:t>commerciale et la situation financière de la Société sont décrites dans le Document de </a:t>
            </a:r>
            <a:r>
              <a:rPr lang="fr-FR" sz="800" dirty="0" smtClean="0">
                <a:solidFill>
                  <a:schemeClr val="tx1"/>
                </a:solidFill>
              </a:rPr>
              <a:t>Référence 2018-2019 </a:t>
            </a:r>
            <a:r>
              <a:rPr lang="fr-FR" sz="800" dirty="0">
                <a:solidFill>
                  <a:schemeClr val="tx1"/>
                </a:solidFill>
              </a:rPr>
              <a:t>de la Société, enregistré par l'Autorité des marchés financiers (« AMF ») le 4 juillet 2019 sous le </a:t>
            </a:r>
            <a:r>
              <a:rPr lang="fr-FR" sz="800" dirty="0" smtClean="0">
                <a:solidFill>
                  <a:schemeClr val="tx1"/>
                </a:solidFill>
              </a:rPr>
              <a:t>visa n°D.19-0649 (le « Document de Référence </a:t>
            </a:r>
            <a:r>
              <a:rPr lang="fr-FR" sz="800" dirty="0" smtClean="0">
                <a:solidFill>
                  <a:schemeClr val="tx1"/>
                </a:solidFill>
              </a:rPr>
              <a:t>»).</a:t>
            </a:r>
          </a:p>
          <a:p>
            <a:pPr marL="30679" indent="0">
              <a:spcBef>
                <a:spcPts val="0"/>
              </a:spcBef>
              <a:buNone/>
            </a:pPr>
            <a:r>
              <a:rPr lang="fr-FR" sz="800" dirty="0" smtClean="0">
                <a:solidFill>
                  <a:schemeClr val="tx1"/>
                </a:solidFill>
              </a:rPr>
              <a:t>Des </a:t>
            </a:r>
            <a:r>
              <a:rPr lang="fr-FR" sz="800" dirty="0" smtClean="0">
                <a:solidFill>
                  <a:schemeClr val="tx1"/>
                </a:solidFill>
              </a:rPr>
              <a:t>copies du Document de Référence sont disponibles en </a:t>
            </a:r>
            <a:r>
              <a:rPr lang="fr-FR" sz="800" dirty="0" smtClean="0">
                <a:solidFill>
                  <a:schemeClr val="tx1"/>
                </a:solidFill>
              </a:rPr>
              <a:t>versions française et anglaise </a:t>
            </a:r>
            <a:r>
              <a:rPr lang="fr-FR" sz="800" dirty="0">
                <a:solidFill>
                  <a:schemeClr val="tx1"/>
                </a:solidFill>
              </a:rPr>
              <a:t>auprès de la Société. Le Document de Référence peut également être consulté et téléchargé sur le </a:t>
            </a:r>
            <a:r>
              <a:rPr lang="fr-FR" sz="800" dirty="0" smtClean="0">
                <a:solidFill>
                  <a:schemeClr val="tx1"/>
                </a:solidFill>
              </a:rPr>
              <a:t>site internet </a:t>
            </a:r>
            <a:r>
              <a:rPr lang="fr-FR" sz="800" dirty="0">
                <a:solidFill>
                  <a:schemeClr val="tx1"/>
                </a:solidFill>
              </a:rPr>
              <a:t>de la Société (www.soitec.com). Il est également disponible sur le site Internet de l’AMF (www.amffrance.org). </a:t>
            </a:r>
            <a:endParaRPr lang="fr-FR" sz="800" dirty="0" smtClean="0">
              <a:solidFill>
                <a:schemeClr val="tx1"/>
              </a:solidFill>
            </a:endParaRPr>
          </a:p>
          <a:p>
            <a:pPr marL="30679" indent="0">
              <a:spcBef>
                <a:spcPts val="0"/>
              </a:spcBef>
              <a:buNone/>
            </a:pPr>
            <a:r>
              <a:rPr lang="fr-FR" sz="800" dirty="0" smtClean="0">
                <a:solidFill>
                  <a:schemeClr val="tx1"/>
                </a:solidFill>
              </a:rPr>
              <a:t>Votre </a:t>
            </a:r>
            <a:r>
              <a:rPr lang="fr-FR" sz="800" dirty="0">
                <a:solidFill>
                  <a:schemeClr val="tx1"/>
                </a:solidFill>
              </a:rPr>
              <a:t>attention est attirée sur les facteurs de risque décrits au chapitre 2 du Document de Référence</a:t>
            </a:r>
            <a:r>
              <a:rPr lang="fr-FR" sz="800" dirty="0" smtClean="0">
                <a:solidFill>
                  <a:schemeClr val="tx1"/>
                </a:solidFill>
              </a:rPr>
              <a:t>. Ce </a:t>
            </a:r>
            <a:r>
              <a:rPr lang="fr-FR" sz="800" dirty="0">
                <a:solidFill>
                  <a:schemeClr val="tx1"/>
                </a:solidFill>
              </a:rPr>
              <a:t>document contient des informations sommaires et doit être lu conjointement avec le Document de Référence. </a:t>
            </a:r>
            <a:r>
              <a:rPr lang="fr-FR" sz="800" dirty="0" smtClean="0">
                <a:solidFill>
                  <a:schemeClr val="tx1"/>
                </a:solidFill>
              </a:rPr>
              <a:t>En cas </a:t>
            </a:r>
            <a:r>
              <a:rPr lang="fr-FR" sz="800" dirty="0">
                <a:solidFill>
                  <a:schemeClr val="tx1"/>
                </a:solidFill>
              </a:rPr>
              <a:t>de divergence entre ce document et le Document de Référence, le Document de Référence prévaudra</a:t>
            </a:r>
            <a:r>
              <a:rPr lang="fr-FR" sz="800" dirty="0" smtClean="0">
                <a:solidFill>
                  <a:schemeClr val="tx1"/>
                </a:solidFill>
              </a:rPr>
              <a:t>. L'information </a:t>
            </a:r>
            <a:r>
              <a:rPr lang="fr-FR" sz="800" dirty="0">
                <a:solidFill>
                  <a:schemeClr val="tx1"/>
                </a:solidFill>
              </a:rPr>
              <a:t>contenue dans ce document n'a pas été vérifiée de manière indépendante. Aucune garantie, </a:t>
            </a:r>
            <a:r>
              <a:rPr lang="fr-FR" sz="800" dirty="0" smtClean="0">
                <a:solidFill>
                  <a:schemeClr val="tx1"/>
                </a:solidFill>
              </a:rPr>
              <a:t>expresse ou </a:t>
            </a:r>
            <a:r>
              <a:rPr lang="fr-FR" sz="800" dirty="0">
                <a:solidFill>
                  <a:schemeClr val="tx1"/>
                </a:solidFill>
              </a:rPr>
              <a:t>implicite, n'est donnée quant à l'exactitude ou au caractère complet des informations et des opinions </a:t>
            </a:r>
            <a:r>
              <a:rPr lang="fr-FR" sz="800" dirty="0" smtClean="0">
                <a:solidFill>
                  <a:schemeClr val="tx1"/>
                </a:solidFill>
              </a:rPr>
              <a:t>contenues dans </a:t>
            </a:r>
            <a:r>
              <a:rPr lang="fr-FR" sz="800" dirty="0">
                <a:solidFill>
                  <a:schemeClr val="tx1"/>
                </a:solidFill>
              </a:rPr>
              <a:t>ce document. Les informations contenues dans ce document sont fournies uniquement à la date des présentes.</a:t>
            </a:r>
          </a:p>
          <a:p>
            <a:pPr marL="30679" indent="0">
              <a:spcBef>
                <a:spcPts val="0"/>
              </a:spcBef>
              <a:buNone/>
            </a:pPr>
            <a:r>
              <a:rPr lang="fr-FR" sz="800" dirty="0">
                <a:solidFill>
                  <a:schemeClr val="tx1"/>
                </a:solidFill>
              </a:rPr>
              <a:t>Ni la Société, ni ses actionnaires ni aucune de ses filiales, conseillers ou représentants légaux ne peuvent être </a:t>
            </a:r>
            <a:r>
              <a:rPr lang="fr-FR" sz="800" dirty="0" smtClean="0">
                <a:solidFill>
                  <a:schemeClr val="tx1"/>
                </a:solidFill>
              </a:rPr>
              <a:t>tenus responsables </a:t>
            </a:r>
            <a:r>
              <a:rPr lang="fr-FR" sz="800" dirty="0">
                <a:solidFill>
                  <a:schemeClr val="tx1"/>
                </a:solidFill>
              </a:rPr>
              <a:t>pour toute perte découlant de l'utilisation de ce document ou de son contenu ou en lien avec </a:t>
            </a:r>
            <a:r>
              <a:rPr lang="fr-FR" sz="800" dirty="0" smtClean="0">
                <a:solidFill>
                  <a:schemeClr val="tx1"/>
                </a:solidFill>
              </a:rPr>
              <a:t>ce document</a:t>
            </a:r>
            <a:r>
              <a:rPr lang="fr-FR" sz="800" dirty="0">
                <a:solidFill>
                  <a:schemeClr val="tx1"/>
                </a:solidFill>
              </a:rPr>
              <a:t>.</a:t>
            </a:r>
          </a:p>
          <a:p>
            <a:pPr marL="30679" indent="0">
              <a:spcBef>
                <a:spcPts val="0"/>
              </a:spcBef>
              <a:buNone/>
            </a:pPr>
            <a:r>
              <a:rPr lang="fr-FR" sz="800" dirty="0" smtClean="0">
                <a:solidFill>
                  <a:schemeClr val="tx1"/>
                </a:solidFill>
              </a:rPr>
              <a:t>Ce </a:t>
            </a:r>
            <a:r>
              <a:rPr lang="fr-FR" sz="800" dirty="0">
                <a:solidFill>
                  <a:schemeClr val="tx1"/>
                </a:solidFill>
              </a:rPr>
              <a:t>document contient certaines déclarations prospectives. Ces éléments prospectifs concernent les perspectives, </a:t>
            </a:r>
            <a:r>
              <a:rPr lang="fr-FR" sz="800" dirty="0" smtClean="0">
                <a:solidFill>
                  <a:schemeClr val="tx1"/>
                </a:solidFill>
              </a:rPr>
              <a:t>les développements </a:t>
            </a:r>
            <a:r>
              <a:rPr lang="fr-FR" sz="800" dirty="0">
                <a:solidFill>
                  <a:schemeClr val="tx1"/>
                </a:solidFill>
              </a:rPr>
              <a:t>futurs et la stratégie future de la Société et sont basés sur des analyses des prévisions de </a:t>
            </a:r>
            <a:r>
              <a:rPr lang="fr-FR" sz="800" dirty="0" smtClean="0">
                <a:solidFill>
                  <a:schemeClr val="tx1"/>
                </a:solidFill>
              </a:rPr>
              <a:t>bénéfices et </a:t>
            </a:r>
            <a:r>
              <a:rPr lang="fr-FR" sz="800" dirty="0">
                <a:solidFill>
                  <a:schemeClr val="tx1"/>
                </a:solidFill>
              </a:rPr>
              <a:t>des estimations des montants non encore déterminables. Par leur nature, les énoncés prospectifs sont soumis </a:t>
            </a:r>
            <a:r>
              <a:rPr lang="fr-FR" sz="800" dirty="0" smtClean="0">
                <a:solidFill>
                  <a:schemeClr val="tx1"/>
                </a:solidFill>
              </a:rPr>
              <a:t>à divers </a:t>
            </a:r>
            <a:r>
              <a:rPr lang="fr-FR" sz="800" dirty="0">
                <a:solidFill>
                  <a:schemeClr val="tx1"/>
                </a:solidFill>
              </a:rPr>
              <a:t>risques et incertitudes en ce qui a trait aux événements futurs et dépendent de circonstances qui peuvent ne </a:t>
            </a:r>
            <a:r>
              <a:rPr lang="fr-FR" sz="800" dirty="0" smtClean="0">
                <a:solidFill>
                  <a:schemeClr val="tx1"/>
                </a:solidFill>
              </a:rPr>
              <a:t>pas </a:t>
            </a:r>
            <a:r>
              <a:rPr lang="fr-FR" sz="800" dirty="0">
                <a:solidFill>
                  <a:schemeClr val="tx1"/>
                </a:solidFill>
              </a:rPr>
              <a:t>se matérialiser pas à l'avenir. Les énoncés prospectifs ne garantissent pas les performances futures de </a:t>
            </a:r>
            <a:r>
              <a:rPr lang="fr-FR" sz="800" dirty="0" smtClean="0">
                <a:solidFill>
                  <a:schemeClr val="tx1"/>
                </a:solidFill>
              </a:rPr>
              <a:t>la Société</a:t>
            </a:r>
            <a:r>
              <a:rPr lang="fr-FR" sz="800" dirty="0">
                <a:solidFill>
                  <a:schemeClr val="tx1"/>
                </a:solidFill>
              </a:rPr>
              <a:t>.</a:t>
            </a:r>
          </a:p>
          <a:p>
            <a:pPr marL="30679" indent="0">
              <a:spcBef>
                <a:spcPts val="0"/>
              </a:spcBef>
              <a:buNone/>
            </a:pPr>
            <a:r>
              <a:rPr lang="fr-FR" sz="800" dirty="0" smtClean="0">
                <a:solidFill>
                  <a:schemeClr val="tx1"/>
                </a:solidFill>
              </a:rPr>
              <a:t>La </a:t>
            </a:r>
            <a:r>
              <a:rPr lang="fr-FR" sz="800" dirty="0">
                <a:solidFill>
                  <a:schemeClr val="tx1"/>
                </a:solidFill>
              </a:rPr>
              <a:t>position financière, les résultats et les flux de trésorerie réels de la Société, ainsi que les tendances dans </a:t>
            </a:r>
            <a:r>
              <a:rPr lang="fr-FR" sz="800" dirty="0" smtClean="0">
                <a:solidFill>
                  <a:schemeClr val="tx1"/>
                </a:solidFill>
              </a:rPr>
              <a:t>le secteur </a:t>
            </a:r>
            <a:r>
              <a:rPr lang="fr-FR" sz="800" dirty="0">
                <a:solidFill>
                  <a:schemeClr val="tx1"/>
                </a:solidFill>
              </a:rPr>
              <a:t>dans lequel la Société opère, peuvent différer considérablement de celles contenues dans ce document. </a:t>
            </a:r>
            <a:r>
              <a:rPr lang="fr-FR" sz="800" dirty="0" smtClean="0">
                <a:solidFill>
                  <a:schemeClr val="tx1"/>
                </a:solidFill>
              </a:rPr>
              <a:t>En outre</a:t>
            </a:r>
            <a:r>
              <a:rPr lang="fr-FR" sz="800" dirty="0">
                <a:solidFill>
                  <a:schemeClr val="tx1"/>
                </a:solidFill>
              </a:rPr>
              <a:t>, même si la situation financière, les résultats, les flux de trésorerie de la Société et le développement dans </a:t>
            </a:r>
            <a:r>
              <a:rPr lang="fr-FR" sz="800" dirty="0" smtClean="0">
                <a:solidFill>
                  <a:schemeClr val="tx1"/>
                </a:solidFill>
              </a:rPr>
              <a:t>le secteur </a:t>
            </a:r>
            <a:r>
              <a:rPr lang="fr-FR" sz="800" dirty="0">
                <a:solidFill>
                  <a:schemeClr val="tx1"/>
                </a:solidFill>
              </a:rPr>
              <a:t>dans lequel la Société opère étaient conformes aux énoncés prospectifs contenus dans ce document, </a:t>
            </a:r>
            <a:r>
              <a:rPr lang="fr-FR" sz="800" dirty="0" smtClean="0">
                <a:solidFill>
                  <a:schemeClr val="tx1"/>
                </a:solidFill>
              </a:rPr>
              <a:t>ces éléments </a:t>
            </a:r>
            <a:r>
              <a:rPr lang="fr-FR" sz="800" dirty="0">
                <a:solidFill>
                  <a:schemeClr val="tx1"/>
                </a:solidFill>
              </a:rPr>
              <a:t>ne peuvent être interprétés comme une indication fiable des résultats ou du développement futurs de </a:t>
            </a:r>
            <a:r>
              <a:rPr lang="fr-FR" sz="800" dirty="0" smtClean="0">
                <a:solidFill>
                  <a:schemeClr val="tx1"/>
                </a:solidFill>
              </a:rPr>
              <a:t>la Société</a:t>
            </a:r>
            <a:r>
              <a:rPr lang="fr-FR" sz="800" dirty="0">
                <a:solidFill>
                  <a:schemeClr val="tx1"/>
                </a:solidFill>
              </a:rPr>
              <a:t>.</a:t>
            </a:r>
          </a:p>
          <a:p>
            <a:pPr marL="30679" indent="0">
              <a:spcBef>
                <a:spcPts val="0"/>
              </a:spcBef>
              <a:buNone/>
            </a:pPr>
            <a:r>
              <a:rPr lang="fr-FR" sz="800" dirty="0" smtClean="0">
                <a:solidFill>
                  <a:schemeClr val="tx1"/>
                </a:solidFill>
              </a:rPr>
              <a:t>La </a:t>
            </a:r>
            <a:r>
              <a:rPr lang="fr-FR" sz="800" dirty="0">
                <a:solidFill>
                  <a:schemeClr val="tx1"/>
                </a:solidFill>
              </a:rPr>
              <a:t>Société n'assume aucune obligation de mettre à jour ou de corriger toute déclaration prospective afin de </a:t>
            </a:r>
            <a:r>
              <a:rPr lang="fr-FR" sz="800" dirty="0" smtClean="0">
                <a:solidFill>
                  <a:schemeClr val="tx1"/>
                </a:solidFill>
              </a:rPr>
              <a:t>refléter un </a:t>
            </a:r>
            <a:r>
              <a:rPr lang="fr-FR" sz="800" dirty="0">
                <a:solidFill>
                  <a:schemeClr val="tx1"/>
                </a:solidFill>
              </a:rPr>
              <a:t>événement ou une circonstance qui peut survenir après la date du présent document. En outre, la survenance </a:t>
            </a:r>
            <a:r>
              <a:rPr lang="fr-FR" sz="800" dirty="0" smtClean="0">
                <a:solidFill>
                  <a:schemeClr val="tx1"/>
                </a:solidFill>
              </a:rPr>
              <a:t>de l'un </a:t>
            </a:r>
            <a:r>
              <a:rPr lang="fr-FR" sz="800" dirty="0">
                <a:solidFill>
                  <a:schemeClr val="tx1"/>
                </a:solidFill>
              </a:rPr>
              <a:t>des risques décrits au chapitre 2 du Document de Référence peut avoir un impact sur ces éléments prospectifs.</a:t>
            </a:r>
          </a:p>
          <a:p>
            <a:pPr marL="30679" indent="0">
              <a:spcBef>
                <a:spcPts val="0"/>
              </a:spcBef>
              <a:buNone/>
            </a:pPr>
            <a:r>
              <a:rPr lang="fr-FR" sz="800" dirty="0">
                <a:solidFill>
                  <a:schemeClr val="tx1"/>
                </a:solidFill>
              </a:rPr>
              <a:t>Ce document ne constitue ni ne fait partie d'une offre ou d'une sollicitation d'achat, de souscription ou de vente </a:t>
            </a:r>
            <a:r>
              <a:rPr lang="fr-FR" sz="800" dirty="0" smtClean="0">
                <a:solidFill>
                  <a:schemeClr val="tx1"/>
                </a:solidFill>
              </a:rPr>
              <a:t>de titres </a:t>
            </a:r>
            <a:r>
              <a:rPr lang="fr-FR" sz="800" dirty="0">
                <a:solidFill>
                  <a:schemeClr val="tx1"/>
                </a:solidFill>
              </a:rPr>
              <a:t>de la Société dans un pays quelconque. </a:t>
            </a:r>
          </a:p>
          <a:p>
            <a:pPr marL="30679" indent="0">
              <a:spcBef>
                <a:spcPts val="0"/>
              </a:spcBef>
              <a:buNone/>
            </a:pPr>
            <a:r>
              <a:rPr lang="fr-FR" sz="800" dirty="0" smtClean="0">
                <a:solidFill>
                  <a:schemeClr val="tx1"/>
                </a:solidFill>
              </a:rPr>
              <a:t>Ce </a:t>
            </a:r>
            <a:r>
              <a:rPr lang="fr-FR" sz="800" dirty="0">
                <a:solidFill>
                  <a:schemeClr val="tx1"/>
                </a:solidFill>
              </a:rPr>
              <a:t>document, ou une partie de celui-ci, ne doit pas constituer la </a:t>
            </a:r>
            <a:r>
              <a:rPr lang="fr-FR" sz="800" dirty="0" smtClean="0">
                <a:solidFill>
                  <a:schemeClr val="tx1"/>
                </a:solidFill>
              </a:rPr>
              <a:t>base ou </a:t>
            </a:r>
            <a:r>
              <a:rPr lang="fr-FR" sz="800" dirty="0">
                <a:solidFill>
                  <a:schemeClr val="tx1"/>
                </a:solidFill>
              </a:rPr>
              <a:t>être invoqué dans le cadre de tout contrat, engagement ou décision d'investissement.</a:t>
            </a:r>
          </a:p>
          <a:p>
            <a:pPr marL="30679" indent="0">
              <a:spcBef>
                <a:spcPts val="0"/>
              </a:spcBef>
              <a:buNone/>
            </a:pPr>
            <a:r>
              <a:rPr lang="fr-FR" sz="800" dirty="0" smtClean="0">
                <a:solidFill>
                  <a:schemeClr val="tx1"/>
                </a:solidFill>
              </a:rPr>
              <a:t>Notamment</a:t>
            </a:r>
            <a:r>
              <a:rPr lang="fr-FR" sz="800" dirty="0">
                <a:solidFill>
                  <a:schemeClr val="tx1"/>
                </a:solidFill>
              </a:rPr>
              <a:t>, ce document ne constitue pas une offre ou une sollicitation pour l'achat, la souscription ou la vente </a:t>
            </a:r>
            <a:r>
              <a:rPr lang="fr-FR" sz="800" dirty="0" smtClean="0">
                <a:solidFill>
                  <a:schemeClr val="tx1"/>
                </a:solidFill>
              </a:rPr>
              <a:t>de titres </a:t>
            </a:r>
            <a:r>
              <a:rPr lang="fr-FR" sz="800" dirty="0">
                <a:solidFill>
                  <a:schemeClr val="tx1"/>
                </a:solidFill>
              </a:rPr>
              <a:t>aux États-Unis. Les titres ne peuvent être offerts ou vendus aux États-Unis en l'absence d'enregistrement </a:t>
            </a:r>
            <a:r>
              <a:rPr lang="fr-FR" sz="800" dirty="0" smtClean="0">
                <a:solidFill>
                  <a:schemeClr val="tx1"/>
                </a:solidFill>
              </a:rPr>
              <a:t>ou d'une </a:t>
            </a:r>
            <a:r>
              <a:rPr lang="fr-FR" sz="800" dirty="0">
                <a:solidFill>
                  <a:schemeClr val="tx1"/>
                </a:solidFill>
              </a:rPr>
              <a:t>exemption de l'enregistrement en vertu de la loi de 1933 sur les valeurs mobilières des États-Unis, telle </a:t>
            </a:r>
            <a:r>
              <a:rPr lang="fr-FR" sz="800" dirty="0" smtClean="0">
                <a:solidFill>
                  <a:schemeClr val="tx1"/>
                </a:solidFill>
              </a:rPr>
              <a:t>que modifiée </a:t>
            </a:r>
            <a:r>
              <a:rPr lang="fr-FR" sz="800" dirty="0">
                <a:solidFill>
                  <a:schemeClr val="tx1"/>
                </a:solidFill>
              </a:rPr>
              <a:t>(la « Loi sur les valeurs mobilières »). Les actions de la Société n'ont pas été et ne seront pas </a:t>
            </a:r>
            <a:r>
              <a:rPr lang="fr-FR" sz="800" dirty="0" smtClean="0">
                <a:solidFill>
                  <a:schemeClr val="tx1"/>
                </a:solidFill>
              </a:rPr>
              <a:t>enregistrées en </a:t>
            </a:r>
            <a:r>
              <a:rPr lang="fr-FR" sz="800" dirty="0">
                <a:solidFill>
                  <a:schemeClr val="tx1"/>
                </a:solidFill>
              </a:rPr>
              <a:t>vertu de la Loi sur les valeurs mobilières. Ni la Société ni aucune autre personne n'a l'intention de procéder à </a:t>
            </a:r>
            <a:r>
              <a:rPr lang="fr-FR" sz="800" dirty="0" smtClean="0">
                <a:solidFill>
                  <a:schemeClr val="tx1"/>
                </a:solidFill>
              </a:rPr>
              <a:t>une offre </a:t>
            </a:r>
            <a:r>
              <a:rPr lang="fr-FR" sz="800" dirty="0">
                <a:solidFill>
                  <a:schemeClr val="tx1"/>
                </a:solidFill>
              </a:rPr>
              <a:t>publique de titres de la Société aux États-Unis.</a:t>
            </a:r>
          </a:p>
        </p:txBody>
      </p:sp>
      <p:sp>
        <p:nvSpPr>
          <p:cNvPr id="3" name="Espace réservé du pied de page 2"/>
          <p:cNvSpPr>
            <a:spLocks noGrp="1"/>
          </p:cNvSpPr>
          <p:nvPr>
            <p:ph type="ftr" sz="quarter" idx="11"/>
          </p:nvPr>
        </p:nvSpPr>
        <p:spPr/>
        <p:txBody>
          <a:bodyPr/>
          <a:lstStyle/>
          <a:p>
            <a:r>
              <a:rPr lang="fr-FR" smtClean="0"/>
              <a:t>Assemblée Générale Annuelle des Actionnaires</a:t>
            </a:r>
            <a:endParaRPr lang="fr-FR" dirty="0"/>
          </a:p>
        </p:txBody>
      </p:sp>
      <p:sp>
        <p:nvSpPr>
          <p:cNvPr id="4" name="Espace réservé du numéro de diapositive 3"/>
          <p:cNvSpPr>
            <a:spLocks noGrp="1"/>
          </p:cNvSpPr>
          <p:nvPr>
            <p:ph type="sldNum" sz="quarter" idx="12"/>
          </p:nvPr>
        </p:nvSpPr>
        <p:spPr/>
        <p:txBody>
          <a:bodyPr/>
          <a:lstStyle/>
          <a:p>
            <a:fld id="{04EA29CB-1A07-F64C-8340-A199DD2D6D69}" type="slidenum">
              <a:rPr lang="fr-FR" smtClean="0"/>
              <a:pPr/>
              <a:t>2</a:t>
            </a:fld>
            <a:endParaRPr lang="fr-FR"/>
          </a:p>
        </p:txBody>
      </p:sp>
      <p:sp>
        <p:nvSpPr>
          <p:cNvPr id="2" name="Espace réservé de la date 1"/>
          <p:cNvSpPr>
            <a:spLocks noGrp="1"/>
          </p:cNvSpPr>
          <p:nvPr>
            <p:ph type="dt" sz="half" idx="10"/>
          </p:nvPr>
        </p:nvSpPr>
        <p:spPr/>
        <p:txBody>
          <a:bodyPr/>
          <a:lstStyle/>
          <a:p>
            <a:r>
              <a:rPr lang="fr-FR" smtClean="0"/>
              <a:t>26/07/2019</a:t>
            </a:r>
            <a:endParaRPr lang="fr-FR" dirty="0"/>
          </a:p>
        </p:txBody>
      </p:sp>
    </p:spTree>
    <p:extLst>
      <p:ext uri="{BB962C8B-B14F-4D97-AF65-F5344CB8AC3E}">
        <p14:creationId xmlns:p14="http://schemas.microsoft.com/office/powerpoint/2010/main" val="553707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Compte de résultat (1/2)</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20</a:t>
            </a:fld>
            <a:endParaRPr lang="fr-FR"/>
          </a:p>
        </p:txBody>
      </p:sp>
      <p:graphicFrame>
        <p:nvGraphicFramePr>
          <p:cNvPr id="7" name="Tableau 8">
            <a:extLst>
              <a:ext uri="{FF2B5EF4-FFF2-40B4-BE49-F238E27FC236}">
                <a16:creationId xmlns:a16="http://schemas.microsoft.com/office/drawing/2014/main" id="{7F5B4C8F-AA01-41A6-A116-90273EFA6B07}"/>
              </a:ext>
            </a:extLst>
          </p:cNvPr>
          <p:cNvGraphicFramePr>
            <a:graphicFrameLocks noGrp="1"/>
          </p:cNvGraphicFramePr>
          <p:nvPr>
            <p:extLst>
              <p:ext uri="{D42A27DB-BD31-4B8C-83A1-F6EECF244321}">
                <p14:modId xmlns:p14="http://schemas.microsoft.com/office/powerpoint/2010/main" val="483097614"/>
              </p:ext>
            </p:extLst>
          </p:nvPr>
        </p:nvGraphicFramePr>
        <p:xfrm>
          <a:off x="635529" y="953206"/>
          <a:ext cx="4667947" cy="3327041"/>
        </p:xfrm>
        <a:graphic>
          <a:graphicData uri="http://schemas.openxmlformats.org/drawingml/2006/table">
            <a:tbl>
              <a:tblPr firstRow="1" firstCol="1" bandRow="1" bandCol="1">
                <a:tableStyleId>{5C22544A-7EE6-4342-B048-85BDC9FD1C3A}</a:tableStyleId>
              </a:tblPr>
              <a:tblGrid>
                <a:gridCol w="2268000">
                  <a:extLst>
                    <a:ext uri="{9D8B030D-6E8A-4147-A177-3AD203B41FA5}">
                      <a16:colId xmlns:a16="http://schemas.microsoft.com/office/drawing/2014/main" val="20000"/>
                    </a:ext>
                  </a:extLst>
                </a:gridCol>
                <a:gridCol w="828000">
                  <a:extLst>
                    <a:ext uri="{9D8B030D-6E8A-4147-A177-3AD203B41FA5}">
                      <a16:colId xmlns:a16="http://schemas.microsoft.com/office/drawing/2014/main" val="20001"/>
                    </a:ext>
                  </a:extLst>
                </a:gridCol>
                <a:gridCol w="828000">
                  <a:extLst>
                    <a:ext uri="{9D8B030D-6E8A-4147-A177-3AD203B41FA5}">
                      <a16:colId xmlns:a16="http://schemas.microsoft.com/office/drawing/2014/main" val="20002"/>
                    </a:ext>
                  </a:extLst>
                </a:gridCol>
                <a:gridCol w="743947">
                  <a:extLst>
                    <a:ext uri="{9D8B030D-6E8A-4147-A177-3AD203B41FA5}">
                      <a16:colId xmlns:a16="http://schemas.microsoft.com/office/drawing/2014/main" val="20004"/>
                    </a:ext>
                  </a:extLst>
                </a:gridCol>
              </a:tblGrid>
              <a:tr h="361181">
                <a:tc>
                  <a:txBody>
                    <a:bodyPr/>
                    <a:lstStyle/>
                    <a:p>
                      <a:pPr algn="l">
                        <a:spcAft>
                          <a:spcPts val="0"/>
                        </a:spcAft>
                      </a:pPr>
                      <a:r>
                        <a:rPr lang="en-US" sz="800" b="0" i="1" kern="1200" noProof="0" dirty="0">
                          <a:solidFill>
                            <a:schemeClr val="accent1"/>
                          </a:solidFill>
                          <a:effectLst/>
                          <a:latin typeface="+mn-lt"/>
                          <a:ea typeface="+mn-ea"/>
                          <a:cs typeface="+mn-cs"/>
                        </a:rPr>
                        <a:t>In €m</a:t>
                      </a:r>
                      <a:endParaRPr lang="en-US" sz="800" b="0" i="1" kern="1200" noProof="0" dirty="0">
                        <a:solidFill>
                          <a:schemeClr val="accent1"/>
                        </a:solidFill>
                        <a:effectLst/>
                        <a:latin typeface="+mn-lt"/>
                        <a:ea typeface="Batang"/>
                        <a:cs typeface="+mn-cs"/>
                      </a:endParaRPr>
                    </a:p>
                  </a:txBody>
                  <a:tcPr marL="45789" marR="457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800" b="1" noProof="0" dirty="0">
                          <a:solidFill>
                            <a:schemeClr val="bg1"/>
                          </a:solidFill>
                          <a:effectLst/>
                        </a:rPr>
                        <a:t>FY’19 </a:t>
                      </a:r>
                      <a:endParaRPr lang="en-US" sz="800" b="1" noProof="0" dirty="0">
                        <a:solidFill>
                          <a:schemeClr val="bg1"/>
                        </a:solidFill>
                        <a:effectLst/>
                        <a:latin typeface="Times New Roman"/>
                        <a:ea typeface="Batang"/>
                      </a:endParaRPr>
                    </a:p>
                  </a:txBody>
                  <a:tcPr marL="54000" marR="54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2051"/>
                    </a:solidFill>
                  </a:tcPr>
                </a:tc>
                <a:tc>
                  <a:txBody>
                    <a:bodyPr/>
                    <a:lstStyle/>
                    <a:p>
                      <a:pPr algn="ctr">
                        <a:spcAft>
                          <a:spcPts val="0"/>
                        </a:spcAft>
                      </a:pPr>
                      <a:r>
                        <a:rPr lang="en-US" sz="800" b="1" noProof="0" dirty="0">
                          <a:solidFill>
                            <a:schemeClr val="accent1"/>
                          </a:solidFill>
                          <a:effectLst/>
                        </a:rPr>
                        <a:t>FY’18</a:t>
                      </a:r>
                    </a:p>
                  </a:txBody>
                  <a:tcPr marL="54000" marR="54000" marT="0" marB="0"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800" b="1" noProof="0" dirty="0">
                          <a:solidFill>
                            <a:schemeClr val="bg1"/>
                          </a:solidFill>
                          <a:effectLst/>
                        </a:rPr>
                        <a:t>Change</a:t>
                      </a:r>
                      <a:endParaRPr lang="en-US" sz="800" b="1" noProof="0" dirty="0">
                        <a:solidFill>
                          <a:schemeClr val="bg1"/>
                        </a:solidFill>
                        <a:effectLst/>
                        <a:latin typeface="Times New Roman"/>
                        <a:ea typeface="Batang"/>
                      </a:endParaRPr>
                    </a:p>
                  </a:txBody>
                  <a:tcPr marL="54000" marR="5400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2051"/>
                    </a:solidFill>
                  </a:tcPr>
                </a:tc>
                <a:extLst>
                  <a:ext uri="{0D108BD9-81ED-4DB2-BD59-A6C34878D82A}">
                    <a16:rowId xmlns:a16="http://schemas.microsoft.com/office/drawing/2014/main" val="10000"/>
                  </a:ext>
                </a:extLst>
              </a:tr>
              <a:tr h="324000">
                <a:tc>
                  <a:txBody>
                    <a:bodyPr/>
                    <a:lstStyle/>
                    <a:p>
                      <a:pPr>
                        <a:lnSpc>
                          <a:spcPct val="120000"/>
                        </a:lnSpc>
                        <a:spcAft>
                          <a:spcPts val="0"/>
                        </a:spcAft>
                      </a:pPr>
                      <a:r>
                        <a:rPr lang="en-US" sz="800" b="1" i="0" u="none" strike="noStrike" kern="1200" noProof="0" dirty="0">
                          <a:solidFill>
                            <a:srgbClr val="324D59"/>
                          </a:solidFill>
                          <a:latin typeface="+mn-lt"/>
                          <a:ea typeface="+mn-ea"/>
                          <a:cs typeface="+mn-cs"/>
                        </a:rPr>
                        <a:t>Sales</a:t>
                      </a:r>
                    </a:p>
                  </a:txBody>
                  <a:tcPr marL="45789" marR="457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1" i="0" u="none" strike="noStrike" kern="1200" noProof="0" dirty="0">
                          <a:solidFill>
                            <a:srgbClr val="324D59"/>
                          </a:solidFill>
                          <a:latin typeface="+mn-lt"/>
                          <a:ea typeface="+mn-ea"/>
                          <a:cs typeface="+mn-cs"/>
                        </a:rPr>
                        <a:t>443.9</a:t>
                      </a:r>
                    </a:p>
                  </a:txBody>
                  <a:tcPr marL="5400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1" i="0" u="none" strike="noStrike" kern="1200" noProof="0" dirty="0">
                          <a:solidFill>
                            <a:srgbClr val="324D59"/>
                          </a:solidFill>
                          <a:latin typeface="+mn-lt"/>
                          <a:ea typeface="+mn-ea"/>
                          <a:cs typeface="+mn-cs"/>
                        </a:rPr>
                        <a:t>310.6</a:t>
                      </a:r>
                    </a:p>
                  </a:txBody>
                  <a:tcPr marL="54000" marR="27000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457200" rtl="0" eaLnBrk="1" latinLnBrk="0" hangingPunct="1">
                        <a:lnSpc>
                          <a:spcPct val="120000"/>
                        </a:lnSpc>
                        <a:spcAft>
                          <a:spcPts val="0"/>
                        </a:spcAft>
                        <a:tabLst/>
                      </a:pPr>
                      <a:r>
                        <a:rPr lang="en-US" sz="800" b="1" i="0" u="none" strike="noStrike" kern="1200" noProof="0" dirty="0">
                          <a:solidFill>
                            <a:srgbClr val="324D59"/>
                          </a:solidFill>
                          <a:latin typeface="+mn-lt"/>
                          <a:ea typeface="+mn-ea"/>
                          <a:cs typeface="+mn-cs"/>
                        </a:rPr>
                        <a:t>+43%</a:t>
                      </a:r>
                    </a:p>
                  </a:txBody>
                  <a:tcPr marL="54000" marR="27000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2000">
                <a:tc>
                  <a:txBody>
                    <a:bodyPr/>
                    <a:lstStyle/>
                    <a:p>
                      <a:pPr>
                        <a:lnSpc>
                          <a:spcPct val="120000"/>
                        </a:lnSpc>
                        <a:spcAft>
                          <a:spcPts val="0"/>
                        </a:spcAft>
                      </a:pPr>
                      <a:r>
                        <a:rPr lang="en-US" sz="800" b="1" i="0" u="none" strike="noStrike" kern="1200" noProof="0" dirty="0">
                          <a:solidFill>
                            <a:srgbClr val="324D59"/>
                          </a:solidFill>
                          <a:latin typeface="+mn-lt"/>
                          <a:ea typeface="+mn-ea"/>
                          <a:cs typeface="+mn-cs"/>
                        </a:rPr>
                        <a:t>Gross profit</a:t>
                      </a:r>
                    </a:p>
                  </a:txBody>
                  <a:tcPr marL="45789" marR="45789"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1" i="0" u="none" strike="noStrike" kern="1200" noProof="0" dirty="0">
                          <a:solidFill>
                            <a:srgbClr val="324D59"/>
                          </a:solidFill>
                          <a:latin typeface="+mn-lt"/>
                          <a:ea typeface="+mn-ea"/>
                          <a:cs typeface="+mn-cs"/>
                        </a:rPr>
                        <a:t>165.0</a:t>
                      </a:r>
                    </a:p>
                  </a:txBody>
                  <a:tcPr marL="54000" marR="270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1" i="0" u="none" strike="noStrike" kern="1200" noProof="0" dirty="0">
                          <a:solidFill>
                            <a:srgbClr val="324D59"/>
                          </a:solidFill>
                          <a:latin typeface="+mn-lt"/>
                          <a:ea typeface="+mn-ea"/>
                          <a:cs typeface="+mn-cs"/>
                        </a:rPr>
                        <a:t>106.9</a:t>
                      </a:r>
                    </a:p>
                  </a:txBody>
                  <a:tcPr marL="54000" marR="270000" marT="0" marB="0" anchor="b">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457200" rtl="0" eaLnBrk="1" latinLnBrk="0" hangingPunct="1">
                        <a:lnSpc>
                          <a:spcPct val="120000"/>
                        </a:lnSpc>
                        <a:spcAft>
                          <a:spcPts val="0"/>
                        </a:spcAft>
                        <a:tabLst/>
                      </a:pPr>
                      <a:r>
                        <a:rPr lang="en-US" sz="800" b="1" i="0" u="none" strike="noStrike" kern="1200" noProof="0" dirty="0">
                          <a:solidFill>
                            <a:srgbClr val="324D59"/>
                          </a:solidFill>
                          <a:latin typeface="+mn-lt"/>
                          <a:ea typeface="+mn-ea"/>
                          <a:cs typeface="+mn-cs"/>
                        </a:rPr>
                        <a:t>+54%</a:t>
                      </a:r>
                    </a:p>
                  </a:txBody>
                  <a:tcPr marL="54000" marR="270000" marT="0" marB="0" anchor="b">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6000">
                <a:tc>
                  <a:txBody>
                    <a:bodyPr/>
                    <a:lstStyle/>
                    <a:p>
                      <a:pPr>
                        <a:lnSpc>
                          <a:spcPct val="120000"/>
                        </a:lnSpc>
                        <a:spcAft>
                          <a:spcPts val="0"/>
                        </a:spcAft>
                      </a:pPr>
                      <a:r>
                        <a:rPr lang="en-US" sz="800" b="0" i="1" u="none" strike="noStrike" kern="1200" noProof="0" dirty="0">
                          <a:solidFill>
                            <a:srgbClr val="324D59"/>
                          </a:solidFill>
                          <a:latin typeface="+mn-lt"/>
                          <a:ea typeface="+mn-ea"/>
                          <a:cs typeface="+mn-cs"/>
                        </a:rPr>
                        <a:t>As a % of sales</a:t>
                      </a:r>
                    </a:p>
                  </a:txBody>
                  <a:tcPr marL="45789" marR="457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1" u="none" strike="noStrike" kern="1200" noProof="0" dirty="0">
                          <a:solidFill>
                            <a:srgbClr val="324D59"/>
                          </a:solidFill>
                          <a:latin typeface="+mn-lt"/>
                          <a:ea typeface="+mn-ea"/>
                          <a:cs typeface="+mn-cs"/>
                        </a:rPr>
                        <a:t>37.2%</a:t>
                      </a:r>
                    </a:p>
                  </a:txBody>
                  <a:tcPr marL="5400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1" u="none" strike="noStrike" kern="1200" noProof="0" dirty="0">
                          <a:solidFill>
                            <a:srgbClr val="324D59"/>
                          </a:solidFill>
                          <a:latin typeface="+mn-lt"/>
                          <a:ea typeface="+mn-ea"/>
                          <a:cs typeface="+mn-cs"/>
                        </a:rPr>
                        <a:t>34.4%</a:t>
                      </a:r>
                    </a:p>
                  </a:txBody>
                  <a:tcPr marL="54000" marR="27000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tabLst>
                          <a:tab pos="450850" algn="dec"/>
                        </a:tabLst>
                      </a:pPr>
                      <a:endParaRPr lang="en-US" sz="800" b="1" i="0" u="none" strike="noStrike" kern="1200" noProof="0" dirty="0">
                        <a:solidFill>
                          <a:srgbClr val="324D59"/>
                        </a:solidFill>
                        <a:latin typeface="+mn-lt"/>
                        <a:ea typeface="+mn-ea"/>
                        <a:cs typeface="+mn-cs"/>
                      </a:endParaRPr>
                    </a:p>
                  </a:txBody>
                  <a:tcPr marL="54000" marR="27000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2000">
                <a:tc>
                  <a:txBody>
                    <a:bodyPr/>
                    <a:lstStyle/>
                    <a:p>
                      <a:pPr>
                        <a:lnSpc>
                          <a:spcPct val="120000"/>
                        </a:lnSpc>
                        <a:spcAft>
                          <a:spcPts val="0"/>
                        </a:spcAft>
                      </a:pPr>
                      <a:r>
                        <a:rPr lang="en-US" sz="800" b="0" i="0" u="none" strike="noStrike" kern="1200" noProof="0" dirty="0">
                          <a:solidFill>
                            <a:srgbClr val="324D59"/>
                          </a:solidFill>
                          <a:latin typeface="+mn-lt"/>
                          <a:ea typeface="+mn-ea"/>
                          <a:cs typeface="+mn-cs"/>
                        </a:rPr>
                        <a:t>Gross R&amp;D expenses</a:t>
                      </a:r>
                    </a:p>
                  </a:txBody>
                  <a:tcPr marL="45789" marR="45789"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0" u="none" strike="noStrike" kern="1200" noProof="0" dirty="0">
                          <a:solidFill>
                            <a:srgbClr val="324D59"/>
                          </a:solidFill>
                          <a:latin typeface="+mn-lt"/>
                          <a:ea typeface="+mn-ea"/>
                          <a:cs typeface="+mn-cs"/>
                        </a:rPr>
                        <a:t>(51.3)</a:t>
                      </a:r>
                    </a:p>
                  </a:txBody>
                  <a:tcPr marL="54000" marR="270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0" u="none" strike="noStrike" kern="1200" noProof="0" dirty="0">
                          <a:solidFill>
                            <a:srgbClr val="324D59"/>
                          </a:solidFill>
                          <a:latin typeface="+mn-lt"/>
                          <a:ea typeface="+mn-ea"/>
                          <a:cs typeface="+mn-cs"/>
                        </a:rPr>
                        <a:t>(43.9)</a:t>
                      </a:r>
                    </a:p>
                  </a:txBody>
                  <a:tcPr marL="54000" marR="270000" marT="0" marB="0" anchor="b">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457200" rtl="0" eaLnBrk="1" latinLnBrk="0" hangingPunct="1">
                        <a:lnSpc>
                          <a:spcPct val="120000"/>
                        </a:lnSpc>
                        <a:spcAft>
                          <a:spcPts val="0"/>
                        </a:spcAft>
                        <a:tabLst/>
                      </a:pPr>
                      <a:r>
                        <a:rPr lang="en-US" sz="800" b="0" i="0" u="none" strike="noStrike" kern="1200" noProof="0" dirty="0">
                          <a:solidFill>
                            <a:srgbClr val="324D59"/>
                          </a:solidFill>
                          <a:latin typeface="+mn-lt"/>
                          <a:ea typeface="+mn-ea"/>
                          <a:cs typeface="+mn-cs"/>
                        </a:rPr>
                        <a:t>+17%</a:t>
                      </a:r>
                    </a:p>
                  </a:txBody>
                  <a:tcPr marL="54000" marR="270000" marT="0" marB="0" anchor="b">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3534732"/>
                  </a:ext>
                </a:extLst>
              </a:tr>
              <a:tr h="153972">
                <a:tc>
                  <a:txBody>
                    <a:bodyPr/>
                    <a:lstStyle/>
                    <a:p>
                      <a:pPr>
                        <a:lnSpc>
                          <a:spcPct val="120000"/>
                        </a:lnSpc>
                        <a:spcAft>
                          <a:spcPts val="0"/>
                        </a:spcAft>
                      </a:pPr>
                      <a:r>
                        <a:rPr lang="en-US" sz="800" b="0" i="0" u="none" strike="noStrike" kern="1200" noProof="0" dirty="0">
                          <a:solidFill>
                            <a:srgbClr val="324D59"/>
                          </a:solidFill>
                          <a:latin typeface="+mn-lt"/>
                          <a:ea typeface="+mn-ea"/>
                          <a:cs typeface="+mn-cs"/>
                        </a:rPr>
                        <a:t>Prototype sales and others</a:t>
                      </a:r>
                    </a:p>
                  </a:txBody>
                  <a:tcPr marL="45789" marR="45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0" u="none" strike="noStrike" kern="1200" noProof="0" dirty="0">
                          <a:solidFill>
                            <a:srgbClr val="324D59"/>
                          </a:solidFill>
                          <a:latin typeface="+mn-lt"/>
                          <a:ea typeface="+mn-ea"/>
                          <a:cs typeface="+mn-cs"/>
                        </a:rPr>
                        <a:t>9.2</a:t>
                      </a:r>
                    </a:p>
                  </a:txBody>
                  <a:tcPr marL="5400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0" u="none" strike="noStrike" kern="1200" noProof="0" dirty="0">
                          <a:solidFill>
                            <a:srgbClr val="324D59"/>
                          </a:solidFill>
                          <a:latin typeface="+mn-lt"/>
                          <a:ea typeface="+mn-ea"/>
                          <a:cs typeface="+mn-cs"/>
                        </a:rPr>
                        <a:t>8.8</a:t>
                      </a:r>
                    </a:p>
                  </a:txBody>
                  <a:tcPr marL="54000" marR="27000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457200" rtl="0" eaLnBrk="1" latinLnBrk="0" hangingPunct="1">
                        <a:lnSpc>
                          <a:spcPct val="120000"/>
                        </a:lnSpc>
                        <a:spcAft>
                          <a:spcPts val="0"/>
                        </a:spcAft>
                        <a:tabLst/>
                      </a:pPr>
                      <a:r>
                        <a:rPr lang="en-US" sz="800" b="0" i="0" u="none" strike="noStrike" kern="1200" noProof="0" dirty="0">
                          <a:solidFill>
                            <a:srgbClr val="324D59"/>
                          </a:solidFill>
                          <a:latin typeface="+mn-lt"/>
                          <a:ea typeface="+mn-ea"/>
                          <a:cs typeface="+mn-cs"/>
                        </a:rPr>
                        <a:t>+5%</a:t>
                      </a:r>
                    </a:p>
                  </a:txBody>
                  <a:tcPr marL="54000" marR="27000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1799569"/>
                  </a:ext>
                </a:extLst>
              </a:tr>
              <a:tr h="153972">
                <a:tc>
                  <a:txBody>
                    <a:bodyPr/>
                    <a:lstStyle/>
                    <a:p>
                      <a:pPr>
                        <a:lnSpc>
                          <a:spcPct val="120000"/>
                        </a:lnSpc>
                        <a:spcAft>
                          <a:spcPts val="0"/>
                        </a:spcAft>
                      </a:pPr>
                      <a:r>
                        <a:rPr lang="en-US" sz="800" b="0" i="0" u="none" strike="noStrike" kern="1200" noProof="0" dirty="0">
                          <a:solidFill>
                            <a:srgbClr val="324D59"/>
                          </a:solidFill>
                          <a:latin typeface="+mn-lt"/>
                          <a:ea typeface="+mn-ea"/>
                          <a:cs typeface="+mn-cs"/>
                        </a:rPr>
                        <a:t>Subsidies and income tax credit</a:t>
                      </a:r>
                    </a:p>
                  </a:txBody>
                  <a:tcPr marL="45789" marR="45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0" u="none" strike="noStrike" kern="1200" noProof="0" dirty="0">
                          <a:solidFill>
                            <a:srgbClr val="324D59"/>
                          </a:solidFill>
                          <a:latin typeface="+mn-lt"/>
                          <a:ea typeface="+mn-ea"/>
                          <a:cs typeface="+mn-cs"/>
                        </a:rPr>
                        <a:t>22.0</a:t>
                      </a:r>
                    </a:p>
                  </a:txBody>
                  <a:tcPr marL="5400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0" u="none" strike="noStrike" kern="1200" noProof="0" dirty="0">
                          <a:solidFill>
                            <a:srgbClr val="324D59"/>
                          </a:solidFill>
                          <a:latin typeface="+mn-lt"/>
                          <a:ea typeface="+mn-ea"/>
                          <a:cs typeface="+mn-cs"/>
                        </a:rPr>
                        <a:t>26.9</a:t>
                      </a:r>
                    </a:p>
                  </a:txBody>
                  <a:tcPr marL="54000" marR="27000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457200" rtl="0" eaLnBrk="1" latinLnBrk="0" hangingPunct="1">
                        <a:lnSpc>
                          <a:spcPct val="120000"/>
                        </a:lnSpc>
                        <a:spcAft>
                          <a:spcPts val="0"/>
                        </a:spcAft>
                        <a:tabLst/>
                      </a:pPr>
                      <a:r>
                        <a:rPr lang="en-US" sz="800" b="0" i="0" u="none" strike="noStrike" kern="1200" noProof="0" dirty="0">
                          <a:solidFill>
                            <a:srgbClr val="324D59"/>
                          </a:solidFill>
                          <a:latin typeface="+mn-lt"/>
                          <a:ea typeface="+mn-ea"/>
                          <a:cs typeface="+mn-cs"/>
                        </a:rPr>
                        <a:t>-18%</a:t>
                      </a:r>
                    </a:p>
                  </a:txBody>
                  <a:tcPr marL="54000" marR="27000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7099976"/>
                  </a:ext>
                </a:extLst>
              </a:tr>
              <a:tr h="153972">
                <a:tc>
                  <a:txBody>
                    <a:bodyPr/>
                    <a:lstStyle/>
                    <a:p>
                      <a:pPr>
                        <a:lnSpc>
                          <a:spcPct val="120000"/>
                        </a:lnSpc>
                        <a:spcAft>
                          <a:spcPts val="0"/>
                        </a:spcAft>
                      </a:pPr>
                      <a:r>
                        <a:rPr lang="en-US" sz="800" b="1" i="0" u="none" strike="noStrike" kern="1200" noProof="0" dirty="0">
                          <a:solidFill>
                            <a:srgbClr val="324D59"/>
                          </a:solidFill>
                          <a:latin typeface="+mn-lt"/>
                          <a:ea typeface="+mn-ea"/>
                          <a:cs typeface="+mn-cs"/>
                        </a:rPr>
                        <a:t>Net R&amp;D expenses</a:t>
                      </a:r>
                    </a:p>
                  </a:txBody>
                  <a:tcPr marL="45789" marR="45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1" i="0" u="none" strike="noStrike" kern="1200" noProof="0" dirty="0">
                          <a:solidFill>
                            <a:srgbClr val="324D59"/>
                          </a:solidFill>
                          <a:latin typeface="+mn-lt"/>
                          <a:ea typeface="+mn-ea"/>
                          <a:cs typeface="+mn-cs"/>
                        </a:rPr>
                        <a:t>(20.0)</a:t>
                      </a:r>
                    </a:p>
                  </a:txBody>
                  <a:tcPr marL="5400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1" i="0" u="none" strike="noStrike" kern="1200" noProof="0" dirty="0">
                          <a:solidFill>
                            <a:srgbClr val="324D59"/>
                          </a:solidFill>
                          <a:latin typeface="+mn-lt"/>
                          <a:ea typeface="+mn-ea"/>
                          <a:cs typeface="+mn-cs"/>
                        </a:rPr>
                        <a:t>(8.2)</a:t>
                      </a:r>
                    </a:p>
                  </a:txBody>
                  <a:tcPr marL="54000" marR="27000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tabLst/>
                      </a:pPr>
                      <a:r>
                        <a:rPr lang="en-US" sz="800" b="1" i="0" u="none" strike="noStrike" kern="1200" noProof="0" dirty="0">
                          <a:solidFill>
                            <a:srgbClr val="324D59"/>
                          </a:solidFill>
                          <a:latin typeface="+mn-lt"/>
                          <a:ea typeface="+mn-ea"/>
                          <a:cs typeface="+mn-cs"/>
                        </a:rPr>
                        <a:t>+144%</a:t>
                      </a:r>
                    </a:p>
                  </a:txBody>
                  <a:tcPr marL="54000" marR="27000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16000">
                <a:tc>
                  <a:txBody>
                    <a:bodyPr/>
                    <a:lstStyle/>
                    <a:p>
                      <a:pPr>
                        <a:lnSpc>
                          <a:spcPct val="120000"/>
                        </a:lnSpc>
                        <a:spcAft>
                          <a:spcPts val="0"/>
                        </a:spcAft>
                      </a:pPr>
                      <a:r>
                        <a:rPr lang="en-US" sz="800" b="0" i="1" u="none" strike="noStrike" kern="1200" noProof="0" dirty="0">
                          <a:solidFill>
                            <a:srgbClr val="324D59"/>
                          </a:solidFill>
                          <a:latin typeface="+mn-lt"/>
                          <a:ea typeface="+mn-ea"/>
                          <a:cs typeface="+mn-cs"/>
                        </a:rPr>
                        <a:t>As a % of sales</a:t>
                      </a:r>
                    </a:p>
                  </a:txBody>
                  <a:tcPr marL="45789" marR="457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1" u="none" strike="noStrike" kern="1200" noProof="0" dirty="0">
                          <a:solidFill>
                            <a:srgbClr val="324D59"/>
                          </a:solidFill>
                          <a:latin typeface="+mn-lt"/>
                          <a:ea typeface="+mn-ea"/>
                          <a:cs typeface="+mn-cs"/>
                        </a:rPr>
                        <a:t>4.5%</a:t>
                      </a:r>
                    </a:p>
                  </a:txBody>
                  <a:tcPr marL="5400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1" u="none" strike="noStrike" kern="1200" noProof="0" dirty="0">
                          <a:solidFill>
                            <a:srgbClr val="324D59"/>
                          </a:solidFill>
                          <a:latin typeface="+mn-lt"/>
                          <a:ea typeface="+mn-ea"/>
                          <a:cs typeface="+mn-cs"/>
                        </a:rPr>
                        <a:t>2.6%</a:t>
                      </a:r>
                    </a:p>
                  </a:txBody>
                  <a:tcPr marL="54000" marR="27000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tabLst>
                          <a:tab pos="449263" algn="dec"/>
                        </a:tabLst>
                      </a:pPr>
                      <a:endParaRPr lang="en-US" sz="800" b="0" i="1" u="none" strike="noStrike" kern="1200" noProof="0" dirty="0">
                        <a:solidFill>
                          <a:srgbClr val="FF0000"/>
                        </a:solidFill>
                        <a:latin typeface="+mn-lt"/>
                        <a:ea typeface="+mn-ea"/>
                        <a:cs typeface="+mn-cs"/>
                      </a:endParaRPr>
                    </a:p>
                  </a:txBody>
                  <a:tcPr marL="54000" marR="27000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2000">
                <a:tc>
                  <a:txBody>
                    <a:bodyPr/>
                    <a:lstStyle/>
                    <a:p>
                      <a:pPr>
                        <a:lnSpc>
                          <a:spcPct val="120000"/>
                        </a:lnSpc>
                        <a:spcAft>
                          <a:spcPts val="0"/>
                        </a:spcAft>
                      </a:pPr>
                      <a:r>
                        <a:rPr lang="en-US" sz="800" b="0" i="0" u="none" strike="noStrike" kern="1200" noProof="0" dirty="0">
                          <a:solidFill>
                            <a:srgbClr val="324D59"/>
                          </a:solidFill>
                          <a:latin typeface="+mn-lt"/>
                          <a:ea typeface="+mn-ea"/>
                          <a:cs typeface="+mn-cs"/>
                        </a:rPr>
                        <a:t>Sales &amp; Marketing expenses</a:t>
                      </a:r>
                    </a:p>
                  </a:txBody>
                  <a:tcPr marL="45789" marR="45789"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0" u="none" strike="noStrike" kern="1200" noProof="0" dirty="0">
                          <a:solidFill>
                            <a:srgbClr val="324D59"/>
                          </a:solidFill>
                          <a:latin typeface="+mn-lt"/>
                          <a:ea typeface="+mn-ea"/>
                          <a:cs typeface="+mn-cs"/>
                        </a:rPr>
                        <a:t>(9.8)</a:t>
                      </a:r>
                    </a:p>
                  </a:txBody>
                  <a:tcPr marL="54000" marR="270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0" u="none" strike="noStrike" kern="1200" noProof="0" dirty="0">
                          <a:solidFill>
                            <a:srgbClr val="324D59"/>
                          </a:solidFill>
                          <a:latin typeface="+mn-lt"/>
                          <a:ea typeface="+mn-ea"/>
                          <a:cs typeface="+mn-cs"/>
                        </a:rPr>
                        <a:t>(7.8)</a:t>
                      </a:r>
                    </a:p>
                  </a:txBody>
                  <a:tcPr marL="54000" marR="270000" marT="0" marB="0" anchor="b">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457200" rtl="0" eaLnBrk="1" latinLnBrk="0" hangingPunct="1">
                        <a:lnSpc>
                          <a:spcPct val="120000"/>
                        </a:lnSpc>
                        <a:spcAft>
                          <a:spcPts val="0"/>
                        </a:spcAft>
                        <a:tabLst/>
                      </a:pPr>
                      <a:r>
                        <a:rPr lang="en-US" sz="800" b="0" i="0" u="none" strike="noStrike" kern="1200" noProof="0" dirty="0">
                          <a:solidFill>
                            <a:srgbClr val="324D59"/>
                          </a:solidFill>
                          <a:latin typeface="+mn-lt"/>
                          <a:ea typeface="+mn-ea"/>
                          <a:cs typeface="+mn-cs"/>
                        </a:rPr>
                        <a:t>+26%</a:t>
                      </a:r>
                    </a:p>
                  </a:txBody>
                  <a:tcPr marL="54000" marR="270000" marT="0" marB="0" anchor="b">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720124"/>
                  </a:ext>
                </a:extLst>
              </a:tr>
              <a:tr h="153972">
                <a:tc>
                  <a:txBody>
                    <a:bodyPr/>
                    <a:lstStyle/>
                    <a:p>
                      <a:pPr>
                        <a:lnSpc>
                          <a:spcPct val="120000"/>
                        </a:lnSpc>
                        <a:spcAft>
                          <a:spcPts val="0"/>
                        </a:spcAft>
                      </a:pPr>
                      <a:r>
                        <a:rPr lang="en-US" sz="800" b="0" i="0" u="none" strike="noStrike" kern="1200" noProof="0" dirty="0">
                          <a:solidFill>
                            <a:srgbClr val="324D59"/>
                          </a:solidFill>
                          <a:latin typeface="+mn-lt"/>
                          <a:ea typeface="+mn-ea"/>
                          <a:cs typeface="+mn-cs"/>
                        </a:rPr>
                        <a:t>General and administrative expenses</a:t>
                      </a:r>
                    </a:p>
                  </a:txBody>
                  <a:tcPr marL="45789" marR="45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0" u="none" strike="noStrike" kern="1200" noProof="0" dirty="0">
                          <a:solidFill>
                            <a:srgbClr val="324D59"/>
                          </a:solidFill>
                          <a:latin typeface="+mn-lt"/>
                          <a:ea typeface="+mn-ea"/>
                          <a:cs typeface="+mn-cs"/>
                        </a:rPr>
                        <a:t>(26.8)</a:t>
                      </a:r>
                    </a:p>
                  </a:txBody>
                  <a:tcPr marL="5400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0" u="none" strike="noStrike" kern="1200" noProof="0" dirty="0">
                          <a:solidFill>
                            <a:srgbClr val="324D59"/>
                          </a:solidFill>
                          <a:latin typeface="+mn-lt"/>
                          <a:ea typeface="+mn-ea"/>
                          <a:cs typeface="+mn-cs"/>
                        </a:rPr>
                        <a:t>(23.5)</a:t>
                      </a:r>
                    </a:p>
                  </a:txBody>
                  <a:tcPr marL="54000" marR="27000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tabLst>
                          <a:tab pos="449263" algn="dec"/>
                        </a:tabLst>
                      </a:pPr>
                      <a:r>
                        <a:rPr lang="en-US" sz="800" b="0" i="0" u="none" strike="noStrike" kern="1200" noProof="0" dirty="0">
                          <a:solidFill>
                            <a:srgbClr val="324D59"/>
                          </a:solidFill>
                          <a:latin typeface="+mn-lt"/>
                          <a:ea typeface="+mn-ea"/>
                          <a:cs typeface="+mn-cs"/>
                        </a:rPr>
                        <a:t>+14%</a:t>
                      </a:r>
                    </a:p>
                  </a:txBody>
                  <a:tcPr marL="54000" marR="27000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7043440"/>
                  </a:ext>
                </a:extLst>
              </a:tr>
              <a:tr h="153972">
                <a:tc>
                  <a:txBody>
                    <a:bodyPr/>
                    <a:lstStyle/>
                    <a:p>
                      <a:pPr>
                        <a:lnSpc>
                          <a:spcPct val="120000"/>
                        </a:lnSpc>
                        <a:spcAft>
                          <a:spcPts val="0"/>
                        </a:spcAft>
                      </a:pPr>
                      <a:r>
                        <a:rPr lang="en-US" sz="800" b="1" i="0" u="none" strike="noStrike" kern="1200" noProof="0" dirty="0">
                          <a:solidFill>
                            <a:srgbClr val="324D59"/>
                          </a:solidFill>
                          <a:latin typeface="+mn-lt"/>
                          <a:ea typeface="+mn-ea"/>
                          <a:cs typeface="+mn-cs"/>
                        </a:rPr>
                        <a:t>Total SG&amp;A expenses</a:t>
                      </a:r>
                    </a:p>
                  </a:txBody>
                  <a:tcPr marL="45789" marR="45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1" i="0" u="none" strike="noStrike" kern="1200" noProof="0" dirty="0">
                          <a:solidFill>
                            <a:srgbClr val="324D59"/>
                          </a:solidFill>
                          <a:latin typeface="+mn-lt"/>
                          <a:ea typeface="+mn-ea"/>
                          <a:cs typeface="+mn-cs"/>
                        </a:rPr>
                        <a:t>(36.6)</a:t>
                      </a:r>
                    </a:p>
                  </a:txBody>
                  <a:tcPr marL="5400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1" i="0" u="none" strike="noStrike" kern="1200" noProof="0" dirty="0">
                          <a:solidFill>
                            <a:srgbClr val="324D59"/>
                          </a:solidFill>
                          <a:latin typeface="+mn-lt"/>
                          <a:ea typeface="+mn-ea"/>
                          <a:cs typeface="+mn-cs"/>
                        </a:rPr>
                        <a:t>(31.2)</a:t>
                      </a:r>
                    </a:p>
                  </a:txBody>
                  <a:tcPr marL="54000" marR="27000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457200" rtl="0" eaLnBrk="1" latinLnBrk="0" hangingPunct="1">
                        <a:lnSpc>
                          <a:spcPct val="120000"/>
                        </a:lnSpc>
                        <a:spcAft>
                          <a:spcPts val="0"/>
                        </a:spcAft>
                        <a:tabLst/>
                      </a:pPr>
                      <a:r>
                        <a:rPr lang="en-US" sz="800" b="1" i="0" u="none" strike="noStrike" kern="1200" noProof="0" dirty="0">
                          <a:solidFill>
                            <a:srgbClr val="324D59"/>
                          </a:solidFill>
                          <a:latin typeface="+mn-lt"/>
                          <a:ea typeface="+mn-ea"/>
                          <a:cs typeface="+mn-cs"/>
                        </a:rPr>
                        <a:t>+17%</a:t>
                      </a:r>
                    </a:p>
                  </a:txBody>
                  <a:tcPr marL="54000" marR="27000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16000">
                <a:tc>
                  <a:txBody>
                    <a:bodyPr/>
                    <a:lstStyle/>
                    <a:p>
                      <a:pPr>
                        <a:lnSpc>
                          <a:spcPct val="120000"/>
                        </a:lnSpc>
                        <a:spcAft>
                          <a:spcPts val="0"/>
                        </a:spcAft>
                      </a:pPr>
                      <a:r>
                        <a:rPr lang="en-US" sz="800" b="0" i="1" u="none" strike="noStrike" kern="1200" noProof="0" dirty="0">
                          <a:solidFill>
                            <a:srgbClr val="324D59"/>
                          </a:solidFill>
                          <a:latin typeface="+mn-lt"/>
                          <a:ea typeface="+mn-ea"/>
                          <a:cs typeface="+mn-cs"/>
                        </a:rPr>
                        <a:t>As a % of sales</a:t>
                      </a:r>
                    </a:p>
                  </a:txBody>
                  <a:tcPr marL="45789" marR="457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1" u="none" strike="noStrike" kern="1200" noProof="0" dirty="0">
                          <a:solidFill>
                            <a:srgbClr val="324D59"/>
                          </a:solidFill>
                          <a:latin typeface="+mn-lt"/>
                          <a:ea typeface="+mn-ea"/>
                          <a:cs typeface="+mn-cs"/>
                        </a:rPr>
                        <a:t>8.2%</a:t>
                      </a:r>
                    </a:p>
                  </a:txBody>
                  <a:tcPr marL="5400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0" i="1" u="none" strike="noStrike" kern="1200" noProof="0" dirty="0">
                          <a:solidFill>
                            <a:srgbClr val="324D59"/>
                          </a:solidFill>
                          <a:latin typeface="+mn-lt"/>
                          <a:ea typeface="+mn-ea"/>
                          <a:cs typeface="+mn-cs"/>
                        </a:rPr>
                        <a:t>10.1%</a:t>
                      </a:r>
                    </a:p>
                  </a:txBody>
                  <a:tcPr marL="54000" marR="27000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tabLst>
                          <a:tab pos="450850" algn="dec"/>
                        </a:tabLst>
                      </a:pPr>
                      <a:endParaRPr lang="en-US" sz="800" b="0" i="1" u="none" strike="noStrike" kern="1200" noProof="0" dirty="0">
                        <a:solidFill>
                          <a:srgbClr val="FF0000"/>
                        </a:solidFill>
                        <a:latin typeface="+mn-lt"/>
                        <a:ea typeface="+mn-ea"/>
                        <a:cs typeface="+mn-cs"/>
                      </a:endParaRPr>
                    </a:p>
                  </a:txBody>
                  <a:tcPr marL="54000" marR="27000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2000">
                <a:tc>
                  <a:txBody>
                    <a:bodyPr/>
                    <a:lstStyle/>
                    <a:p>
                      <a:pPr>
                        <a:lnSpc>
                          <a:spcPct val="120000"/>
                        </a:lnSpc>
                        <a:spcAft>
                          <a:spcPts val="0"/>
                        </a:spcAft>
                      </a:pPr>
                      <a:r>
                        <a:rPr lang="en-US" sz="800" b="1" i="0" u="none" strike="noStrike" kern="1200" noProof="0" dirty="0">
                          <a:solidFill>
                            <a:srgbClr val="324D59"/>
                          </a:solidFill>
                          <a:latin typeface="+mn-lt"/>
                          <a:ea typeface="+mn-ea"/>
                          <a:cs typeface="+mn-cs"/>
                        </a:rPr>
                        <a:t>Current operating income</a:t>
                      </a:r>
                    </a:p>
                  </a:txBody>
                  <a:tcPr marL="45789" marR="45789"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1" i="0" u="none" strike="noStrike" kern="1200" noProof="0" dirty="0">
                          <a:solidFill>
                            <a:srgbClr val="324D59"/>
                          </a:solidFill>
                          <a:latin typeface="+mn-lt"/>
                          <a:ea typeface="+mn-ea"/>
                          <a:cs typeface="+mn-cs"/>
                        </a:rPr>
                        <a:t>108.4</a:t>
                      </a:r>
                    </a:p>
                  </a:txBody>
                  <a:tcPr marL="54000" marR="270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pPr>
                      <a:r>
                        <a:rPr lang="en-US" sz="800" b="1" i="0" u="none" strike="noStrike" kern="1200" noProof="0" dirty="0">
                          <a:solidFill>
                            <a:srgbClr val="324D59"/>
                          </a:solidFill>
                          <a:latin typeface="+mn-lt"/>
                          <a:ea typeface="+mn-ea"/>
                          <a:cs typeface="+mn-cs"/>
                        </a:rPr>
                        <a:t>67.4</a:t>
                      </a:r>
                    </a:p>
                  </a:txBody>
                  <a:tcPr marL="54000" marR="270000" marT="0" marB="0" anchor="b">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spcAft>
                          <a:spcPts val="0"/>
                        </a:spcAft>
                        <a:tabLst/>
                      </a:pPr>
                      <a:r>
                        <a:rPr lang="en-US" sz="800" b="1" i="0" u="none" strike="noStrike" kern="1200" noProof="0" dirty="0">
                          <a:solidFill>
                            <a:srgbClr val="324D59"/>
                          </a:solidFill>
                          <a:latin typeface="+mn-lt"/>
                          <a:ea typeface="+mn-ea"/>
                          <a:cs typeface="+mn-cs"/>
                        </a:rPr>
                        <a:t>+61%</a:t>
                      </a:r>
                    </a:p>
                  </a:txBody>
                  <a:tcPr marL="54000" marR="270000" marT="0" marB="0" anchor="b">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16000">
                <a:tc>
                  <a:txBody>
                    <a:bodyPr/>
                    <a:lstStyle/>
                    <a:p>
                      <a:pPr>
                        <a:lnSpc>
                          <a:spcPct val="120000"/>
                        </a:lnSpc>
                        <a:spcAft>
                          <a:spcPts val="0"/>
                        </a:spcAft>
                      </a:pPr>
                      <a:r>
                        <a:rPr lang="en-US" sz="800" b="0" i="1" u="none" strike="noStrike" kern="1200" noProof="0" dirty="0">
                          <a:solidFill>
                            <a:srgbClr val="324D59"/>
                          </a:solidFill>
                          <a:latin typeface="+mn-lt"/>
                          <a:ea typeface="+mn-ea"/>
                          <a:cs typeface="+mn-cs"/>
                        </a:rPr>
                        <a:t>As a % of sales</a:t>
                      </a:r>
                    </a:p>
                  </a:txBody>
                  <a:tcPr marL="45789" marR="457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801330" rtl="0" eaLnBrk="1" latinLnBrk="0" hangingPunct="1">
                        <a:lnSpc>
                          <a:spcPct val="120000"/>
                        </a:lnSpc>
                        <a:spcAft>
                          <a:spcPts val="0"/>
                        </a:spcAft>
                        <a:tabLst>
                          <a:tab pos="450850" algn="dec"/>
                        </a:tabLst>
                      </a:pPr>
                      <a:r>
                        <a:rPr lang="en-US" sz="800" b="0" i="1" u="none" strike="noStrike" kern="1200" noProof="0" dirty="0">
                          <a:solidFill>
                            <a:srgbClr val="324D59"/>
                          </a:solidFill>
                          <a:latin typeface="+mn-lt"/>
                          <a:ea typeface="+mn-ea"/>
                          <a:cs typeface="+mn-cs"/>
                        </a:rPr>
                        <a:t>24.4%</a:t>
                      </a:r>
                    </a:p>
                  </a:txBody>
                  <a:tcPr marL="5400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801330" rtl="0" eaLnBrk="1" latinLnBrk="0" hangingPunct="1">
                        <a:lnSpc>
                          <a:spcPct val="120000"/>
                        </a:lnSpc>
                        <a:spcAft>
                          <a:spcPts val="0"/>
                        </a:spcAft>
                        <a:tabLst>
                          <a:tab pos="450850" algn="dec"/>
                        </a:tabLst>
                      </a:pPr>
                      <a:r>
                        <a:rPr lang="en-US" sz="800" b="0" i="1" u="none" strike="noStrike" kern="1200" noProof="0" dirty="0">
                          <a:solidFill>
                            <a:srgbClr val="324D59"/>
                          </a:solidFill>
                          <a:latin typeface="+mn-lt"/>
                          <a:ea typeface="+mn-ea"/>
                          <a:cs typeface="+mn-cs"/>
                        </a:rPr>
                        <a:t>21.7%</a:t>
                      </a:r>
                    </a:p>
                  </a:txBody>
                  <a:tcPr marL="54000" marR="27000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801330" rtl="0" eaLnBrk="1" latinLnBrk="0" hangingPunct="1">
                        <a:lnSpc>
                          <a:spcPct val="120000"/>
                        </a:lnSpc>
                        <a:spcAft>
                          <a:spcPts val="0"/>
                        </a:spcAft>
                        <a:tabLst>
                          <a:tab pos="450850" algn="dec"/>
                        </a:tabLst>
                      </a:pPr>
                      <a:endParaRPr lang="en-US" sz="800" b="1" i="0" u="none" strike="noStrike" kern="1200" noProof="0" dirty="0">
                        <a:solidFill>
                          <a:srgbClr val="324D59"/>
                        </a:solidFill>
                        <a:latin typeface="+mn-lt"/>
                        <a:ea typeface="+mn-ea"/>
                        <a:cs typeface="+mn-cs"/>
                      </a:endParaRPr>
                    </a:p>
                  </a:txBody>
                  <a:tcPr marL="54000" marR="27000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grpSp>
        <p:nvGrpSpPr>
          <p:cNvPr id="8" name="Groupe 6">
            <a:extLst>
              <a:ext uri="{FF2B5EF4-FFF2-40B4-BE49-F238E27FC236}">
                <a16:creationId xmlns:a16="http://schemas.microsoft.com/office/drawing/2014/main" id="{4702E223-93EB-4C58-80C8-7DE2DD2D8877}"/>
              </a:ext>
            </a:extLst>
          </p:cNvPr>
          <p:cNvGrpSpPr/>
          <p:nvPr/>
        </p:nvGrpSpPr>
        <p:grpSpPr>
          <a:xfrm>
            <a:off x="3096047" y="2178209"/>
            <a:ext cx="2307491" cy="1941069"/>
            <a:chOff x="3400850" y="2563751"/>
            <a:chExt cx="2307491" cy="1941069"/>
          </a:xfrm>
        </p:grpSpPr>
        <p:sp>
          <p:nvSpPr>
            <p:cNvPr id="9" name="ZoneTexte 9">
              <a:extLst>
                <a:ext uri="{FF2B5EF4-FFF2-40B4-BE49-F238E27FC236}">
                  <a16:creationId xmlns:a16="http://schemas.microsoft.com/office/drawing/2014/main" id="{FAAA42F2-CF8F-4D09-BA8C-E76A061B3CBF}"/>
                </a:ext>
              </a:extLst>
            </p:cNvPr>
            <p:cNvSpPr txBox="1"/>
            <p:nvPr/>
          </p:nvSpPr>
          <p:spPr>
            <a:xfrm>
              <a:off x="3862223" y="2563751"/>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0" name="Rectangle 9">
              <a:extLst>
                <a:ext uri="{FF2B5EF4-FFF2-40B4-BE49-F238E27FC236}">
                  <a16:creationId xmlns:a16="http://schemas.microsoft.com/office/drawing/2014/main" id="{11E218A0-E919-45DD-8879-317DA6B6A77F}"/>
                </a:ext>
              </a:extLst>
            </p:cNvPr>
            <p:cNvSpPr/>
            <p:nvPr/>
          </p:nvSpPr>
          <p:spPr>
            <a:xfrm>
              <a:off x="3407726" y="2614986"/>
              <a:ext cx="426743" cy="149554"/>
            </a:xfrm>
            <a:prstGeom prst="rect">
              <a:avLst/>
            </a:prstGeom>
            <a:noFill/>
            <a:ln w="6350">
              <a:solidFill>
                <a:srgbClr val="0072BB"/>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1" name="ZoneTexte 11">
              <a:extLst>
                <a:ext uri="{FF2B5EF4-FFF2-40B4-BE49-F238E27FC236}">
                  <a16:creationId xmlns:a16="http://schemas.microsoft.com/office/drawing/2014/main" id="{D6CC5D91-E88B-444A-8CA2-4D773130D6F5}"/>
                </a:ext>
              </a:extLst>
            </p:cNvPr>
            <p:cNvSpPr txBox="1"/>
            <p:nvPr/>
          </p:nvSpPr>
          <p:spPr>
            <a:xfrm>
              <a:off x="4723873" y="2844441"/>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2" name="Rectangle 11">
              <a:extLst>
                <a:ext uri="{FF2B5EF4-FFF2-40B4-BE49-F238E27FC236}">
                  <a16:creationId xmlns:a16="http://schemas.microsoft.com/office/drawing/2014/main" id="{649DB987-F93C-44AE-921D-5E404A6405E8}"/>
                </a:ext>
              </a:extLst>
            </p:cNvPr>
            <p:cNvSpPr/>
            <p:nvPr/>
          </p:nvSpPr>
          <p:spPr>
            <a:xfrm>
              <a:off x="4262500" y="2914154"/>
              <a:ext cx="426743" cy="149554"/>
            </a:xfrm>
            <a:prstGeom prst="rect">
              <a:avLst/>
            </a:prstGeom>
            <a:noFill/>
            <a:ln w="635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3" name="ZoneTexte 13">
              <a:extLst>
                <a:ext uri="{FF2B5EF4-FFF2-40B4-BE49-F238E27FC236}">
                  <a16:creationId xmlns:a16="http://schemas.microsoft.com/office/drawing/2014/main" id="{BAD1BAAA-7162-46DB-AFCE-8F9AB2D26045}"/>
                </a:ext>
              </a:extLst>
            </p:cNvPr>
            <p:cNvSpPr txBox="1"/>
            <p:nvPr/>
          </p:nvSpPr>
          <p:spPr>
            <a:xfrm>
              <a:off x="3888599" y="3948722"/>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3</a:t>
              </a:r>
            </a:p>
          </p:txBody>
        </p:sp>
        <p:sp>
          <p:nvSpPr>
            <p:cNvPr id="14" name="Rectangle 13">
              <a:extLst>
                <a:ext uri="{FF2B5EF4-FFF2-40B4-BE49-F238E27FC236}">
                  <a16:creationId xmlns:a16="http://schemas.microsoft.com/office/drawing/2014/main" id="{6D153A29-3DF3-4FB9-841D-E8EB5C5CCFF4}"/>
                </a:ext>
              </a:extLst>
            </p:cNvPr>
            <p:cNvSpPr/>
            <p:nvPr/>
          </p:nvSpPr>
          <p:spPr>
            <a:xfrm>
              <a:off x="3400850" y="4028306"/>
              <a:ext cx="426743" cy="149554"/>
            </a:xfrm>
            <a:prstGeom prst="rect">
              <a:avLst/>
            </a:prstGeom>
            <a:noFill/>
            <a:ln w="635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5" name="ZoneTexte 15">
              <a:extLst>
                <a:ext uri="{FF2B5EF4-FFF2-40B4-BE49-F238E27FC236}">
                  <a16:creationId xmlns:a16="http://schemas.microsoft.com/office/drawing/2014/main" id="{EDF47669-7B7D-4882-903D-86717A6C4292}"/>
                </a:ext>
              </a:extLst>
            </p:cNvPr>
            <p:cNvSpPr txBox="1"/>
            <p:nvPr/>
          </p:nvSpPr>
          <p:spPr>
            <a:xfrm>
              <a:off x="3888599" y="4255753"/>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4</a:t>
              </a:r>
            </a:p>
          </p:txBody>
        </p:sp>
        <p:sp>
          <p:nvSpPr>
            <p:cNvPr id="16" name="Rectangle 15">
              <a:extLst>
                <a:ext uri="{FF2B5EF4-FFF2-40B4-BE49-F238E27FC236}">
                  <a16:creationId xmlns:a16="http://schemas.microsoft.com/office/drawing/2014/main" id="{35F03208-6130-4C1E-BEFA-A9804EB869DD}"/>
                </a:ext>
              </a:extLst>
            </p:cNvPr>
            <p:cNvSpPr/>
            <p:nvPr/>
          </p:nvSpPr>
          <p:spPr>
            <a:xfrm>
              <a:off x="3400850" y="4304191"/>
              <a:ext cx="426743" cy="149554"/>
            </a:xfrm>
            <a:prstGeom prst="rect">
              <a:avLst/>
            </a:prstGeom>
            <a:noFill/>
            <a:ln w="635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7" name="ZoneTexte 17">
              <a:extLst>
                <a:ext uri="{FF2B5EF4-FFF2-40B4-BE49-F238E27FC236}">
                  <a16:creationId xmlns:a16="http://schemas.microsoft.com/office/drawing/2014/main" id="{84B28AD4-843B-40B6-A2E6-E0F140063F3D}"/>
                </a:ext>
              </a:extLst>
            </p:cNvPr>
            <p:cNvSpPr txBox="1"/>
            <p:nvPr/>
          </p:nvSpPr>
          <p:spPr>
            <a:xfrm>
              <a:off x="5453143" y="4258599"/>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4</a:t>
              </a:r>
            </a:p>
          </p:txBody>
        </p:sp>
        <p:sp>
          <p:nvSpPr>
            <p:cNvPr id="18" name="Rectangle 17">
              <a:extLst>
                <a:ext uri="{FF2B5EF4-FFF2-40B4-BE49-F238E27FC236}">
                  <a16:creationId xmlns:a16="http://schemas.microsoft.com/office/drawing/2014/main" id="{B69FADF7-83F5-4428-86E5-DD0C4AB1673A}"/>
                </a:ext>
              </a:extLst>
            </p:cNvPr>
            <p:cNvSpPr/>
            <p:nvPr/>
          </p:nvSpPr>
          <p:spPr>
            <a:xfrm>
              <a:off x="4958467" y="4313913"/>
              <a:ext cx="426743" cy="149554"/>
            </a:xfrm>
            <a:prstGeom prst="rect">
              <a:avLst/>
            </a:prstGeom>
            <a:noFill/>
            <a:ln w="635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grpSp>
      <p:grpSp>
        <p:nvGrpSpPr>
          <p:cNvPr id="19" name="Groupe 4">
            <a:extLst>
              <a:ext uri="{FF2B5EF4-FFF2-40B4-BE49-F238E27FC236}">
                <a16:creationId xmlns:a16="http://schemas.microsoft.com/office/drawing/2014/main" id="{DFB08258-A929-4E58-AD9E-60698A21B55B}"/>
              </a:ext>
            </a:extLst>
          </p:cNvPr>
          <p:cNvGrpSpPr/>
          <p:nvPr/>
        </p:nvGrpSpPr>
        <p:grpSpPr>
          <a:xfrm>
            <a:off x="5616685" y="1055634"/>
            <a:ext cx="2768109" cy="3660636"/>
            <a:chOff x="5282133" y="1165165"/>
            <a:chExt cx="2879273" cy="3660636"/>
          </a:xfrm>
        </p:grpSpPr>
        <p:sp>
          <p:nvSpPr>
            <p:cNvPr id="20" name="Rectangle 19">
              <a:extLst>
                <a:ext uri="{FF2B5EF4-FFF2-40B4-BE49-F238E27FC236}">
                  <a16:creationId xmlns:a16="http://schemas.microsoft.com/office/drawing/2014/main" id="{3FA8E7EB-3090-4EFC-A7CD-ABD00EB2AF49}"/>
                </a:ext>
              </a:extLst>
            </p:cNvPr>
            <p:cNvSpPr/>
            <p:nvPr/>
          </p:nvSpPr>
          <p:spPr>
            <a:xfrm>
              <a:off x="5440657" y="1165165"/>
              <a:ext cx="2720749" cy="36606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07450" marR="0" lvl="0" indent="-171450" algn="l" defTabSz="457200" rtl="0" eaLnBrk="1" fontAlgn="auto" latinLnBrk="0" hangingPunct="1">
                <a:lnSpc>
                  <a:spcPct val="114000"/>
                </a:lnSpc>
                <a:spcBef>
                  <a:spcPts val="600"/>
                </a:spcBef>
                <a:spcAft>
                  <a:spcPts val="0"/>
                </a:spcAft>
                <a:buClr>
                  <a:srgbClr val="324D59"/>
                </a:buClr>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Net R&amp;D expenses sharply up:</a:t>
              </a:r>
            </a:p>
            <a:p>
              <a:pPr marL="361950" marR="0" lvl="0" indent="-180975" algn="l" defTabSz="457200" rtl="0" eaLnBrk="1" fontAlgn="auto" latinLnBrk="0" hangingPunct="1">
                <a:lnSpc>
                  <a:spcPct val="114000"/>
                </a:lnSpc>
                <a:spcBef>
                  <a:spcPts val="60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Increase in gross R&amp;D expenses largely due to the integration of Dolphin </a:t>
              </a:r>
            </a:p>
            <a:p>
              <a:pPr marL="361950" marR="0" lvl="0" indent="-180975" algn="l" defTabSz="457200" rtl="0" eaLnBrk="1" fontAlgn="auto" latinLnBrk="0" hangingPunct="1">
                <a:lnSpc>
                  <a:spcPct val="114000"/>
                </a:lnSpc>
                <a:spcBef>
                  <a:spcPts val="60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Decline in subsidies and research tax credits as FY’18 benefitted from a €7.5m non-recurring R&amp;D income</a:t>
              </a:r>
            </a:p>
            <a:p>
              <a:pPr marL="207450" marR="0" lvl="0" indent="-171450" algn="l" defTabSz="457200" rtl="0" eaLnBrk="1" fontAlgn="auto" latinLnBrk="0" hangingPunct="1">
                <a:lnSpc>
                  <a:spcPct val="114000"/>
                </a:lnSpc>
                <a:spcBef>
                  <a:spcPts val="1200"/>
                </a:spcBef>
                <a:spcAft>
                  <a:spcPts val="0"/>
                </a:spcAft>
                <a:buClr>
                  <a:srgbClr val="324D59"/>
                </a:buClr>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Lower SG&amp;A / sales ratio despite:</a:t>
              </a:r>
            </a:p>
            <a:p>
              <a:pPr marL="361950" marR="0" lvl="0" indent="-180975" algn="l" defTabSz="457200" rtl="0" eaLnBrk="1" fontAlgn="auto" latinLnBrk="0" hangingPunct="1">
                <a:lnSpc>
                  <a:spcPct val="114000"/>
                </a:lnSpc>
                <a:spcBef>
                  <a:spcPts val="60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Increased expenses due to higher activity and integration of Dolphin</a:t>
              </a:r>
            </a:p>
            <a:p>
              <a:pPr marL="361950" marR="0" lvl="0" indent="-180975" algn="l" defTabSz="457200" rtl="0" eaLnBrk="1" fontAlgn="auto" latinLnBrk="0" hangingPunct="1">
                <a:lnSpc>
                  <a:spcPct val="114000"/>
                </a:lnSpc>
                <a:spcBef>
                  <a:spcPts val="60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Increase in charges related to free share incentive plans</a:t>
              </a:r>
            </a:p>
            <a:p>
              <a:pPr marL="207450" marR="0" lvl="0" indent="-171450" algn="l" defTabSz="457200" rtl="0" eaLnBrk="1" fontAlgn="auto" latinLnBrk="0" hangingPunct="1">
                <a:lnSpc>
                  <a:spcPct val="114000"/>
                </a:lnSpc>
                <a:spcBef>
                  <a:spcPts val="1200"/>
                </a:spcBef>
                <a:spcAft>
                  <a:spcPts val="0"/>
                </a:spcAft>
                <a:buClr>
                  <a:srgbClr val="324D59"/>
                </a:buClr>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Strong increase in current operating income</a:t>
              </a:r>
            </a:p>
            <a:p>
              <a:pPr marL="361950" marR="0" lvl="0" indent="-180975" algn="l" defTabSz="457200" rtl="0" eaLnBrk="1" fontAlgn="auto" latinLnBrk="0" hangingPunct="1">
                <a:lnSpc>
                  <a:spcPct val="114000"/>
                </a:lnSpc>
                <a:spcBef>
                  <a:spcPts val="60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Benefit from strong operating leverage, </a:t>
              </a:r>
            </a:p>
            <a:p>
              <a:pPr marL="361950" marR="0" lvl="0" indent="-180975" algn="l" defTabSz="457200" rtl="0" eaLnBrk="1" fontAlgn="auto" latinLnBrk="0" hangingPunct="1">
                <a:lnSpc>
                  <a:spcPct val="114000"/>
                </a:lnSpc>
                <a:spcBef>
                  <a:spcPts val="60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Despite increased costs in non-contributing Singapore</a:t>
              </a:r>
            </a:p>
            <a:p>
              <a:pPr marL="361950" marR="0" lvl="0" indent="-180975" algn="l" defTabSz="457200" rtl="0" eaLnBrk="1" fontAlgn="auto" latinLnBrk="0" hangingPunct="1">
                <a:lnSpc>
                  <a:spcPct val="114000"/>
                </a:lnSpc>
                <a:spcBef>
                  <a:spcPts val="60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Despite dilutive impact of Dolphin acquisition</a:t>
              </a:r>
            </a:p>
          </p:txBody>
        </p:sp>
        <p:sp>
          <p:nvSpPr>
            <p:cNvPr id="21" name="ZoneTexte 20">
              <a:extLst>
                <a:ext uri="{FF2B5EF4-FFF2-40B4-BE49-F238E27FC236}">
                  <a16:creationId xmlns:a16="http://schemas.microsoft.com/office/drawing/2014/main" id="{D29C3B1B-9F7E-4D45-B7D1-EC86D5BE6C11}"/>
                </a:ext>
              </a:extLst>
            </p:cNvPr>
            <p:cNvSpPr txBox="1"/>
            <p:nvPr/>
          </p:nvSpPr>
          <p:spPr>
            <a:xfrm>
              <a:off x="5282133" y="1402539"/>
              <a:ext cx="268178" cy="253083"/>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14000"/>
                </a:lnSpc>
                <a:spcBef>
                  <a:spcPts val="60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22" name="ZoneTexte 21">
              <a:extLst>
                <a:ext uri="{FF2B5EF4-FFF2-40B4-BE49-F238E27FC236}">
                  <a16:creationId xmlns:a16="http://schemas.microsoft.com/office/drawing/2014/main" id="{816210AC-85CA-45E0-BB7F-11C360A34296}"/>
                </a:ext>
              </a:extLst>
            </p:cNvPr>
            <p:cNvSpPr txBox="1"/>
            <p:nvPr/>
          </p:nvSpPr>
          <p:spPr>
            <a:xfrm>
              <a:off x="5282133" y="1827360"/>
              <a:ext cx="268178" cy="253083"/>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14000"/>
                </a:lnSpc>
                <a:spcBef>
                  <a:spcPts val="60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23" name="ZoneTexte 22">
              <a:extLst>
                <a:ext uri="{FF2B5EF4-FFF2-40B4-BE49-F238E27FC236}">
                  <a16:creationId xmlns:a16="http://schemas.microsoft.com/office/drawing/2014/main" id="{EB896595-ADD8-4E1D-A457-47E2F3D214C1}"/>
                </a:ext>
              </a:extLst>
            </p:cNvPr>
            <p:cNvSpPr txBox="1"/>
            <p:nvPr/>
          </p:nvSpPr>
          <p:spPr>
            <a:xfrm>
              <a:off x="5282133" y="2253282"/>
              <a:ext cx="268178" cy="253083"/>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14000"/>
                </a:lnSpc>
                <a:spcBef>
                  <a:spcPts val="60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3</a:t>
              </a:r>
            </a:p>
          </p:txBody>
        </p:sp>
        <p:sp>
          <p:nvSpPr>
            <p:cNvPr id="24" name="ZoneTexte 23">
              <a:extLst>
                <a:ext uri="{FF2B5EF4-FFF2-40B4-BE49-F238E27FC236}">
                  <a16:creationId xmlns:a16="http://schemas.microsoft.com/office/drawing/2014/main" id="{88626CE5-CDA6-46B4-83A9-A303DF17C132}"/>
                </a:ext>
              </a:extLst>
            </p:cNvPr>
            <p:cNvSpPr txBox="1"/>
            <p:nvPr/>
          </p:nvSpPr>
          <p:spPr>
            <a:xfrm>
              <a:off x="5282133" y="3320639"/>
              <a:ext cx="268178" cy="253083"/>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14000"/>
                </a:lnSpc>
                <a:spcBef>
                  <a:spcPts val="60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4</a:t>
              </a:r>
            </a:p>
          </p:txBody>
        </p:sp>
      </p:grpSp>
      <p:cxnSp>
        <p:nvCxnSpPr>
          <p:cNvPr id="25" name="Connecteur droit 28">
            <a:extLst>
              <a:ext uri="{FF2B5EF4-FFF2-40B4-BE49-F238E27FC236}">
                <a16:creationId xmlns:a16="http://schemas.microsoft.com/office/drawing/2014/main" id="{5BD4F673-C262-4A8E-B6FE-17C7C7909DD6}"/>
              </a:ext>
            </a:extLst>
          </p:cNvPr>
          <p:cNvCxnSpPr>
            <a:cxnSpLocks/>
          </p:cNvCxnSpPr>
          <p:nvPr/>
        </p:nvCxnSpPr>
        <p:spPr>
          <a:xfrm>
            <a:off x="5470331" y="846969"/>
            <a:ext cx="0" cy="3546870"/>
          </a:xfrm>
          <a:prstGeom prst="line">
            <a:avLst/>
          </a:prstGeom>
          <a:ln w="12700">
            <a:solidFill>
              <a:srgbClr val="172051"/>
            </a:solidFill>
            <a:prstDash val="solid"/>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74C688B0-DAFC-47D3-B8F9-6E2F6637501B}"/>
              </a:ext>
            </a:extLst>
          </p:cNvPr>
          <p:cNvSpPr/>
          <p:nvPr/>
        </p:nvSpPr>
        <p:spPr>
          <a:xfrm>
            <a:off x="543169" y="4524401"/>
            <a:ext cx="7740645" cy="369332"/>
          </a:xfrm>
          <a:prstGeom prst="rect">
            <a:avLst/>
          </a:prstGeom>
        </p:spPr>
        <p:txBody>
          <a:bodyPr wrap="square">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24D59"/>
                </a:solidFill>
                <a:effectLst/>
                <a:uLnTx/>
                <a:uFillTx/>
                <a:latin typeface="Arial"/>
                <a:ea typeface="+mn-ea"/>
                <a:cs typeface="+mn-cs"/>
              </a:rPr>
              <a:t>The income and expenses related to discontinued operations are directly reported as “Net result from discontinued operations”. </a:t>
            </a:r>
          </a:p>
          <a:p>
            <a:pPr marL="0" marR="0" lvl="0" indent="0" algn="l" defTabSz="389626"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24D59"/>
                </a:solidFill>
                <a:effectLst/>
                <a:uLnTx/>
                <a:uFillTx/>
                <a:latin typeface="Arial"/>
                <a:ea typeface="+mn-ea"/>
                <a:cs typeface="+mn-cs"/>
              </a:rPr>
              <a:t>Down to the line “Net result after tax from continuing operations”, the Group consolidated P&amp;L account now exclusively and fully reflects the Electronics activities as well as corporate expenses. </a:t>
            </a:r>
          </a:p>
          <a:p>
            <a:pPr marL="0" marR="0" lvl="0" indent="0" algn="l" defTabSz="389626"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24D59"/>
              </a:solidFill>
              <a:effectLst/>
              <a:uLnTx/>
              <a:uFillTx/>
              <a:latin typeface="Arial"/>
              <a:ea typeface="+mn-ea"/>
              <a:cs typeface="+mn-cs"/>
            </a:endParaRPr>
          </a:p>
        </p:txBody>
      </p:sp>
    </p:spTree>
    <p:extLst>
      <p:ext uri="{BB962C8B-B14F-4D97-AF65-F5344CB8AC3E}">
        <p14:creationId xmlns:p14="http://schemas.microsoft.com/office/powerpoint/2010/main" val="2630573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Compte de résultat </a:t>
            </a:r>
            <a:r>
              <a:rPr lang="fr-FR" dirty="0" smtClean="0"/>
              <a:t>(2/2</a:t>
            </a:r>
            <a:r>
              <a:rPr lang="fr-FR" dirty="0"/>
              <a:t>)</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21</a:t>
            </a:fld>
            <a:endParaRPr lang="fr-FR"/>
          </a:p>
        </p:txBody>
      </p:sp>
      <p:cxnSp>
        <p:nvCxnSpPr>
          <p:cNvPr id="7" name="Connecteur droit 28">
            <a:extLst>
              <a:ext uri="{FF2B5EF4-FFF2-40B4-BE49-F238E27FC236}">
                <a16:creationId xmlns:a16="http://schemas.microsoft.com/office/drawing/2014/main" id="{5BD4F673-C262-4A8E-B6FE-17C7C7909DD6}"/>
              </a:ext>
            </a:extLst>
          </p:cNvPr>
          <p:cNvCxnSpPr>
            <a:cxnSpLocks/>
          </p:cNvCxnSpPr>
          <p:nvPr/>
        </p:nvCxnSpPr>
        <p:spPr>
          <a:xfrm>
            <a:off x="5362179" y="801392"/>
            <a:ext cx="0" cy="3798928"/>
          </a:xfrm>
          <a:prstGeom prst="line">
            <a:avLst/>
          </a:prstGeom>
          <a:ln w="12700">
            <a:solidFill>
              <a:srgbClr val="324D59"/>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8" name="Groupe 1">
            <a:extLst>
              <a:ext uri="{FF2B5EF4-FFF2-40B4-BE49-F238E27FC236}">
                <a16:creationId xmlns:a16="http://schemas.microsoft.com/office/drawing/2014/main" id="{B84C4AC5-D9E7-4B43-9E64-6AEC70ED60BE}"/>
              </a:ext>
            </a:extLst>
          </p:cNvPr>
          <p:cNvGrpSpPr/>
          <p:nvPr/>
        </p:nvGrpSpPr>
        <p:grpSpPr>
          <a:xfrm>
            <a:off x="5497776" y="760314"/>
            <a:ext cx="2928470" cy="3910919"/>
            <a:chOff x="1926240" y="203484"/>
            <a:chExt cx="2988457" cy="3910919"/>
          </a:xfrm>
        </p:grpSpPr>
        <p:sp>
          <p:nvSpPr>
            <p:cNvPr id="9" name="ZoneTexte 25">
              <a:extLst>
                <a:ext uri="{FF2B5EF4-FFF2-40B4-BE49-F238E27FC236}">
                  <a16:creationId xmlns:a16="http://schemas.microsoft.com/office/drawing/2014/main" id="{DD5E878E-5CE3-4D8F-94F0-D3A6C0938EEF}"/>
                </a:ext>
              </a:extLst>
            </p:cNvPr>
            <p:cNvSpPr txBox="1"/>
            <p:nvPr/>
          </p:nvSpPr>
          <p:spPr>
            <a:xfrm>
              <a:off x="1926240" y="208183"/>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0" name="ZoneTexte 26">
              <a:extLst>
                <a:ext uri="{FF2B5EF4-FFF2-40B4-BE49-F238E27FC236}">
                  <a16:creationId xmlns:a16="http://schemas.microsoft.com/office/drawing/2014/main" id="{E58AF314-F1E7-48B1-8427-ACD03B81E3FF}"/>
                </a:ext>
              </a:extLst>
            </p:cNvPr>
            <p:cNvSpPr txBox="1"/>
            <p:nvPr/>
          </p:nvSpPr>
          <p:spPr>
            <a:xfrm>
              <a:off x="1926240" y="571129"/>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1" name="ZoneTexte 27">
              <a:extLst>
                <a:ext uri="{FF2B5EF4-FFF2-40B4-BE49-F238E27FC236}">
                  <a16:creationId xmlns:a16="http://schemas.microsoft.com/office/drawing/2014/main" id="{C8AE6665-D4FA-4E75-B10C-D9A1B1964319}"/>
                </a:ext>
              </a:extLst>
            </p:cNvPr>
            <p:cNvSpPr txBox="1"/>
            <p:nvPr/>
          </p:nvSpPr>
          <p:spPr>
            <a:xfrm>
              <a:off x="1928986" y="1161843"/>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3</a:t>
              </a:r>
            </a:p>
          </p:txBody>
        </p:sp>
        <p:sp>
          <p:nvSpPr>
            <p:cNvPr id="12" name="ZoneTexte 29">
              <a:extLst>
                <a:ext uri="{FF2B5EF4-FFF2-40B4-BE49-F238E27FC236}">
                  <a16:creationId xmlns:a16="http://schemas.microsoft.com/office/drawing/2014/main" id="{844C48A7-54F9-464D-96B1-A34E9CCEE504}"/>
                </a:ext>
              </a:extLst>
            </p:cNvPr>
            <p:cNvSpPr txBox="1"/>
            <p:nvPr/>
          </p:nvSpPr>
          <p:spPr>
            <a:xfrm>
              <a:off x="1926240" y="1988668"/>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4</a:t>
              </a:r>
            </a:p>
          </p:txBody>
        </p:sp>
        <p:sp>
          <p:nvSpPr>
            <p:cNvPr id="13" name="Rectangle 12">
              <a:extLst>
                <a:ext uri="{FF2B5EF4-FFF2-40B4-BE49-F238E27FC236}">
                  <a16:creationId xmlns:a16="http://schemas.microsoft.com/office/drawing/2014/main" id="{A0BCE0C1-B2F9-449A-9F8A-B2A2174E5C3B}"/>
                </a:ext>
              </a:extLst>
            </p:cNvPr>
            <p:cNvSpPr/>
            <p:nvPr/>
          </p:nvSpPr>
          <p:spPr>
            <a:xfrm>
              <a:off x="2109517" y="203484"/>
              <a:ext cx="2805180" cy="39109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07450" marR="0" lvl="0" indent="-171450" algn="l" defTabSz="457200" rtl="0" eaLnBrk="1" fontAlgn="auto" latinLnBrk="0" hangingPunct="1">
                <a:lnSpc>
                  <a:spcPct val="114000"/>
                </a:lnSpc>
                <a:spcBef>
                  <a:spcPts val="600"/>
                </a:spcBef>
                <a:spcAft>
                  <a:spcPts val="0"/>
                </a:spcAft>
                <a:buClr>
                  <a:srgbClr val="324D59"/>
                </a:buClr>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FY’18 other operating income was including</a:t>
              </a:r>
              <a:r>
                <a:rPr kumimoji="0" lang="en-US" sz="800" b="0" i="0" u="none" strike="noStrike" kern="1200" cap="none" spc="0" normalizeH="0" baseline="0" noProof="0" dirty="0">
                  <a:ln>
                    <a:noFill/>
                  </a:ln>
                  <a:solidFill>
                    <a:srgbClr val="324D59"/>
                  </a:solidFill>
                  <a:effectLst/>
                  <a:uLnTx/>
                  <a:uFillTx/>
                  <a:latin typeface="Arial"/>
                  <a:ea typeface="+mn-ea"/>
                  <a:cs typeface="+mn-cs"/>
                </a:rPr>
                <a:t> an impairment reversal related to </a:t>
              </a:r>
              <a:r>
                <a:rPr kumimoji="0" lang="en-US" sz="800" b="0" i="0" u="none" strike="noStrike" kern="1200" cap="none" spc="0" normalizeH="0" baseline="0" noProof="0" dirty="0" err="1">
                  <a:ln>
                    <a:noFill/>
                  </a:ln>
                  <a:solidFill>
                    <a:srgbClr val="324D59"/>
                  </a:solidFill>
                  <a:effectLst/>
                  <a:uLnTx/>
                  <a:uFillTx/>
                  <a:latin typeface="Arial"/>
                  <a:ea typeface="+mn-ea"/>
                  <a:cs typeface="+mn-cs"/>
                </a:rPr>
                <a:t>Bernin</a:t>
              </a:r>
              <a:r>
                <a:rPr kumimoji="0" lang="en-US" sz="800" b="0" i="0" u="none" strike="noStrike" kern="1200" cap="none" spc="0" normalizeH="0" baseline="0" noProof="0" dirty="0">
                  <a:ln>
                    <a:noFill/>
                  </a:ln>
                  <a:solidFill>
                    <a:srgbClr val="324D59"/>
                  </a:solidFill>
                  <a:effectLst/>
                  <a:uLnTx/>
                  <a:uFillTx/>
                  <a:latin typeface="Arial"/>
                  <a:ea typeface="+mn-ea"/>
                  <a:cs typeface="+mn-cs"/>
                </a:rPr>
                <a:t> II for €3.8m </a:t>
              </a:r>
            </a:p>
            <a:p>
              <a:pPr marL="207450" marR="0" lvl="0" indent="-171450" algn="l" defTabSz="457200" rtl="0" eaLnBrk="1" fontAlgn="auto" latinLnBrk="0" hangingPunct="1">
                <a:lnSpc>
                  <a:spcPct val="114000"/>
                </a:lnSpc>
                <a:spcBef>
                  <a:spcPts val="600"/>
                </a:spcBef>
                <a:spcAft>
                  <a:spcPts val="0"/>
                </a:spcAft>
                <a:buClr>
                  <a:srgbClr val="324D59"/>
                </a:buClr>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FY’18 net financial income was including </a:t>
              </a:r>
              <a:r>
                <a:rPr kumimoji="0" lang="en-US" sz="800" b="0" i="0" u="none" strike="noStrike" kern="1200" cap="none" spc="0" normalizeH="0" baseline="0" noProof="0" dirty="0">
                  <a:ln>
                    <a:noFill/>
                  </a:ln>
                  <a:solidFill>
                    <a:srgbClr val="324D59"/>
                  </a:solidFill>
                  <a:effectLst/>
                  <a:uLnTx/>
                  <a:uFillTx/>
                  <a:latin typeface="Arial"/>
                  <a:ea typeface="+mn-ea"/>
                  <a:cs typeface="+mn-cs"/>
                </a:rPr>
                <a:t>a €4.6m non recurring financial income (early repayment of a guarantee deposit related to </a:t>
              </a:r>
              <a:r>
                <a:rPr kumimoji="0" lang="en-US" sz="800" b="0" i="0" u="none" strike="noStrike" kern="1200" cap="none" spc="0" normalizeH="0" baseline="0" noProof="0" dirty="0" err="1">
                  <a:ln>
                    <a:noFill/>
                  </a:ln>
                  <a:solidFill>
                    <a:srgbClr val="324D59"/>
                  </a:solidFill>
                  <a:effectLst/>
                  <a:uLnTx/>
                  <a:uFillTx/>
                  <a:latin typeface="Arial"/>
                  <a:ea typeface="+mn-ea"/>
                  <a:cs typeface="+mn-cs"/>
                </a:rPr>
                <a:t>Touwsrivier</a:t>
              </a:r>
              <a:r>
                <a:rPr kumimoji="0" lang="en-US" sz="800" b="0" i="0" u="none" strike="noStrike" kern="1200" cap="none" spc="0" normalizeH="0" baseline="0" noProof="0" dirty="0">
                  <a:ln>
                    <a:noFill/>
                  </a:ln>
                  <a:solidFill>
                    <a:srgbClr val="324D59"/>
                  </a:solidFill>
                  <a:effectLst/>
                  <a:uLnTx/>
                  <a:uFillTx/>
                  <a:latin typeface="Arial"/>
                  <a:ea typeface="+mn-ea"/>
                  <a:cs typeface="+mn-cs"/>
                </a:rPr>
                <a:t> solar plant)</a:t>
              </a:r>
            </a:p>
            <a:p>
              <a:pPr marL="207450" marR="0" lvl="0" indent="-171450" algn="l" defTabSz="457200" rtl="0" eaLnBrk="1" fontAlgn="auto" latinLnBrk="0" hangingPunct="1">
                <a:lnSpc>
                  <a:spcPct val="114000"/>
                </a:lnSpc>
                <a:spcBef>
                  <a:spcPts val="600"/>
                </a:spcBef>
                <a:spcAft>
                  <a:spcPts val="0"/>
                </a:spcAft>
                <a:buClr>
                  <a:srgbClr val="324D59"/>
                </a:buClr>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FY’19 net financial income includes:</a:t>
              </a:r>
            </a:p>
            <a:p>
              <a:pPr marL="358775" marR="0" lvl="0" indent="-179388" algn="l" defTabSz="457200" rtl="0" eaLnBrk="1" fontAlgn="auto" latinLnBrk="0" hangingPunct="1">
                <a:lnSpc>
                  <a:spcPct val="114000"/>
                </a:lnSpc>
                <a:spcBef>
                  <a:spcPts val="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€3.2m non cash financial interests and amortization of the issuing fees related to OCEANEs 2023</a:t>
              </a:r>
            </a:p>
            <a:p>
              <a:pPr marL="358775" marR="0" lvl="0" indent="-179388" algn="l" defTabSz="457200" rtl="0" eaLnBrk="1" fontAlgn="auto" latinLnBrk="0" hangingPunct="1">
                <a:lnSpc>
                  <a:spcPct val="114000"/>
                </a:lnSpc>
                <a:spcBef>
                  <a:spcPts val="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A foreign exchange loss of €4.6m</a:t>
              </a:r>
            </a:p>
            <a:p>
              <a:pPr marL="207450" marR="0" lvl="0" indent="-171450" algn="l" defTabSz="457200" rtl="0" eaLnBrk="1" fontAlgn="auto" latinLnBrk="0" hangingPunct="1">
                <a:lnSpc>
                  <a:spcPct val="114000"/>
                </a:lnSpc>
                <a:spcBef>
                  <a:spcPts val="600"/>
                </a:spcBef>
                <a:spcAft>
                  <a:spcPts val="0"/>
                </a:spcAft>
                <a:buClr>
                  <a:srgbClr val="324D59"/>
                </a:buClr>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FY’18 income tax was including </a:t>
              </a:r>
              <a:r>
                <a:rPr kumimoji="0" lang="en-US" sz="800" b="0" i="0" u="none" strike="noStrike" kern="1200" cap="none" spc="0" normalizeH="0" baseline="0" noProof="0" dirty="0">
                  <a:ln>
                    <a:noFill/>
                  </a:ln>
                  <a:solidFill>
                    <a:srgbClr val="324D59"/>
                  </a:solidFill>
                  <a:effectLst/>
                  <a:uLnTx/>
                  <a:uFillTx/>
                  <a:latin typeface="Arial"/>
                  <a:ea typeface="+mn-ea"/>
                  <a:cs typeface="+mn-cs"/>
                </a:rPr>
                <a:t>a non recurring €25.4m income related to the recognition of a deferred tax asset over tax loss carry forwards</a:t>
              </a:r>
              <a:endParaRPr kumimoji="0" lang="en-US" sz="800" b="1" i="0" u="none" strike="noStrike" kern="1200" cap="none" spc="0" normalizeH="0" baseline="0" noProof="0" dirty="0">
                <a:ln>
                  <a:noFill/>
                </a:ln>
                <a:solidFill>
                  <a:srgbClr val="324D59"/>
                </a:solidFill>
                <a:effectLst/>
                <a:uLnTx/>
                <a:uFillTx/>
                <a:latin typeface="Arial"/>
                <a:ea typeface="+mn-ea"/>
                <a:cs typeface="+mn-cs"/>
              </a:endParaRPr>
            </a:p>
            <a:p>
              <a:pPr marL="207450" marR="0" lvl="0" indent="-171450" algn="l" defTabSz="457200" rtl="0" eaLnBrk="1" fontAlgn="auto" latinLnBrk="0" hangingPunct="1">
                <a:lnSpc>
                  <a:spcPct val="114000"/>
                </a:lnSpc>
                <a:spcBef>
                  <a:spcPts val="600"/>
                </a:spcBef>
                <a:spcAft>
                  <a:spcPts val="0"/>
                </a:spcAft>
                <a:buClr>
                  <a:srgbClr val="324D59"/>
                </a:buClr>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FY’18 loss from discontinued operations </a:t>
              </a:r>
              <a:r>
                <a:rPr kumimoji="0" lang="en-US" sz="800" b="0" i="0" u="none" strike="noStrike" kern="1200" cap="none" spc="0" normalizeH="0" baseline="0" noProof="0" dirty="0">
                  <a:ln>
                    <a:noFill/>
                  </a:ln>
                  <a:solidFill>
                    <a:srgbClr val="324D59"/>
                  </a:solidFill>
                  <a:effectLst/>
                  <a:uLnTx/>
                  <a:uFillTx/>
                  <a:latin typeface="Arial"/>
                  <a:ea typeface="+mn-ea"/>
                  <a:cs typeface="+mn-cs"/>
                </a:rPr>
                <a:t>was relating to the adjustment of provisions and value of solar assets</a:t>
              </a:r>
            </a:p>
            <a:p>
              <a:pPr marL="207450" marR="0" lvl="0" indent="-171450" algn="l" defTabSz="457200" rtl="0" eaLnBrk="1" fontAlgn="auto" latinLnBrk="0" hangingPunct="1">
                <a:lnSpc>
                  <a:spcPct val="114000"/>
                </a:lnSpc>
                <a:spcBef>
                  <a:spcPts val="600"/>
                </a:spcBef>
                <a:spcAft>
                  <a:spcPts val="0"/>
                </a:spcAft>
                <a:buClr>
                  <a:srgbClr val="324D59"/>
                </a:buClr>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FY’19 profit from discontinued operations includes: </a:t>
              </a:r>
              <a:endParaRPr kumimoji="0" lang="en-US" sz="800" b="0" i="0" u="none" strike="noStrike" kern="1200" cap="none" spc="0" normalizeH="0" baseline="0" noProof="0" dirty="0">
                <a:ln>
                  <a:noFill/>
                </a:ln>
                <a:solidFill>
                  <a:srgbClr val="324D59"/>
                </a:solidFill>
                <a:effectLst/>
                <a:uLnTx/>
                <a:uFillTx/>
                <a:latin typeface="Arial"/>
                <a:ea typeface="+mn-ea"/>
                <a:cs typeface="+mn-cs"/>
              </a:endParaRPr>
            </a:p>
            <a:p>
              <a:pPr marL="350837" marR="0" lvl="0" indent="-171450" algn="l" defTabSz="457200" rtl="0" eaLnBrk="1" fontAlgn="auto" latinLnBrk="0" hangingPunct="1">
                <a:lnSpc>
                  <a:spcPct val="114000"/>
                </a:lnSpc>
                <a:spcBef>
                  <a:spcPts val="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A foreign exchange loss of €2.2m</a:t>
              </a:r>
            </a:p>
            <a:p>
              <a:pPr marL="350837" marR="0" lvl="0" indent="-171450" algn="l" defTabSz="457200" rtl="0" eaLnBrk="1" fontAlgn="auto" latinLnBrk="0" hangingPunct="1">
                <a:lnSpc>
                  <a:spcPct val="114000"/>
                </a:lnSpc>
                <a:spcBef>
                  <a:spcPts val="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A €2.0m income related to dividends received from South African solar power plant</a:t>
              </a:r>
            </a:p>
            <a:p>
              <a:pPr marL="207450" marR="0" lvl="0" indent="-171450" algn="l" defTabSz="457200" rtl="0" eaLnBrk="1" fontAlgn="auto" latinLnBrk="0" hangingPunct="1">
                <a:lnSpc>
                  <a:spcPct val="114000"/>
                </a:lnSpc>
                <a:spcBef>
                  <a:spcPts val="600"/>
                </a:spcBef>
                <a:spcAft>
                  <a:spcPts val="0"/>
                </a:spcAft>
                <a:buClr>
                  <a:srgbClr val="324D59"/>
                </a:buClr>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FY’19 net profit slightly up (+4%) despite high level of non recurring income recorded in FY’18</a:t>
              </a:r>
            </a:p>
            <a:p>
              <a:pPr marL="207450" marR="0" lvl="0" indent="-171450" algn="l" defTabSz="457200" rtl="0" eaLnBrk="1" fontAlgn="auto" latinLnBrk="0" hangingPunct="1">
                <a:lnSpc>
                  <a:spcPct val="114000"/>
                </a:lnSpc>
                <a:spcBef>
                  <a:spcPts val="0"/>
                </a:spcBef>
                <a:spcAft>
                  <a:spcPts val="0"/>
                </a:spcAft>
                <a:buClrTx/>
                <a:buSzPct val="100000"/>
                <a:buFont typeface="Wingdings" panose="05000000000000000000" pitchFamily="2" charset="2"/>
                <a:buChar char="§"/>
                <a:tabLst/>
                <a:defRPr/>
              </a:pPr>
              <a:endParaRPr kumimoji="0" lang="en-US" sz="1000" b="0" i="0" u="none" strike="noStrike" kern="1200" cap="none" spc="0" normalizeH="0" baseline="0" noProof="0" dirty="0">
                <a:ln>
                  <a:noFill/>
                </a:ln>
                <a:solidFill>
                  <a:srgbClr val="324D59"/>
                </a:solidFill>
                <a:effectLst/>
                <a:uLnTx/>
                <a:uFillTx/>
                <a:latin typeface="Arial"/>
                <a:ea typeface="+mn-ea"/>
                <a:cs typeface="+mn-cs"/>
              </a:endParaRPr>
            </a:p>
          </p:txBody>
        </p:sp>
        <p:sp>
          <p:nvSpPr>
            <p:cNvPr id="14" name="ZoneTexte 32">
              <a:extLst>
                <a:ext uri="{FF2B5EF4-FFF2-40B4-BE49-F238E27FC236}">
                  <a16:creationId xmlns:a16="http://schemas.microsoft.com/office/drawing/2014/main" id="{072F6072-BCDC-4332-A643-ED8EFB7767A5}"/>
                </a:ext>
              </a:extLst>
            </p:cNvPr>
            <p:cNvSpPr txBox="1"/>
            <p:nvPr/>
          </p:nvSpPr>
          <p:spPr>
            <a:xfrm>
              <a:off x="1926240" y="2464228"/>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5</a:t>
              </a:r>
            </a:p>
          </p:txBody>
        </p:sp>
        <p:sp>
          <p:nvSpPr>
            <p:cNvPr id="15" name="ZoneTexte 33">
              <a:extLst>
                <a:ext uri="{FF2B5EF4-FFF2-40B4-BE49-F238E27FC236}">
                  <a16:creationId xmlns:a16="http://schemas.microsoft.com/office/drawing/2014/main" id="{37775C7F-6991-4B8C-AACE-89B6740B5B65}"/>
                </a:ext>
              </a:extLst>
            </p:cNvPr>
            <p:cNvSpPr txBox="1"/>
            <p:nvPr/>
          </p:nvSpPr>
          <p:spPr>
            <a:xfrm>
              <a:off x="1926240" y="2932038"/>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6</a:t>
              </a:r>
            </a:p>
          </p:txBody>
        </p:sp>
        <p:sp>
          <p:nvSpPr>
            <p:cNvPr id="16" name="ZoneTexte 34">
              <a:extLst>
                <a:ext uri="{FF2B5EF4-FFF2-40B4-BE49-F238E27FC236}">
                  <a16:creationId xmlns:a16="http://schemas.microsoft.com/office/drawing/2014/main" id="{ADAFD0DF-DEE4-456C-B3CE-FC9FA3FF57E2}"/>
                </a:ext>
              </a:extLst>
            </p:cNvPr>
            <p:cNvSpPr txBox="1"/>
            <p:nvPr/>
          </p:nvSpPr>
          <p:spPr>
            <a:xfrm>
              <a:off x="1928986" y="3755171"/>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7</a:t>
              </a:r>
            </a:p>
          </p:txBody>
        </p:sp>
      </p:grpSp>
      <p:graphicFrame>
        <p:nvGraphicFramePr>
          <p:cNvPr id="17" name="Tableau 36">
            <a:extLst>
              <a:ext uri="{FF2B5EF4-FFF2-40B4-BE49-F238E27FC236}">
                <a16:creationId xmlns:a16="http://schemas.microsoft.com/office/drawing/2014/main" id="{D1C89C93-B49A-4574-8FC3-143F79C04CD3}"/>
              </a:ext>
            </a:extLst>
          </p:cNvPr>
          <p:cNvGraphicFramePr>
            <a:graphicFrameLocks noGrp="1"/>
          </p:cNvGraphicFramePr>
          <p:nvPr>
            <p:extLst>
              <p:ext uri="{D42A27DB-BD31-4B8C-83A1-F6EECF244321}">
                <p14:modId xmlns:p14="http://schemas.microsoft.com/office/powerpoint/2010/main" val="4013130675"/>
              </p:ext>
            </p:extLst>
          </p:nvPr>
        </p:nvGraphicFramePr>
        <p:xfrm>
          <a:off x="513205" y="1012154"/>
          <a:ext cx="4754641" cy="3421214"/>
        </p:xfrm>
        <a:graphic>
          <a:graphicData uri="http://schemas.openxmlformats.org/drawingml/2006/table">
            <a:tbl>
              <a:tblPr firstRow="1" firstCol="1" bandRow="1" bandCol="1">
                <a:tableStyleId>{5C22544A-7EE6-4342-B048-85BDC9FD1C3A}</a:tableStyleId>
              </a:tblPr>
              <a:tblGrid>
                <a:gridCol w="2388941">
                  <a:extLst>
                    <a:ext uri="{9D8B030D-6E8A-4147-A177-3AD203B41FA5}">
                      <a16:colId xmlns:a16="http://schemas.microsoft.com/office/drawing/2014/main" val="20000"/>
                    </a:ext>
                  </a:extLst>
                </a:gridCol>
                <a:gridCol w="1008150">
                  <a:extLst>
                    <a:ext uri="{9D8B030D-6E8A-4147-A177-3AD203B41FA5}">
                      <a16:colId xmlns:a16="http://schemas.microsoft.com/office/drawing/2014/main" val="20001"/>
                    </a:ext>
                  </a:extLst>
                </a:gridCol>
                <a:gridCol w="1008150">
                  <a:extLst>
                    <a:ext uri="{9D8B030D-6E8A-4147-A177-3AD203B41FA5}">
                      <a16:colId xmlns:a16="http://schemas.microsoft.com/office/drawing/2014/main" val="20002"/>
                    </a:ext>
                  </a:extLst>
                </a:gridCol>
                <a:gridCol w="349400">
                  <a:extLst>
                    <a:ext uri="{9D8B030D-6E8A-4147-A177-3AD203B41FA5}">
                      <a16:colId xmlns:a16="http://schemas.microsoft.com/office/drawing/2014/main" val="20003"/>
                    </a:ext>
                  </a:extLst>
                </a:gridCol>
              </a:tblGrid>
              <a:tr h="381807">
                <a:tc>
                  <a:txBody>
                    <a:bodyPr/>
                    <a:lstStyle/>
                    <a:p>
                      <a:pPr algn="l">
                        <a:spcAft>
                          <a:spcPts val="0"/>
                        </a:spcAft>
                      </a:pPr>
                      <a:r>
                        <a:rPr lang="en-US" sz="1000" b="0" i="1" kern="1200" noProof="0" dirty="0">
                          <a:solidFill>
                            <a:schemeClr val="accent1"/>
                          </a:solidFill>
                          <a:effectLst/>
                          <a:latin typeface="+mn-lt"/>
                          <a:ea typeface="+mn-ea"/>
                          <a:cs typeface="+mn-cs"/>
                        </a:rPr>
                        <a:t>In €m</a:t>
                      </a:r>
                      <a:endParaRPr lang="en-US" sz="1000" b="0" i="1" kern="1200" noProof="0" dirty="0">
                        <a:solidFill>
                          <a:schemeClr val="accent1"/>
                        </a:solidFill>
                        <a:effectLst/>
                        <a:latin typeface="+mn-lt"/>
                        <a:ea typeface="Batang"/>
                        <a:cs typeface="+mn-cs"/>
                      </a:endParaRPr>
                    </a:p>
                  </a:txBody>
                  <a:tcPr marL="36116" marR="36116" marT="0" marB="0" anchor="ctr">
                    <a:lnR w="12700" cmpd="sng">
                      <a:noFill/>
                    </a:lnR>
                    <a:solidFill>
                      <a:schemeClr val="bg1"/>
                    </a:solidFill>
                  </a:tcPr>
                </a:tc>
                <a:tc>
                  <a:txBody>
                    <a:bodyPr/>
                    <a:lstStyle/>
                    <a:p>
                      <a:pPr algn="ctr">
                        <a:spcAft>
                          <a:spcPts val="0"/>
                        </a:spcAft>
                      </a:pPr>
                      <a:r>
                        <a:rPr lang="en-US" sz="1000" b="1" noProof="0" dirty="0">
                          <a:solidFill>
                            <a:schemeClr val="bg1"/>
                          </a:solidFill>
                          <a:effectLst/>
                        </a:rPr>
                        <a:t>FY’19 </a:t>
                      </a:r>
                      <a:endParaRPr lang="en-US" sz="1000" b="1" noProof="0" dirty="0">
                        <a:solidFill>
                          <a:schemeClr val="bg1"/>
                        </a:solidFill>
                        <a:effectLst/>
                        <a:latin typeface="Times New Roman"/>
                        <a:ea typeface="Batang"/>
                      </a:endParaRPr>
                    </a:p>
                  </a:txBody>
                  <a:tcPr marL="54000" marR="5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2051"/>
                    </a:solidFill>
                  </a:tcPr>
                </a:tc>
                <a:tc>
                  <a:txBody>
                    <a:bodyPr/>
                    <a:lstStyle/>
                    <a:p>
                      <a:pPr algn="ctr">
                        <a:spcAft>
                          <a:spcPts val="0"/>
                        </a:spcAft>
                      </a:pPr>
                      <a:r>
                        <a:rPr lang="en-US" sz="1000" b="1" noProof="0" dirty="0">
                          <a:solidFill>
                            <a:schemeClr val="accent1"/>
                          </a:solidFill>
                          <a:effectLst/>
                        </a:rPr>
                        <a:t>FY’18</a:t>
                      </a:r>
                      <a:endParaRPr lang="en-US" sz="1000" b="1" noProof="0" dirty="0">
                        <a:solidFill>
                          <a:schemeClr val="accent1"/>
                        </a:solidFill>
                        <a:effectLst/>
                        <a:latin typeface="Times New Roman"/>
                        <a:ea typeface="Batang"/>
                      </a:endParaRPr>
                    </a:p>
                  </a:txBody>
                  <a:tcPr marL="54000" marR="5400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endParaRPr lang="en-US" sz="1000" b="1" noProof="0" dirty="0">
                        <a:solidFill>
                          <a:schemeClr val="bg1"/>
                        </a:solidFill>
                        <a:effectLst/>
                        <a:latin typeface="Times New Roman"/>
                        <a:ea typeface="Batang"/>
                      </a:endParaRPr>
                    </a:p>
                  </a:txBody>
                  <a:tcPr marL="54000" marR="54000" marT="0"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0"/>
                  </a:ext>
                </a:extLst>
              </a:tr>
              <a:tr h="127269">
                <a:tc>
                  <a:txBody>
                    <a:bodyPr/>
                    <a:lstStyle/>
                    <a:p>
                      <a:pPr>
                        <a:spcBef>
                          <a:spcPts val="1200"/>
                        </a:spcBef>
                        <a:spcAft>
                          <a:spcPts val="0"/>
                        </a:spcAft>
                      </a:pPr>
                      <a:endParaRPr lang="en-US" sz="500" b="1" noProof="0" dirty="0">
                        <a:solidFill>
                          <a:schemeClr val="accent1"/>
                        </a:solidFill>
                        <a:effectLst/>
                        <a:latin typeface="Times New Roman"/>
                        <a:ea typeface="Batang"/>
                      </a:endParaRPr>
                    </a:p>
                  </a:txBody>
                  <a:tcPr marL="36116" marR="36116" marT="0" marB="0">
                    <a:solidFill>
                      <a:schemeClr val="bg1"/>
                    </a:solidFill>
                  </a:tcPr>
                </a:tc>
                <a:tc>
                  <a:txBody>
                    <a:bodyPr/>
                    <a:lstStyle/>
                    <a:p>
                      <a:pPr algn="r">
                        <a:spcBef>
                          <a:spcPts val="1200"/>
                        </a:spcBef>
                        <a:spcAft>
                          <a:spcPts val="0"/>
                        </a:spcAft>
                      </a:pPr>
                      <a:endParaRPr lang="en-US" sz="500" b="1" noProof="0" dirty="0">
                        <a:solidFill>
                          <a:schemeClr val="accent1"/>
                        </a:solidFill>
                        <a:effectLst/>
                        <a:latin typeface="Times New Roman"/>
                        <a:ea typeface="Batang"/>
                      </a:endParaRPr>
                    </a:p>
                  </a:txBody>
                  <a:tcPr marL="36116" marR="36116" marT="0" marB="0">
                    <a:lnT w="12700" cap="flat" cmpd="sng" algn="ctr">
                      <a:noFill/>
                      <a:prstDash val="solid"/>
                      <a:round/>
                      <a:headEnd type="none" w="med" len="med"/>
                      <a:tailEnd type="none" w="med" len="med"/>
                    </a:lnT>
                    <a:solidFill>
                      <a:schemeClr val="bg1"/>
                    </a:solidFill>
                  </a:tcPr>
                </a:tc>
                <a:tc>
                  <a:txBody>
                    <a:bodyPr/>
                    <a:lstStyle/>
                    <a:p>
                      <a:pPr marL="165100" algn="r">
                        <a:spcBef>
                          <a:spcPts val="1200"/>
                        </a:spcBef>
                        <a:spcAft>
                          <a:spcPts val="0"/>
                        </a:spcAft>
                      </a:pPr>
                      <a:endParaRPr lang="en-US" sz="500" b="1" noProof="0" dirty="0">
                        <a:solidFill>
                          <a:schemeClr val="accent1"/>
                        </a:solidFill>
                        <a:effectLst/>
                        <a:latin typeface="Times New Roman"/>
                        <a:ea typeface="Batang"/>
                      </a:endParaRPr>
                    </a:p>
                  </a:txBody>
                  <a:tcPr marL="36116" marR="36116" marT="0" marB="0">
                    <a:lnT w="12700" cap="flat" cmpd="sng" algn="ctr">
                      <a:noFill/>
                      <a:prstDash val="solid"/>
                      <a:round/>
                      <a:headEnd type="none" w="med" len="med"/>
                      <a:tailEnd type="none" w="med" len="med"/>
                    </a:lnT>
                    <a:solidFill>
                      <a:schemeClr val="bg1"/>
                    </a:solidFill>
                  </a:tcPr>
                </a:tc>
                <a:tc>
                  <a:txBody>
                    <a:bodyPr/>
                    <a:lstStyle/>
                    <a:p>
                      <a:pPr algn="r">
                        <a:spcBef>
                          <a:spcPts val="1200"/>
                        </a:spcBef>
                        <a:spcAft>
                          <a:spcPts val="0"/>
                        </a:spcAft>
                        <a:tabLst>
                          <a:tab pos="443230" algn="dec"/>
                        </a:tabLst>
                      </a:pPr>
                      <a:endParaRPr lang="en-US" sz="500" b="1" noProof="0" dirty="0">
                        <a:solidFill>
                          <a:schemeClr val="accent1"/>
                        </a:solidFill>
                        <a:effectLst/>
                        <a:latin typeface="Times New Roman"/>
                        <a:ea typeface="Batang"/>
                      </a:endParaRPr>
                    </a:p>
                  </a:txBody>
                  <a:tcPr marL="36116" marR="36116" marT="0" marB="0">
                    <a:solidFill>
                      <a:schemeClr val="bg1"/>
                    </a:solidFill>
                  </a:tcPr>
                </a:tc>
                <a:extLst>
                  <a:ext uri="{0D108BD9-81ED-4DB2-BD59-A6C34878D82A}">
                    <a16:rowId xmlns:a16="http://schemas.microsoft.com/office/drawing/2014/main" val="10001"/>
                  </a:ext>
                </a:extLst>
              </a:tr>
              <a:tr h="148787">
                <a:tc>
                  <a:txBody>
                    <a:bodyPr/>
                    <a:lstStyle/>
                    <a:p>
                      <a:pPr>
                        <a:spcBef>
                          <a:spcPts val="1200"/>
                        </a:spcBef>
                        <a:spcAft>
                          <a:spcPts val="0"/>
                        </a:spcAft>
                      </a:pPr>
                      <a:r>
                        <a:rPr lang="en-US" sz="800" b="1" noProof="0" dirty="0">
                          <a:solidFill>
                            <a:srgbClr val="324D59"/>
                          </a:solidFill>
                          <a:effectLst/>
                        </a:rPr>
                        <a:t>Current operating income</a:t>
                      </a:r>
                      <a:endParaRPr lang="en-US" sz="800" b="1" noProof="0" dirty="0">
                        <a:solidFill>
                          <a:srgbClr val="324D59"/>
                        </a:solidFill>
                        <a:effectLst/>
                        <a:latin typeface="Times New Roman"/>
                        <a:ea typeface="Batang"/>
                      </a:endParaRPr>
                    </a:p>
                  </a:txBody>
                  <a:tcPr marL="36116" marR="36116" marT="0" marB="0">
                    <a:solidFill>
                      <a:schemeClr val="bg1"/>
                    </a:solidFill>
                  </a:tcPr>
                </a:tc>
                <a:tc>
                  <a:txBody>
                    <a:bodyPr/>
                    <a:lstStyle/>
                    <a:p>
                      <a:pPr algn="r">
                        <a:spcBef>
                          <a:spcPts val="1200"/>
                        </a:spcBef>
                        <a:spcAft>
                          <a:spcPts val="0"/>
                        </a:spcAft>
                      </a:pPr>
                      <a:r>
                        <a:rPr lang="en-US" sz="800" b="1" noProof="0" dirty="0">
                          <a:solidFill>
                            <a:srgbClr val="324D59"/>
                          </a:solidFill>
                          <a:effectLst/>
                        </a:rPr>
                        <a:t>108.4</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Bef>
                          <a:spcPts val="1200"/>
                        </a:spcBef>
                        <a:spcAft>
                          <a:spcPts val="0"/>
                        </a:spcAft>
                      </a:pPr>
                      <a:r>
                        <a:rPr lang="en-US" sz="800" b="1" noProof="0" dirty="0">
                          <a:solidFill>
                            <a:srgbClr val="324D59"/>
                          </a:solidFill>
                          <a:effectLst/>
                        </a:rPr>
                        <a:t>67.4</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Bef>
                          <a:spcPts val="1200"/>
                        </a:spcBef>
                        <a:spcAft>
                          <a:spcPts val="0"/>
                        </a:spcAft>
                        <a:tabLst>
                          <a:tab pos="443230" algn="dec"/>
                        </a:tabLst>
                      </a:pPr>
                      <a:endParaRPr lang="en-US" sz="10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2"/>
                  </a:ext>
                </a:extLst>
              </a:tr>
              <a:tr h="148787">
                <a:tc>
                  <a:txBody>
                    <a:bodyPr/>
                    <a:lstStyle/>
                    <a:p>
                      <a:pP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36116" marR="36116" marT="0" marB="0">
                    <a:solidFill>
                      <a:schemeClr val="bg1"/>
                    </a:solidFill>
                  </a:tcPr>
                </a:tc>
                <a:tc>
                  <a:txBody>
                    <a:bodyPr/>
                    <a:lstStyle/>
                    <a:p>
                      <a:pPr algn="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tabLst>
                          <a:tab pos="443230" algn="dec"/>
                        </a:tabLst>
                      </a:pPr>
                      <a:endParaRPr lang="en-US" sz="10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3"/>
                  </a:ext>
                </a:extLst>
              </a:tr>
              <a:tr h="148787">
                <a:tc>
                  <a:txBody>
                    <a:bodyPr/>
                    <a:lstStyle/>
                    <a:p>
                      <a:pPr>
                        <a:spcAft>
                          <a:spcPts val="0"/>
                        </a:spcAft>
                      </a:pPr>
                      <a:r>
                        <a:rPr lang="en-US" sz="800" b="0" kern="1200" noProof="0" dirty="0">
                          <a:solidFill>
                            <a:srgbClr val="324D59"/>
                          </a:solidFill>
                          <a:effectLst/>
                          <a:latin typeface="+mn-lt"/>
                          <a:ea typeface="+mn-ea"/>
                          <a:cs typeface="+mn-cs"/>
                        </a:rPr>
                        <a:t>Other operating income and expenses</a:t>
                      </a:r>
                    </a:p>
                  </a:txBody>
                  <a:tcPr marL="36116" marR="36116" marT="0" marB="0">
                    <a:solidFill>
                      <a:schemeClr val="bg1"/>
                    </a:solidFill>
                  </a:tcPr>
                </a:tc>
                <a:tc>
                  <a:txBody>
                    <a:bodyPr/>
                    <a:lstStyle/>
                    <a:p>
                      <a:pPr marL="0" algn="r" defTabSz="389626" rtl="0" eaLnBrk="1" latinLnBrk="0" hangingPunct="1">
                        <a:spcAft>
                          <a:spcPts val="0"/>
                        </a:spcAft>
                      </a:pPr>
                      <a:r>
                        <a:rPr lang="en-US" sz="800" b="0" kern="1200" noProof="0" dirty="0">
                          <a:solidFill>
                            <a:srgbClr val="324D59"/>
                          </a:solidFill>
                          <a:effectLst/>
                          <a:latin typeface="+mn-lt"/>
                          <a:ea typeface="+mn-ea"/>
                          <a:cs typeface="+mn-cs"/>
                        </a:rPr>
                        <a:t>0.5</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4.1</a:t>
                      </a:r>
                    </a:p>
                  </a:txBody>
                  <a:tcPr marL="54000" marR="270000" marT="0" marB="0" anchor="ctr">
                    <a:solidFill>
                      <a:schemeClr val="bg1"/>
                    </a:solidFill>
                  </a:tcPr>
                </a:tc>
                <a:tc>
                  <a:txBody>
                    <a:bodyPr/>
                    <a:lstStyle/>
                    <a:p>
                      <a:pPr algn="r">
                        <a:spcAft>
                          <a:spcPts val="0"/>
                        </a:spcAft>
                        <a:tabLst>
                          <a:tab pos="443230" algn="dec"/>
                        </a:tabLst>
                      </a:pPr>
                      <a:endParaRPr lang="en-US" sz="10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4"/>
                  </a:ext>
                </a:extLst>
              </a:tr>
              <a:tr h="148787">
                <a:tc>
                  <a:txBody>
                    <a:bodyPr/>
                    <a:lstStyle/>
                    <a:p>
                      <a:pP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36116" marR="36116" marT="0" marB="0">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 </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 </a:t>
                      </a:r>
                    </a:p>
                  </a:txBody>
                  <a:tcPr marL="54000" marR="270000" marT="0" marB="0" anchor="ctr">
                    <a:solidFill>
                      <a:schemeClr val="bg1"/>
                    </a:solidFill>
                  </a:tcPr>
                </a:tc>
                <a:tc>
                  <a:txBody>
                    <a:bodyPr/>
                    <a:lstStyle/>
                    <a:p>
                      <a:pPr algn="r">
                        <a:spcAft>
                          <a:spcPts val="0"/>
                        </a:spcAft>
                        <a:tabLst>
                          <a:tab pos="443230" algn="dec"/>
                        </a:tabLst>
                      </a:pPr>
                      <a:endParaRPr lang="en-US" sz="10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5"/>
                  </a:ext>
                </a:extLst>
              </a:tr>
              <a:tr h="148787">
                <a:tc>
                  <a:txBody>
                    <a:bodyPr/>
                    <a:lstStyle/>
                    <a:p>
                      <a:pPr>
                        <a:spcAft>
                          <a:spcPts val="0"/>
                        </a:spcAft>
                      </a:pPr>
                      <a:r>
                        <a:rPr lang="en-US" sz="800" b="1" noProof="0" dirty="0">
                          <a:solidFill>
                            <a:srgbClr val="324D59"/>
                          </a:solidFill>
                          <a:effectLst/>
                        </a:rPr>
                        <a:t>Operating income</a:t>
                      </a:r>
                      <a:endParaRPr lang="en-US" sz="800" b="1" noProof="0" dirty="0">
                        <a:solidFill>
                          <a:srgbClr val="324D59"/>
                        </a:solidFill>
                        <a:effectLst/>
                        <a:latin typeface="Times New Roman"/>
                        <a:ea typeface="Batang"/>
                      </a:endParaRPr>
                    </a:p>
                  </a:txBody>
                  <a:tcPr marL="36116" marR="36116" marT="0" marB="0">
                    <a:solidFill>
                      <a:schemeClr val="bg1"/>
                    </a:solidFill>
                  </a:tcPr>
                </a:tc>
                <a:tc>
                  <a:txBody>
                    <a:bodyPr/>
                    <a:lstStyle/>
                    <a:p>
                      <a:pPr algn="r">
                        <a:spcAft>
                          <a:spcPts val="0"/>
                        </a:spcAft>
                      </a:pPr>
                      <a:r>
                        <a:rPr lang="en-US" sz="800" b="1" noProof="0" dirty="0">
                          <a:solidFill>
                            <a:srgbClr val="324D59"/>
                          </a:solidFill>
                          <a:effectLst/>
                        </a:rPr>
                        <a:t>108.9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1" noProof="0" dirty="0">
                          <a:solidFill>
                            <a:srgbClr val="324D59"/>
                          </a:solidFill>
                          <a:effectLst/>
                        </a:rPr>
                        <a:t>71.5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tabLst>
                          <a:tab pos="443230" algn="dec"/>
                        </a:tabLst>
                      </a:pPr>
                      <a:endParaRPr lang="en-US" sz="10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6"/>
                  </a:ext>
                </a:extLst>
              </a:tr>
              <a:tr h="148787">
                <a:tc>
                  <a:txBody>
                    <a:bodyPr/>
                    <a:lstStyle/>
                    <a:p>
                      <a:pPr>
                        <a:spcAft>
                          <a:spcPts val="0"/>
                        </a:spcAft>
                      </a:pPr>
                      <a:r>
                        <a:rPr lang="en-US" sz="800" noProof="0" dirty="0">
                          <a:solidFill>
                            <a:srgbClr val="324D59"/>
                          </a:solidFill>
                          <a:effectLst/>
                        </a:rPr>
                        <a:t> </a:t>
                      </a:r>
                      <a:endParaRPr lang="en-US" sz="800" noProof="0" dirty="0">
                        <a:solidFill>
                          <a:srgbClr val="324D59"/>
                        </a:solidFill>
                        <a:effectLst/>
                        <a:latin typeface="Times New Roman"/>
                        <a:ea typeface="Batang"/>
                      </a:endParaRPr>
                    </a:p>
                  </a:txBody>
                  <a:tcPr marL="36116" marR="36116" marT="0" marB="0">
                    <a:solidFill>
                      <a:schemeClr val="bg1"/>
                    </a:solidFill>
                  </a:tcPr>
                </a:tc>
                <a:tc>
                  <a:txBody>
                    <a:bodyPr/>
                    <a:lstStyle/>
                    <a:p>
                      <a:pPr algn="r">
                        <a:spcAft>
                          <a:spcPts val="0"/>
                        </a:spcAft>
                      </a:pPr>
                      <a:r>
                        <a:rPr lang="en-US" sz="800" noProof="0" dirty="0">
                          <a:solidFill>
                            <a:srgbClr val="324D59"/>
                          </a:solidFill>
                          <a:effectLst/>
                        </a:rPr>
                        <a:t> </a:t>
                      </a:r>
                      <a:endParaRPr lang="en-US" sz="800"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noProof="0" dirty="0">
                          <a:solidFill>
                            <a:srgbClr val="324D59"/>
                          </a:solidFill>
                          <a:effectLst/>
                        </a:rPr>
                        <a:t> </a:t>
                      </a:r>
                      <a:endParaRPr lang="en-US" sz="800"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tabLst>
                          <a:tab pos="443230" algn="dec"/>
                        </a:tabLst>
                      </a:pPr>
                      <a:endParaRPr lang="en-US" sz="1000"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7"/>
                  </a:ext>
                </a:extLst>
              </a:tr>
              <a:tr h="148787">
                <a:tc>
                  <a:txBody>
                    <a:bodyPr/>
                    <a:lstStyle/>
                    <a:p>
                      <a:pPr>
                        <a:spcAft>
                          <a:spcPts val="0"/>
                        </a:spcAft>
                      </a:pPr>
                      <a:r>
                        <a:rPr lang="en-US" sz="800" b="0" noProof="0" dirty="0">
                          <a:solidFill>
                            <a:srgbClr val="324D59"/>
                          </a:solidFill>
                          <a:effectLst/>
                        </a:rPr>
                        <a:t>Net financial income/(expense)</a:t>
                      </a:r>
                      <a:endParaRPr lang="en-US" sz="800" b="0" noProof="0" dirty="0">
                        <a:solidFill>
                          <a:srgbClr val="324D59"/>
                        </a:solidFill>
                        <a:effectLst/>
                        <a:latin typeface="Times New Roman"/>
                        <a:ea typeface="Batang"/>
                      </a:endParaRPr>
                    </a:p>
                  </a:txBody>
                  <a:tcPr marL="36116" marR="36116" marT="0" marB="0">
                    <a:solidFill>
                      <a:schemeClr val="bg1"/>
                    </a:solidFill>
                  </a:tcPr>
                </a:tc>
                <a:tc>
                  <a:txBody>
                    <a:bodyPr/>
                    <a:lstStyle/>
                    <a:p>
                      <a:pPr algn="r">
                        <a:spcAft>
                          <a:spcPts val="0"/>
                        </a:spcAft>
                      </a:pPr>
                      <a:r>
                        <a:rPr lang="en-US" sz="800" b="0" noProof="0" dirty="0">
                          <a:solidFill>
                            <a:srgbClr val="324D59"/>
                          </a:solidFill>
                          <a:effectLst/>
                          <a:latin typeface="+mn-lt"/>
                          <a:ea typeface="Batang"/>
                        </a:rPr>
                        <a:t>(8.1)</a:t>
                      </a: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rPr>
                        <a:t>3.1</a:t>
                      </a:r>
                      <a:endParaRPr lang="en-US" sz="800" b="0"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tabLst>
                          <a:tab pos="443230" algn="dec"/>
                        </a:tabLst>
                      </a:pPr>
                      <a:endParaRPr lang="en-US" sz="1000" b="0"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8"/>
                  </a:ext>
                </a:extLst>
              </a:tr>
              <a:tr h="254537">
                <a:tc>
                  <a:txBody>
                    <a:bodyPr/>
                    <a:lstStyle/>
                    <a:p>
                      <a:pPr>
                        <a:spcAft>
                          <a:spcPts val="0"/>
                        </a:spcAft>
                      </a:pPr>
                      <a:r>
                        <a:rPr lang="en-US" sz="800" b="0" noProof="0" dirty="0">
                          <a:solidFill>
                            <a:srgbClr val="324D59"/>
                          </a:solidFill>
                          <a:effectLst/>
                          <a:latin typeface="+mn-lt"/>
                          <a:ea typeface="+mn-ea"/>
                        </a:rPr>
                        <a:t>Income</a:t>
                      </a:r>
                      <a:r>
                        <a:rPr lang="en-US" sz="800" b="0" baseline="0" noProof="0" dirty="0">
                          <a:solidFill>
                            <a:srgbClr val="324D59"/>
                          </a:solidFill>
                          <a:effectLst/>
                          <a:latin typeface="+mn-lt"/>
                          <a:ea typeface="+mn-ea"/>
                        </a:rPr>
                        <a:t> tax</a:t>
                      </a:r>
                      <a:endParaRPr lang="en-US" sz="800" b="0" noProof="0" dirty="0">
                        <a:solidFill>
                          <a:srgbClr val="324D59"/>
                        </a:solidFill>
                        <a:effectLst/>
                        <a:latin typeface="Times New Roman"/>
                        <a:ea typeface="Batang"/>
                      </a:endParaRPr>
                    </a:p>
                  </a:txBody>
                  <a:tcPr marL="36116" marR="36116" marT="0" marB="0" anchor="ctr">
                    <a:solidFill>
                      <a:schemeClr val="bg1"/>
                    </a:solidFill>
                  </a:tcPr>
                </a:tc>
                <a:tc>
                  <a:txBody>
                    <a:bodyPr/>
                    <a:lstStyle/>
                    <a:p>
                      <a:pPr algn="r">
                        <a:spcAft>
                          <a:spcPts val="0"/>
                        </a:spcAft>
                      </a:pPr>
                      <a:r>
                        <a:rPr lang="en-US" sz="800" b="0" noProof="0" dirty="0">
                          <a:solidFill>
                            <a:srgbClr val="324D59"/>
                          </a:solidFill>
                          <a:effectLst/>
                          <a:latin typeface="+mn-lt"/>
                          <a:ea typeface="Batang"/>
                        </a:rPr>
                        <a:t>(10.9)</a:t>
                      </a: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rPr>
                        <a:t>17.5</a:t>
                      </a:r>
                      <a:endParaRPr lang="en-US" sz="800" b="0"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tabLst>
                          <a:tab pos="443230" algn="dec"/>
                        </a:tabLst>
                      </a:pPr>
                      <a:endParaRPr lang="en-US" sz="1000" b="0"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9"/>
                  </a:ext>
                </a:extLst>
              </a:tr>
              <a:tr h="148787">
                <a:tc>
                  <a:txBody>
                    <a:bodyPr/>
                    <a:lstStyle/>
                    <a:p>
                      <a:pPr>
                        <a:spcAft>
                          <a:spcPts val="0"/>
                        </a:spcAft>
                      </a:pPr>
                      <a:r>
                        <a:rPr lang="en-US" sz="800" b="0" noProof="0" dirty="0">
                          <a:solidFill>
                            <a:srgbClr val="324D59"/>
                          </a:solidFill>
                          <a:effectLst/>
                        </a:rPr>
                        <a:t> </a:t>
                      </a:r>
                      <a:endParaRPr lang="en-US" sz="800" b="0" noProof="0" dirty="0">
                        <a:solidFill>
                          <a:srgbClr val="324D59"/>
                        </a:solidFill>
                        <a:effectLst/>
                        <a:latin typeface="Times New Roman"/>
                        <a:ea typeface="Batang"/>
                      </a:endParaRPr>
                    </a:p>
                  </a:txBody>
                  <a:tcPr marL="36116" marR="36116" marT="0" marB="0">
                    <a:solidFill>
                      <a:schemeClr val="bg1"/>
                    </a:solidFill>
                  </a:tcPr>
                </a:tc>
                <a:tc>
                  <a:txBody>
                    <a:bodyPr/>
                    <a:lstStyle/>
                    <a:p>
                      <a:pPr algn="r">
                        <a:spcAft>
                          <a:spcPts val="0"/>
                        </a:spcAft>
                      </a:pPr>
                      <a:r>
                        <a:rPr lang="en-US" sz="800" b="0" noProof="0" dirty="0">
                          <a:solidFill>
                            <a:srgbClr val="324D59"/>
                          </a:solidFill>
                          <a:effectLst/>
                        </a:rPr>
                        <a:t> </a:t>
                      </a:r>
                      <a:endParaRPr lang="en-US" sz="800" b="0"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rPr>
                        <a:t> </a:t>
                      </a:r>
                      <a:endParaRPr lang="en-US" sz="800" b="0"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endParaRPr lang="en-US" sz="1000" b="0"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10"/>
                  </a:ext>
                </a:extLst>
              </a:tr>
              <a:tr h="148787">
                <a:tc>
                  <a:txBody>
                    <a:bodyPr/>
                    <a:lstStyle/>
                    <a:p>
                      <a:pPr>
                        <a:spcAft>
                          <a:spcPts val="0"/>
                        </a:spcAft>
                      </a:pPr>
                      <a:r>
                        <a:rPr lang="en-US" sz="800" b="1" noProof="0" dirty="0">
                          <a:solidFill>
                            <a:srgbClr val="324D59"/>
                          </a:solidFill>
                          <a:effectLst/>
                        </a:rPr>
                        <a:t>Net profit from continuing operations </a:t>
                      </a:r>
                      <a:endParaRPr lang="en-US" sz="800" b="1" noProof="0" dirty="0">
                        <a:solidFill>
                          <a:srgbClr val="324D59"/>
                        </a:solidFill>
                        <a:effectLst/>
                        <a:latin typeface="Times New Roman"/>
                        <a:ea typeface="Batang"/>
                      </a:endParaRPr>
                    </a:p>
                  </a:txBody>
                  <a:tcPr marL="36116" marR="36116" marT="0" marB="0">
                    <a:solidFill>
                      <a:schemeClr val="bg1"/>
                    </a:solidFill>
                  </a:tcPr>
                </a:tc>
                <a:tc>
                  <a:txBody>
                    <a:bodyPr/>
                    <a:lstStyle/>
                    <a:p>
                      <a:pPr algn="r">
                        <a:spcAft>
                          <a:spcPts val="0"/>
                        </a:spcAft>
                      </a:pPr>
                      <a:r>
                        <a:rPr lang="en-US" sz="800" b="1" noProof="0" dirty="0">
                          <a:solidFill>
                            <a:srgbClr val="324D59"/>
                          </a:solidFill>
                          <a:effectLst/>
                          <a:latin typeface="+mn-lt"/>
                          <a:ea typeface="Batang"/>
                        </a:rPr>
                        <a:t>89.9</a:t>
                      </a:r>
                    </a:p>
                  </a:txBody>
                  <a:tcPr marL="54000" marR="270000" marT="0" marB="0" anchor="ctr">
                    <a:solidFill>
                      <a:schemeClr val="bg1"/>
                    </a:solidFill>
                  </a:tcPr>
                </a:tc>
                <a:tc>
                  <a:txBody>
                    <a:bodyPr/>
                    <a:lstStyle/>
                    <a:p>
                      <a:pPr algn="r">
                        <a:spcAft>
                          <a:spcPts val="0"/>
                        </a:spcAft>
                      </a:pPr>
                      <a:r>
                        <a:rPr lang="en-US" sz="800" b="1" noProof="0" dirty="0">
                          <a:solidFill>
                            <a:srgbClr val="324D59"/>
                          </a:solidFill>
                          <a:effectLst/>
                        </a:rPr>
                        <a:t>92.1</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endParaRPr lang="en-US" sz="10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11"/>
                  </a:ext>
                </a:extLst>
              </a:tr>
              <a:tr h="148787">
                <a:tc>
                  <a:txBody>
                    <a:bodyPr/>
                    <a:lstStyle/>
                    <a:p>
                      <a:pP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36116" marR="36116" marT="0" marB="0">
                    <a:solidFill>
                      <a:schemeClr val="bg1"/>
                    </a:solidFill>
                  </a:tcPr>
                </a:tc>
                <a:tc>
                  <a:txBody>
                    <a:bodyPr/>
                    <a:lstStyle/>
                    <a:p>
                      <a:pPr algn="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tabLst>
                          <a:tab pos="443230" algn="dec"/>
                        </a:tabLst>
                      </a:pPr>
                      <a:endParaRPr lang="en-US" sz="10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12"/>
                  </a:ext>
                </a:extLst>
              </a:tr>
              <a:tr h="280161">
                <a:tc>
                  <a:txBody>
                    <a:bodyPr/>
                    <a:lstStyle/>
                    <a:p>
                      <a:pPr>
                        <a:spcAft>
                          <a:spcPts val="0"/>
                        </a:spcAft>
                      </a:pPr>
                      <a:r>
                        <a:rPr lang="en-US" sz="800" b="1" noProof="0" dirty="0">
                          <a:solidFill>
                            <a:srgbClr val="324D59"/>
                          </a:solidFill>
                          <a:effectLst/>
                        </a:rPr>
                        <a:t>Net profit / (loss)</a:t>
                      </a:r>
                      <a:r>
                        <a:rPr lang="en-US" sz="800" b="1" baseline="0" noProof="0" dirty="0">
                          <a:solidFill>
                            <a:srgbClr val="324D59"/>
                          </a:solidFill>
                          <a:effectLst/>
                        </a:rPr>
                        <a:t> </a:t>
                      </a:r>
                      <a:r>
                        <a:rPr lang="en-US" sz="800" b="1" noProof="0" dirty="0">
                          <a:solidFill>
                            <a:srgbClr val="324D59"/>
                          </a:solidFill>
                          <a:effectLst/>
                        </a:rPr>
                        <a:t>from discontinued operations</a:t>
                      </a:r>
                      <a:endParaRPr lang="en-US" sz="800" b="1" noProof="0" dirty="0">
                        <a:solidFill>
                          <a:srgbClr val="324D59"/>
                        </a:solidFill>
                        <a:effectLst/>
                        <a:latin typeface="Times New Roman"/>
                        <a:ea typeface="Batang"/>
                      </a:endParaRPr>
                    </a:p>
                  </a:txBody>
                  <a:tcPr marL="36116" marR="36116" marT="0" marB="0">
                    <a:solidFill>
                      <a:schemeClr val="bg1"/>
                    </a:solidFill>
                  </a:tcPr>
                </a:tc>
                <a:tc>
                  <a:txBody>
                    <a:bodyPr/>
                    <a:lstStyle/>
                    <a:p>
                      <a:pPr marL="90488" indent="0" algn="r">
                        <a:spcAft>
                          <a:spcPts val="0"/>
                        </a:spcAft>
                      </a:pPr>
                      <a:r>
                        <a:rPr lang="en-US" sz="800" b="1" noProof="0" dirty="0">
                          <a:solidFill>
                            <a:srgbClr val="324D59"/>
                          </a:solidFill>
                          <a:effectLst/>
                        </a:rPr>
                        <a:t>0.3</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marL="90488" indent="0" algn="r">
                        <a:spcAft>
                          <a:spcPts val="0"/>
                        </a:spcAft>
                      </a:pPr>
                      <a:r>
                        <a:rPr lang="en-US" sz="800" b="1" noProof="0" dirty="0">
                          <a:solidFill>
                            <a:srgbClr val="324D59"/>
                          </a:solidFill>
                          <a:effectLst/>
                        </a:rPr>
                        <a:t>(5.6)</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endParaRPr lang="en-US" sz="10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13"/>
                  </a:ext>
                </a:extLst>
              </a:tr>
              <a:tr h="148787">
                <a:tc>
                  <a:txBody>
                    <a:bodyPr/>
                    <a:lstStyle/>
                    <a:p>
                      <a:pP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36116" marR="36116" marT="0" marB="0">
                    <a:solidFill>
                      <a:schemeClr val="bg1"/>
                    </a:solidFill>
                  </a:tcPr>
                </a:tc>
                <a:tc>
                  <a:txBody>
                    <a:bodyPr/>
                    <a:lstStyle/>
                    <a:p>
                      <a:pPr algn="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tabLst>
                          <a:tab pos="443230" algn="dec"/>
                        </a:tabLst>
                      </a:pPr>
                      <a:endParaRPr lang="en-US" sz="10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14"/>
                  </a:ext>
                </a:extLst>
              </a:tr>
              <a:tr h="119029">
                <a:tc>
                  <a:txBody>
                    <a:bodyPr/>
                    <a:lstStyle/>
                    <a:p>
                      <a:pPr>
                        <a:spcAft>
                          <a:spcPts val="0"/>
                        </a:spcAft>
                      </a:pPr>
                      <a:endParaRPr lang="en-US" sz="800" b="1" noProof="0" dirty="0">
                        <a:solidFill>
                          <a:srgbClr val="324D59"/>
                        </a:solidFill>
                        <a:effectLst/>
                        <a:latin typeface="Times New Roman"/>
                        <a:ea typeface="Batang"/>
                      </a:endParaRPr>
                    </a:p>
                  </a:txBody>
                  <a:tcPr marL="36116" marR="36116" marT="0" marB="0">
                    <a:lnB w="12700" cap="flat" cmpd="sng" algn="ctr">
                      <a:solidFill>
                        <a:srgbClr val="1F497D"/>
                      </a:solidFill>
                      <a:prstDash val="solid"/>
                      <a:round/>
                      <a:headEnd type="none" w="med" len="med"/>
                      <a:tailEnd type="none" w="med" len="med"/>
                    </a:lnB>
                    <a:solidFill>
                      <a:schemeClr val="bg1"/>
                    </a:solidFill>
                  </a:tcPr>
                </a:tc>
                <a:tc>
                  <a:txBody>
                    <a:bodyPr/>
                    <a:lstStyle/>
                    <a:p>
                      <a:pPr algn="r">
                        <a:spcAft>
                          <a:spcPts val="0"/>
                        </a:spcAft>
                      </a:pPr>
                      <a:endParaRPr lang="en-US" sz="800" b="1" noProof="0" dirty="0">
                        <a:solidFill>
                          <a:srgbClr val="324D59"/>
                        </a:solidFill>
                        <a:effectLst/>
                        <a:latin typeface="Times New Roman"/>
                        <a:ea typeface="Batang"/>
                      </a:endParaRPr>
                    </a:p>
                  </a:txBody>
                  <a:tcPr marL="54000" marR="270000" marT="0" marB="0" anchor="ctr">
                    <a:lnB w="12700" cap="flat" cmpd="sng" algn="ctr">
                      <a:solidFill>
                        <a:srgbClr val="1F497D"/>
                      </a:solidFill>
                      <a:prstDash val="solid"/>
                      <a:round/>
                      <a:headEnd type="none" w="med" len="med"/>
                      <a:tailEnd type="none" w="med" len="med"/>
                    </a:lnB>
                    <a:solidFill>
                      <a:schemeClr val="bg1"/>
                    </a:solidFill>
                  </a:tcPr>
                </a:tc>
                <a:tc>
                  <a:txBody>
                    <a:bodyPr/>
                    <a:lstStyle/>
                    <a:p>
                      <a:pPr algn="r">
                        <a:spcAft>
                          <a:spcPts val="0"/>
                        </a:spcAft>
                      </a:pPr>
                      <a:endParaRPr lang="en-US" sz="800" b="1" noProof="0" dirty="0">
                        <a:solidFill>
                          <a:srgbClr val="324D59"/>
                        </a:solidFill>
                        <a:effectLst/>
                        <a:latin typeface="Times New Roman"/>
                        <a:ea typeface="Batang"/>
                      </a:endParaRPr>
                    </a:p>
                  </a:txBody>
                  <a:tcPr marL="54000" marR="270000" marT="0" marB="0" anchor="ctr">
                    <a:lnB w="12700" cap="flat" cmpd="sng" algn="ctr">
                      <a:solidFill>
                        <a:srgbClr val="1F497D"/>
                      </a:solidFill>
                      <a:prstDash val="solid"/>
                      <a:round/>
                      <a:headEnd type="none" w="med" len="med"/>
                      <a:tailEnd type="none" w="med" len="med"/>
                    </a:lnB>
                    <a:solidFill>
                      <a:schemeClr val="bg1"/>
                    </a:solidFill>
                  </a:tcPr>
                </a:tc>
                <a:tc>
                  <a:txBody>
                    <a:bodyPr/>
                    <a:lstStyle/>
                    <a:p>
                      <a:pPr algn="r">
                        <a:spcAft>
                          <a:spcPts val="0"/>
                        </a:spcAft>
                        <a:tabLst>
                          <a:tab pos="443230" algn="dec"/>
                        </a:tabLst>
                      </a:pPr>
                      <a:endParaRPr lang="en-US" sz="100" b="1" noProof="0" dirty="0">
                        <a:solidFill>
                          <a:srgbClr val="324D59"/>
                        </a:solidFill>
                        <a:effectLst/>
                        <a:latin typeface="Times New Roman"/>
                        <a:ea typeface="Batang"/>
                      </a:endParaRPr>
                    </a:p>
                  </a:txBody>
                  <a:tcPr marL="54000" marR="270000" marT="0" marB="0" anchor="ctr">
                    <a:lnB w="12700" cap="flat" cmpd="sng" algn="ctr">
                      <a:solidFill>
                        <a:srgbClr val="1F497D"/>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148787">
                <a:tc>
                  <a:txBody>
                    <a:bodyPr/>
                    <a:lstStyle/>
                    <a:p>
                      <a:pPr>
                        <a:spcAft>
                          <a:spcPts val="0"/>
                        </a:spcAft>
                      </a:pPr>
                      <a:endParaRPr lang="en-US" sz="800" b="1" noProof="0" dirty="0">
                        <a:solidFill>
                          <a:srgbClr val="324D59"/>
                        </a:solidFill>
                        <a:effectLst/>
                        <a:latin typeface="Times New Roman"/>
                        <a:ea typeface="Batang"/>
                      </a:endParaRPr>
                    </a:p>
                  </a:txBody>
                  <a:tcPr marL="36116" marR="36116" marT="0" marB="0">
                    <a:lnT w="12700" cap="flat" cmpd="sng" algn="ctr">
                      <a:solidFill>
                        <a:srgbClr val="1F497D"/>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spcAft>
                          <a:spcPts val="0"/>
                        </a:spcAft>
                      </a:pPr>
                      <a:endParaRPr lang="en-US" sz="800" b="1" noProof="0" dirty="0">
                        <a:solidFill>
                          <a:srgbClr val="324D59"/>
                        </a:solidFill>
                        <a:effectLst/>
                        <a:latin typeface="Times New Roman"/>
                        <a:ea typeface="Batang"/>
                      </a:endParaRPr>
                    </a:p>
                  </a:txBody>
                  <a:tcPr marL="54000" marR="270000" marT="0" marB="0" anchor="ctr">
                    <a:lnT w="12700" cap="flat" cmpd="sng" algn="ctr">
                      <a:solidFill>
                        <a:srgbClr val="1F497D"/>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spcAft>
                          <a:spcPts val="0"/>
                        </a:spcAft>
                      </a:pPr>
                      <a:endParaRPr lang="en-US" sz="800" b="1" noProof="0" dirty="0">
                        <a:solidFill>
                          <a:srgbClr val="324D59"/>
                        </a:solidFill>
                        <a:effectLst/>
                        <a:latin typeface="Times New Roman"/>
                        <a:ea typeface="Batang"/>
                      </a:endParaRPr>
                    </a:p>
                  </a:txBody>
                  <a:tcPr marL="54000" marR="270000" marT="0" marB="0" anchor="ctr">
                    <a:lnT w="12700" cap="flat" cmpd="sng" algn="ctr">
                      <a:solidFill>
                        <a:srgbClr val="1F497D"/>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spcAft>
                          <a:spcPts val="0"/>
                        </a:spcAft>
                        <a:tabLst>
                          <a:tab pos="443230" algn="dec"/>
                        </a:tabLst>
                      </a:pPr>
                      <a:endParaRPr lang="en-US" sz="1000" b="1" noProof="0" dirty="0">
                        <a:solidFill>
                          <a:srgbClr val="324D59"/>
                        </a:solidFill>
                        <a:effectLst/>
                        <a:latin typeface="Times New Roman"/>
                        <a:ea typeface="Batang"/>
                      </a:endParaRPr>
                    </a:p>
                  </a:txBody>
                  <a:tcPr marL="54000" marR="270000" marT="0" marB="0" anchor="ctr">
                    <a:lnT w="12700" cap="flat" cmpd="sng" algn="ctr">
                      <a:solidFill>
                        <a:srgbClr val="1F497D"/>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148787">
                <a:tc>
                  <a:txBody>
                    <a:bodyPr/>
                    <a:lstStyle/>
                    <a:p>
                      <a:pPr>
                        <a:spcAft>
                          <a:spcPts val="0"/>
                        </a:spcAft>
                      </a:pPr>
                      <a:r>
                        <a:rPr lang="en-US" sz="800" b="1" noProof="0" dirty="0">
                          <a:solidFill>
                            <a:srgbClr val="324D59"/>
                          </a:solidFill>
                          <a:effectLst/>
                        </a:rPr>
                        <a:t>Net profit (Group share)</a:t>
                      </a:r>
                      <a:endParaRPr lang="en-US" sz="800" b="1" noProof="0" dirty="0">
                        <a:solidFill>
                          <a:srgbClr val="324D59"/>
                        </a:solidFill>
                        <a:effectLst/>
                        <a:latin typeface="Times New Roman"/>
                        <a:ea typeface="Batang"/>
                      </a:endParaRPr>
                    </a:p>
                  </a:txBody>
                  <a:tcPr marL="36116" marR="36116" marT="0" marB="0">
                    <a:lnT w="12700" cap="flat" cmpd="sng" algn="ctr">
                      <a:noFill/>
                      <a:prstDash val="solid"/>
                      <a:round/>
                      <a:headEnd type="none" w="med" len="med"/>
                      <a:tailEnd type="none" w="med" len="med"/>
                    </a:lnT>
                    <a:solidFill>
                      <a:schemeClr val="bg1"/>
                    </a:solidFill>
                  </a:tcPr>
                </a:tc>
                <a:tc>
                  <a:txBody>
                    <a:bodyPr/>
                    <a:lstStyle/>
                    <a:p>
                      <a:pPr algn="r">
                        <a:spcAft>
                          <a:spcPts val="0"/>
                        </a:spcAft>
                      </a:pPr>
                      <a:r>
                        <a:rPr lang="en-US" sz="800" b="1" noProof="0" dirty="0">
                          <a:solidFill>
                            <a:srgbClr val="324D59"/>
                          </a:solidFill>
                          <a:effectLst/>
                        </a:rPr>
                        <a:t>90.2</a:t>
                      </a:r>
                      <a:endParaRPr lang="en-US" sz="800" b="1" noProof="0" dirty="0">
                        <a:solidFill>
                          <a:srgbClr val="324D59"/>
                        </a:solidFill>
                        <a:effectLst/>
                        <a:latin typeface="Times New Roman"/>
                        <a:ea typeface="Batang"/>
                      </a:endParaRPr>
                    </a:p>
                  </a:txBody>
                  <a:tcPr marL="54000" marR="270000" marT="0" marB="0" anchor="ctr">
                    <a:lnT w="12700" cap="flat" cmpd="sng" algn="ctr">
                      <a:noFill/>
                      <a:prstDash val="solid"/>
                      <a:round/>
                      <a:headEnd type="none" w="med" len="med"/>
                      <a:tailEnd type="none" w="med" len="med"/>
                    </a:lnT>
                    <a:solidFill>
                      <a:schemeClr val="bg1"/>
                    </a:solidFill>
                  </a:tcPr>
                </a:tc>
                <a:tc>
                  <a:txBody>
                    <a:bodyPr/>
                    <a:lstStyle/>
                    <a:p>
                      <a:pPr algn="r">
                        <a:spcAft>
                          <a:spcPts val="0"/>
                        </a:spcAft>
                      </a:pPr>
                      <a:r>
                        <a:rPr lang="en-US" sz="800" b="1" noProof="0" dirty="0">
                          <a:solidFill>
                            <a:srgbClr val="324D59"/>
                          </a:solidFill>
                          <a:effectLst/>
                        </a:rPr>
                        <a:t>86.5</a:t>
                      </a:r>
                      <a:endParaRPr lang="en-US" sz="800" b="1" noProof="0" dirty="0">
                        <a:solidFill>
                          <a:srgbClr val="324D59"/>
                        </a:solidFill>
                        <a:effectLst/>
                        <a:latin typeface="Times New Roman"/>
                        <a:ea typeface="Batang"/>
                      </a:endParaRPr>
                    </a:p>
                  </a:txBody>
                  <a:tcPr marL="54000" marR="270000" marT="0" marB="0" anchor="ctr">
                    <a:lnT w="12700" cap="flat" cmpd="sng" algn="ctr">
                      <a:noFill/>
                      <a:prstDash val="solid"/>
                      <a:round/>
                      <a:headEnd type="none" w="med" len="med"/>
                      <a:tailEnd type="none" w="med" len="med"/>
                    </a:lnT>
                    <a:solidFill>
                      <a:schemeClr val="bg1"/>
                    </a:solidFill>
                  </a:tcPr>
                </a:tc>
                <a:tc>
                  <a:txBody>
                    <a:bodyPr/>
                    <a:lstStyle/>
                    <a:p>
                      <a:pPr algn="r">
                        <a:spcAft>
                          <a:spcPts val="0"/>
                        </a:spcAft>
                        <a:tabLst>
                          <a:tab pos="443230" algn="dec"/>
                        </a:tabLst>
                      </a:pPr>
                      <a:endParaRPr lang="en-US" sz="1000" b="1" noProof="0" dirty="0">
                        <a:solidFill>
                          <a:srgbClr val="324D59"/>
                        </a:solidFill>
                        <a:effectLst/>
                        <a:latin typeface="Times New Roman"/>
                        <a:ea typeface="Batang"/>
                      </a:endParaRPr>
                    </a:p>
                  </a:txBody>
                  <a:tcPr marL="54000" marR="270000" marT="0" marB="0"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0017"/>
                  </a:ext>
                </a:extLst>
              </a:tr>
              <a:tr h="119029">
                <a:tc>
                  <a:txBody>
                    <a:bodyPr/>
                    <a:lstStyle/>
                    <a:p>
                      <a:pP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36116" marR="36116" marT="0" marB="0">
                    <a:solidFill>
                      <a:schemeClr val="bg1"/>
                    </a:solidFill>
                  </a:tcPr>
                </a:tc>
                <a:tc>
                  <a:txBody>
                    <a:bodyPr/>
                    <a:lstStyle/>
                    <a:p>
                      <a:pPr algn="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1" noProof="0" dirty="0">
                          <a:solidFill>
                            <a:srgbClr val="324D59"/>
                          </a:solidFill>
                          <a:effectLst/>
                        </a:rPr>
                        <a:t>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marL="165100" algn="r">
                        <a:spcAft>
                          <a:spcPts val="0"/>
                        </a:spcAft>
                      </a:pPr>
                      <a:endParaRPr lang="en-US" sz="1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18"/>
                  </a:ext>
                </a:extLst>
              </a:tr>
              <a:tr h="148787">
                <a:tc>
                  <a:txBody>
                    <a:bodyPr/>
                    <a:lstStyle/>
                    <a:p>
                      <a:pPr>
                        <a:spcAft>
                          <a:spcPts val="0"/>
                        </a:spcAft>
                      </a:pPr>
                      <a:endParaRPr lang="en-US" sz="800" b="0" i="1" noProof="0" dirty="0">
                        <a:solidFill>
                          <a:srgbClr val="FF0000"/>
                        </a:solidFill>
                        <a:effectLst/>
                        <a:latin typeface="Times New Roman"/>
                        <a:ea typeface="Batang"/>
                      </a:endParaRPr>
                    </a:p>
                  </a:txBody>
                  <a:tcPr marL="36116" marR="36116" marT="0" marB="0">
                    <a:solidFill>
                      <a:schemeClr val="bg1"/>
                    </a:solidFill>
                  </a:tcPr>
                </a:tc>
                <a:tc>
                  <a:txBody>
                    <a:bodyPr/>
                    <a:lstStyle/>
                    <a:p>
                      <a:pPr algn="r">
                        <a:spcAft>
                          <a:spcPts val="0"/>
                        </a:spcAft>
                      </a:pPr>
                      <a:endParaRPr lang="en-US" sz="800" b="0" i="1" noProof="0" dirty="0">
                        <a:solidFill>
                          <a:srgbClr val="FF0000"/>
                        </a:solidFill>
                        <a:effectLst/>
                        <a:latin typeface="Times New Roman"/>
                        <a:ea typeface="Batang"/>
                      </a:endParaRPr>
                    </a:p>
                  </a:txBody>
                  <a:tcPr marL="54000" marR="270000" marT="0" marB="0">
                    <a:solidFill>
                      <a:schemeClr val="bg1"/>
                    </a:solidFill>
                  </a:tcPr>
                </a:tc>
                <a:tc>
                  <a:txBody>
                    <a:bodyPr/>
                    <a:lstStyle/>
                    <a:p>
                      <a:pPr marL="165100" algn="r">
                        <a:spcAft>
                          <a:spcPts val="0"/>
                        </a:spcAft>
                      </a:pPr>
                      <a:endParaRPr lang="en-US" sz="800" b="0" i="1" noProof="0" dirty="0">
                        <a:solidFill>
                          <a:srgbClr val="FF0000"/>
                        </a:solidFill>
                        <a:effectLst/>
                        <a:latin typeface="Times New Roman"/>
                        <a:ea typeface="Batang"/>
                      </a:endParaRPr>
                    </a:p>
                  </a:txBody>
                  <a:tcPr marL="54000" marR="270000" marT="0" marB="0">
                    <a:solidFill>
                      <a:schemeClr val="bg1"/>
                    </a:solidFill>
                  </a:tcPr>
                </a:tc>
                <a:tc>
                  <a:txBody>
                    <a:bodyPr/>
                    <a:lstStyle/>
                    <a:p>
                      <a:pPr marL="165100" algn="r">
                        <a:spcAft>
                          <a:spcPts val="0"/>
                        </a:spcAft>
                      </a:pPr>
                      <a:endParaRPr lang="en-US" sz="1000" b="0" i="1" noProof="0" dirty="0">
                        <a:solidFill>
                          <a:srgbClr val="FF0000"/>
                        </a:solidFill>
                        <a:effectLst/>
                        <a:latin typeface="Times New Roman"/>
                        <a:ea typeface="Batang"/>
                      </a:endParaRPr>
                    </a:p>
                  </a:txBody>
                  <a:tcPr marL="54000" marR="270000" marT="0" marB="0">
                    <a:solidFill>
                      <a:schemeClr val="bg1"/>
                    </a:solidFill>
                  </a:tcPr>
                </a:tc>
                <a:extLst>
                  <a:ext uri="{0D108BD9-81ED-4DB2-BD59-A6C34878D82A}">
                    <a16:rowId xmlns:a16="http://schemas.microsoft.com/office/drawing/2014/main" val="10019"/>
                  </a:ext>
                </a:extLst>
              </a:tr>
            </a:tbl>
          </a:graphicData>
        </a:graphic>
      </p:graphicFrame>
      <p:sp>
        <p:nvSpPr>
          <p:cNvPr id="18" name="Rectangle 17">
            <a:extLst>
              <a:ext uri="{FF2B5EF4-FFF2-40B4-BE49-F238E27FC236}">
                <a16:creationId xmlns:a16="http://schemas.microsoft.com/office/drawing/2014/main" id="{B076A99A-7077-4DE5-802F-E5F863658232}"/>
              </a:ext>
            </a:extLst>
          </p:cNvPr>
          <p:cNvSpPr/>
          <p:nvPr/>
        </p:nvSpPr>
        <p:spPr>
          <a:xfrm>
            <a:off x="4342820" y="1793852"/>
            <a:ext cx="426743" cy="177334"/>
          </a:xfrm>
          <a:prstGeom prst="rect">
            <a:avLst/>
          </a:prstGeom>
          <a:noFill/>
          <a:ln w="635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AC947E72-5500-4024-8405-FA62867EDE61}"/>
              </a:ext>
            </a:extLst>
          </p:cNvPr>
          <p:cNvSpPr/>
          <p:nvPr/>
        </p:nvSpPr>
        <p:spPr>
          <a:xfrm>
            <a:off x="3296802" y="2427031"/>
            <a:ext cx="426743" cy="177334"/>
          </a:xfrm>
          <a:prstGeom prst="rect">
            <a:avLst/>
          </a:prstGeom>
          <a:noFill/>
          <a:ln w="635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E66D7119-D3E9-4246-BCC5-3C5907D650C9}"/>
              </a:ext>
            </a:extLst>
          </p:cNvPr>
          <p:cNvSpPr/>
          <p:nvPr/>
        </p:nvSpPr>
        <p:spPr>
          <a:xfrm>
            <a:off x="4342819" y="2403178"/>
            <a:ext cx="426743" cy="177334"/>
          </a:xfrm>
          <a:prstGeom prst="rect">
            <a:avLst/>
          </a:prstGeom>
          <a:noFill/>
          <a:ln w="635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E25DB920-0813-4EB8-B543-66320410EA6C}"/>
              </a:ext>
            </a:extLst>
          </p:cNvPr>
          <p:cNvSpPr/>
          <p:nvPr/>
        </p:nvSpPr>
        <p:spPr>
          <a:xfrm>
            <a:off x="4342818" y="2605324"/>
            <a:ext cx="426743" cy="177334"/>
          </a:xfrm>
          <a:prstGeom prst="rect">
            <a:avLst/>
          </a:prstGeom>
          <a:noFill/>
          <a:ln w="635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6406B55C-D954-4113-913D-EA6C4AB88B03}"/>
              </a:ext>
            </a:extLst>
          </p:cNvPr>
          <p:cNvSpPr/>
          <p:nvPr/>
        </p:nvSpPr>
        <p:spPr>
          <a:xfrm>
            <a:off x="3296803" y="3342499"/>
            <a:ext cx="426743" cy="177334"/>
          </a:xfrm>
          <a:prstGeom prst="rect">
            <a:avLst/>
          </a:prstGeom>
          <a:noFill/>
          <a:ln w="635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9E24E133-C9D0-4E2B-BEB8-32945B295513}"/>
              </a:ext>
            </a:extLst>
          </p:cNvPr>
          <p:cNvSpPr/>
          <p:nvPr/>
        </p:nvSpPr>
        <p:spPr>
          <a:xfrm>
            <a:off x="4342820" y="3350450"/>
            <a:ext cx="426743" cy="177334"/>
          </a:xfrm>
          <a:prstGeom prst="rect">
            <a:avLst/>
          </a:prstGeom>
          <a:noFill/>
          <a:ln w="635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24" name="ZoneTexte 43">
            <a:extLst>
              <a:ext uri="{FF2B5EF4-FFF2-40B4-BE49-F238E27FC236}">
                <a16:creationId xmlns:a16="http://schemas.microsoft.com/office/drawing/2014/main" id="{9A8AEA1E-F2FF-4F62-A400-2C9000840083}"/>
              </a:ext>
            </a:extLst>
          </p:cNvPr>
          <p:cNvSpPr txBox="1"/>
          <p:nvPr/>
        </p:nvSpPr>
        <p:spPr>
          <a:xfrm>
            <a:off x="4801808" y="1751457"/>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25" name="ZoneTexte 44">
            <a:extLst>
              <a:ext uri="{FF2B5EF4-FFF2-40B4-BE49-F238E27FC236}">
                <a16:creationId xmlns:a16="http://schemas.microsoft.com/office/drawing/2014/main" id="{594A666B-40C2-4D36-AAFE-689EAD366CDE}"/>
              </a:ext>
            </a:extLst>
          </p:cNvPr>
          <p:cNvSpPr txBox="1"/>
          <p:nvPr/>
        </p:nvSpPr>
        <p:spPr>
          <a:xfrm>
            <a:off x="4801808" y="2333148"/>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26" name="ZoneTexte 45">
            <a:extLst>
              <a:ext uri="{FF2B5EF4-FFF2-40B4-BE49-F238E27FC236}">
                <a16:creationId xmlns:a16="http://schemas.microsoft.com/office/drawing/2014/main" id="{3878F9C4-87AA-4636-8F7B-AC0474E39E5D}"/>
              </a:ext>
            </a:extLst>
          </p:cNvPr>
          <p:cNvSpPr txBox="1"/>
          <p:nvPr/>
        </p:nvSpPr>
        <p:spPr>
          <a:xfrm>
            <a:off x="3755792" y="2432342"/>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3</a:t>
            </a:r>
          </a:p>
        </p:txBody>
      </p:sp>
      <p:sp>
        <p:nvSpPr>
          <p:cNvPr id="27" name="ZoneTexte 46">
            <a:extLst>
              <a:ext uri="{FF2B5EF4-FFF2-40B4-BE49-F238E27FC236}">
                <a16:creationId xmlns:a16="http://schemas.microsoft.com/office/drawing/2014/main" id="{EA944D9D-A719-4B6D-8FB0-1988576EB10F}"/>
              </a:ext>
            </a:extLst>
          </p:cNvPr>
          <p:cNvSpPr txBox="1"/>
          <p:nvPr/>
        </p:nvSpPr>
        <p:spPr>
          <a:xfrm>
            <a:off x="4801805" y="2596292"/>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4</a:t>
            </a:r>
          </a:p>
        </p:txBody>
      </p:sp>
      <p:sp>
        <p:nvSpPr>
          <p:cNvPr id="28" name="ZoneTexte 47">
            <a:extLst>
              <a:ext uri="{FF2B5EF4-FFF2-40B4-BE49-F238E27FC236}">
                <a16:creationId xmlns:a16="http://schemas.microsoft.com/office/drawing/2014/main" id="{708CD07D-F7C9-414B-9EF6-68CD55D43371}"/>
              </a:ext>
            </a:extLst>
          </p:cNvPr>
          <p:cNvSpPr txBox="1"/>
          <p:nvPr/>
        </p:nvSpPr>
        <p:spPr>
          <a:xfrm>
            <a:off x="4811995" y="3308055"/>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5</a:t>
            </a:r>
          </a:p>
        </p:txBody>
      </p:sp>
      <p:sp>
        <p:nvSpPr>
          <p:cNvPr id="29" name="ZoneTexte 48">
            <a:extLst>
              <a:ext uri="{FF2B5EF4-FFF2-40B4-BE49-F238E27FC236}">
                <a16:creationId xmlns:a16="http://schemas.microsoft.com/office/drawing/2014/main" id="{5528068E-C3B7-493E-B41C-8D5AC3297018}"/>
              </a:ext>
            </a:extLst>
          </p:cNvPr>
          <p:cNvSpPr txBox="1"/>
          <p:nvPr/>
        </p:nvSpPr>
        <p:spPr>
          <a:xfrm>
            <a:off x="3755792" y="3316005"/>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6</a:t>
            </a:r>
          </a:p>
        </p:txBody>
      </p:sp>
      <p:sp>
        <p:nvSpPr>
          <p:cNvPr id="30" name="Rectangle 29">
            <a:extLst>
              <a:ext uri="{FF2B5EF4-FFF2-40B4-BE49-F238E27FC236}">
                <a16:creationId xmlns:a16="http://schemas.microsoft.com/office/drawing/2014/main" id="{CB4A2CEB-5088-4DEB-875F-30161A9B0879}"/>
              </a:ext>
            </a:extLst>
          </p:cNvPr>
          <p:cNvSpPr/>
          <p:nvPr/>
        </p:nvSpPr>
        <p:spPr>
          <a:xfrm>
            <a:off x="3296803" y="3977372"/>
            <a:ext cx="426743" cy="177334"/>
          </a:xfrm>
          <a:prstGeom prst="rect">
            <a:avLst/>
          </a:prstGeom>
          <a:noFill/>
          <a:ln w="635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31" name="ZoneTexte 50">
            <a:extLst>
              <a:ext uri="{FF2B5EF4-FFF2-40B4-BE49-F238E27FC236}">
                <a16:creationId xmlns:a16="http://schemas.microsoft.com/office/drawing/2014/main" id="{5349C2C4-FE0E-489D-A9D1-D0C922998DF0}"/>
              </a:ext>
            </a:extLst>
          </p:cNvPr>
          <p:cNvSpPr txBox="1"/>
          <p:nvPr/>
        </p:nvSpPr>
        <p:spPr>
          <a:xfrm>
            <a:off x="3755792" y="3903172"/>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7</a:t>
            </a:r>
          </a:p>
        </p:txBody>
      </p:sp>
      <p:cxnSp>
        <p:nvCxnSpPr>
          <p:cNvPr id="32" name="Connecteur droit 4">
            <a:extLst>
              <a:ext uri="{FF2B5EF4-FFF2-40B4-BE49-F238E27FC236}">
                <a16:creationId xmlns:a16="http://schemas.microsoft.com/office/drawing/2014/main" id="{FB30A2F2-C1F6-384B-8A50-A1C9B4F96887}"/>
              </a:ext>
            </a:extLst>
          </p:cNvPr>
          <p:cNvCxnSpPr/>
          <p:nvPr/>
        </p:nvCxnSpPr>
        <p:spPr>
          <a:xfrm>
            <a:off x="4148412" y="1011234"/>
            <a:ext cx="0" cy="354698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74C688B0-DAFC-47D3-B8F9-6E2F6637501B}"/>
              </a:ext>
            </a:extLst>
          </p:cNvPr>
          <p:cNvSpPr/>
          <p:nvPr/>
        </p:nvSpPr>
        <p:spPr>
          <a:xfrm>
            <a:off x="149880" y="4563729"/>
            <a:ext cx="7740645" cy="369332"/>
          </a:xfrm>
          <a:prstGeom prst="rect">
            <a:avLst/>
          </a:prstGeom>
        </p:spPr>
        <p:txBody>
          <a:bodyPr wrap="square">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324D59"/>
                </a:solidFill>
                <a:effectLst/>
                <a:uLnTx/>
                <a:uFillTx/>
                <a:latin typeface="Arial"/>
                <a:ea typeface="+mn-ea"/>
                <a:cs typeface="+mn-cs"/>
              </a:rPr>
              <a:t>The income and expenses related to discontinued operations are directly reported as “Net result from discontinued operations”. Down to the line “Net result after tax from continuing operations”, the Group consolidated P&amp;L account now exclusively and fully reflects the Electronics activities as well as corporate expenses. </a:t>
            </a:r>
          </a:p>
          <a:p>
            <a:pPr marL="0" marR="0" lvl="0" indent="0" algn="l" defTabSz="389626" rtl="0" eaLnBrk="1" fontAlgn="auto" latinLnBrk="0" hangingPunct="1">
              <a:lnSpc>
                <a:spcPct val="100000"/>
              </a:lnSpc>
              <a:spcBef>
                <a:spcPts val="0"/>
              </a:spcBef>
              <a:spcAft>
                <a:spcPts val="0"/>
              </a:spcAft>
              <a:buClrTx/>
              <a:buSzTx/>
              <a:buFontTx/>
              <a:buNone/>
              <a:tabLst/>
              <a:defRPr/>
            </a:pPr>
            <a:endParaRPr kumimoji="0" lang="en-US" sz="600" b="0" i="1" u="none" strike="noStrike" kern="1200" cap="none" spc="0" normalizeH="0" baseline="0" noProof="0" dirty="0">
              <a:ln>
                <a:noFill/>
              </a:ln>
              <a:solidFill>
                <a:srgbClr val="324D59"/>
              </a:solidFill>
              <a:effectLst/>
              <a:uLnTx/>
              <a:uFillTx/>
              <a:latin typeface="Arial"/>
              <a:ea typeface="+mn-ea"/>
              <a:cs typeface="+mn-cs"/>
            </a:endParaRPr>
          </a:p>
        </p:txBody>
      </p:sp>
    </p:spTree>
    <p:extLst>
      <p:ext uri="{BB962C8B-B14F-4D97-AF65-F5344CB8AC3E}">
        <p14:creationId xmlns:p14="http://schemas.microsoft.com/office/powerpoint/2010/main" val="4126759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Evolution de l’EBITDA</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22</a:t>
            </a:fld>
            <a:endParaRPr lang="fr-FR"/>
          </a:p>
        </p:txBody>
      </p:sp>
      <p:grpSp>
        <p:nvGrpSpPr>
          <p:cNvPr id="7" name="Groupe 14">
            <a:extLst>
              <a:ext uri="{FF2B5EF4-FFF2-40B4-BE49-F238E27FC236}">
                <a16:creationId xmlns:a16="http://schemas.microsoft.com/office/drawing/2014/main" id="{9513A98A-A9BD-482D-98D3-34C4BB5DE0EC}"/>
              </a:ext>
            </a:extLst>
          </p:cNvPr>
          <p:cNvGrpSpPr/>
          <p:nvPr/>
        </p:nvGrpSpPr>
        <p:grpSpPr>
          <a:xfrm>
            <a:off x="846866" y="922056"/>
            <a:ext cx="4114310" cy="3756921"/>
            <a:chOff x="1163077" y="1409087"/>
            <a:chExt cx="3431229" cy="3133176"/>
          </a:xfrm>
        </p:grpSpPr>
        <p:graphicFrame>
          <p:nvGraphicFramePr>
            <p:cNvPr id="8" name="Graphique 16">
              <a:extLst>
                <a:ext uri="{FF2B5EF4-FFF2-40B4-BE49-F238E27FC236}">
                  <a16:creationId xmlns:a16="http://schemas.microsoft.com/office/drawing/2014/main" id="{3462D2BE-5350-4D9C-BAF1-77591D70493C}"/>
                </a:ext>
              </a:extLst>
            </p:cNvPr>
            <p:cNvGraphicFramePr/>
            <p:nvPr/>
          </p:nvGraphicFramePr>
          <p:xfrm>
            <a:off x="1163077" y="1550783"/>
            <a:ext cx="3297411" cy="2991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phique 17">
              <a:extLst>
                <a:ext uri="{FF2B5EF4-FFF2-40B4-BE49-F238E27FC236}">
                  <a16:creationId xmlns:a16="http://schemas.microsoft.com/office/drawing/2014/main" id="{592A45CD-BD8B-469C-85A0-B0BCA1E5C0B2}"/>
                </a:ext>
              </a:extLst>
            </p:cNvPr>
            <p:cNvGraphicFramePr/>
            <p:nvPr/>
          </p:nvGraphicFramePr>
          <p:xfrm>
            <a:off x="1320554" y="1409087"/>
            <a:ext cx="3273752" cy="231542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Rectangle 9">
            <a:extLst>
              <a:ext uri="{FF2B5EF4-FFF2-40B4-BE49-F238E27FC236}">
                <a16:creationId xmlns:a16="http://schemas.microsoft.com/office/drawing/2014/main" id="{A163187C-BD81-47F3-8AEB-C636E0515FD8}"/>
              </a:ext>
            </a:extLst>
          </p:cNvPr>
          <p:cNvSpPr/>
          <p:nvPr/>
        </p:nvSpPr>
        <p:spPr>
          <a:xfrm>
            <a:off x="4961176" y="2387917"/>
            <a:ext cx="3704680" cy="15816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07450" marR="0" lvl="0" indent="-171450" algn="l" defTabSz="457200" rtl="0" eaLnBrk="1" fontAlgn="auto" latinLnBrk="0" hangingPunct="1">
              <a:lnSpc>
                <a:spcPct val="114000"/>
              </a:lnSpc>
              <a:spcBef>
                <a:spcPts val="600"/>
              </a:spcBef>
              <a:spcAft>
                <a:spcPts val="0"/>
              </a:spcAft>
              <a:buClr>
                <a:srgbClr val="324D59"/>
              </a:buClr>
              <a:buSzPct val="100000"/>
              <a:buFont typeface="Courier New" panose="02070309020205020404" pitchFamily="49" charset="0"/>
              <a:buChar char="o"/>
              <a:tabLst/>
              <a:defRPr/>
            </a:pPr>
            <a:r>
              <a:rPr kumimoji="0" lang="en-US" sz="1100" b="1" i="0" u="none" strike="noStrike" kern="1200" cap="none" spc="0" normalizeH="0" baseline="0" noProof="0" dirty="0">
                <a:ln>
                  <a:noFill/>
                </a:ln>
                <a:solidFill>
                  <a:srgbClr val="324D59"/>
                </a:solidFill>
                <a:effectLst/>
                <a:uLnTx/>
                <a:uFillTx/>
                <a:latin typeface="Arial"/>
                <a:ea typeface="+mn-ea"/>
                <a:cs typeface="+mn-cs"/>
              </a:rPr>
              <a:t>FY’19 EBITDA up 68% vs FY’18</a:t>
            </a:r>
          </a:p>
          <a:p>
            <a:pPr marL="207450" marR="0" lvl="0" indent="-171450" algn="l" defTabSz="457200" rtl="0" eaLnBrk="1" fontAlgn="auto" latinLnBrk="0" hangingPunct="1">
              <a:lnSpc>
                <a:spcPct val="114000"/>
              </a:lnSpc>
              <a:spcBef>
                <a:spcPts val="1200"/>
              </a:spcBef>
              <a:spcAft>
                <a:spcPts val="0"/>
              </a:spcAft>
              <a:buClr>
                <a:srgbClr val="324D59"/>
              </a:buClr>
              <a:buSzPct val="100000"/>
              <a:buFont typeface="Courier New" panose="02070309020205020404" pitchFamily="49" charset="0"/>
              <a:buChar char="o"/>
              <a:tabLst/>
              <a:defRPr/>
            </a:pPr>
            <a:r>
              <a:rPr kumimoji="0" lang="en-US" sz="1100" b="1" i="0" u="none" strike="noStrike" kern="1200" cap="none" spc="0" normalizeH="0" baseline="0" noProof="0" dirty="0">
                <a:ln>
                  <a:noFill/>
                </a:ln>
                <a:solidFill>
                  <a:srgbClr val="324D59"/>
                </a:solidFill>
                <a:effectLst/>
                <a:uLnTx/>
                <a:uFillTx/>
                <a:latin typeface="Arial"/>
                <a:ea typeface="+mn-ea"/>
                <a:cs typeface="+mn-cs"/>
              </a:rPr>
              <a:t>FY’18 EBITDA was including:</a:t>
            </a:r>
          </a:p>
          <a:p>
            <a:pPr marL="449263" marR="0" lvl="0" indent="-269875" algn="l" defTabSz="457200" rtl="0" eaLnBrk="1" fontAlgn="auto" latinLnBrk="0" hangingPunct="1">
              <a:lnSpc>
                <a:spcPct val="114000"/>
              </a:lnSpc>
              <a:spcBef>
                <a:spcPts val="600"/>
              </a:spcBef>
              <a:spcAft>
                <a:spcPts val="0"/>
              </a:spcAft>
              <a:buClr>
                <a:srgbClr val="324D59"/>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324D59"/>
                </a:solidFill>
                <a:effectLst/>
                <a:uLnTx/>
                <a:uFillTx/>
                <a:latin typeface="Arial"/>
                <a:ea typeface="+mn-ea"/>
                <a:cs typeface="+mn-cs"/>
              </a:rPr>
              <a:t>€2.9m resulting from one-off royalties and IP revenue</a:t>
            </a:r>
          </a:p>
          <a:p>
            <a:pPr marL="449263" marR="0" lvl="0" indent="-269875" algn="l" defTabSz="457200" rtl="0" eaLnBrk="1" fontAlgn="auto" latinLnBrk="0" hangingPunct="1">
              <a:lnSpc>
                <a:spcPct val="114000"/>
              </a:lnSpc>
              <a:spcBef>
                <a:spcPts val="600"/>
              </a:spcBef>
              <a:spcAft>
                <a:spcPts val="0"/>
              </a:spcAft>
              <a:buClr>
                <a:srgbClr val="324D59"/>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324D59"/>
                </a:solidFill>
                <a:effectLst/>
                <a:uLnTx/>
                <a:uFillTx/>
                <a:latin typeface="Arial"/>
                <a:ea typeface="+mn-ea"/>
                <a:cs typeface="+mn-cs"/>
              </a:rPr>
              <a:t>€7.5m one-off R&amp;D subsidy</a:t>
            </a:r>
          </a:p>
        </p:txBody>
      </p:sp>
    </p:spTree>
    <p:extLst>
      <p:ext uri="{BB962C8B-B14F-4D97-AF65-F5344CB8AC3E}">
        <p14:creationId xmlns:p14="http://schemas.microsoft.com/office/powerpoint/2010/main" val="600429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Flux de trésorerie (1/2)</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23</a:t>
            </a:fld>
            <a:endParaRPr lang="fr-FR"/>
          </a:p>
        </p:txBody>
      </p:sp>
      <p:graphicFrame>
        <p:nvGraphicFramePr>
          <p:cNvPr id="7" name="Tableau 51">
            <a:extLst>
              <a:ext uri="{FF2B5EF4-FFF2-40B4-BE49-F238E27FC236}">
                <a16:creationId xmlns:a16="http://schemas.microsoft.com/office/drawing/2014/main" id="{3E650570-0986-4164-9127-910F70005B9B}"/>
              </a:ext>
            </a:extLst>
          </p:cNvPr>
          <p:cNvGraphicFramePr>
            <a:graphicFrameLocks noGrp="1"/>
          </p:cNvGraphicFramePr>
          <p:nvPr>
            <p:extLst>
              <p:ext uri="{D42A27DB-BD31-4B8C-83A1-F6EECF244321}">
                <p14:modId xmlns:p14="http://schemas.microsoft.com/office/powerpoint/2010/main" val="897758158"/>
              </p:ext>
            </p:extLst>
          </p:nvPr>
        </p:nvGraphicFramePr>
        <p:xfrm>
          <a:off x="659734" y="940457"/>
          <a:ext cx="7740651" cy="2608670"/>
        </p:xfrm>
        <a:graphic>
          <a:graphicData uri="http://schemas.openxmlformats.org/drawingml/2006/table">
            <a:tbl>
              <a:tblPr firstRow="1" firstCol="1" bandRow="1" bandCol="1">
                <a:tableStyleId>{5C22544A-7EE6-4342-B048-85BDC9FD1C3A}</a:tableStyleId>
              </a:tblPr>
              <a:tblGrid>
                <a:gridCol w="2486817">
                  <a:extLst>
                    <a:ext uri="{9D8B030D-6E8A-4147-A177-3AD203B41FA5}">
                      <a16:colId xmlns:a16="http://schemas.microsoft.com/office/drawing/2014/main" val="20000"/>
                    </a:ext>
                  </a:extLst>
                </a:gridCol>
                <a:gridCol w="875639">
                  <a:extLst>
                    <a:ext uri="{9D8B030D-6E8A-4147-A177-3AD203B41FA5}">
                      <a16:colId xmlns:a16="http://schemas.microsoft.com/office/drawing/2014/main" val="20001"/>
                    </a:ext>
                  </a:extLst>
                </a:gridCol>
                <a:gridCol w="875639">
                  <a:extLst>
                    <a:ext uri="{9D8B030D-6E8A-4147-A177-3AD203B41FA5}">
                      <a16:colId xmlns:a16="http://schemas.microsoft.com/office/drawing/2014/main" val="20002"/>
                    </a:ext>
                  </a:extLst>
                </a:gridCol>
                <a:gridCol w="875639">
                  <a:extLst>
                    <a:ext uri="{9D8B030D-6E8A-4147-A177-3AD203B41FA5}">
                      <a16:colId xmlns:a16="http://schemas.microsoft.com/office/drawing/2014/main" val="1714100322"/>
                    </a:ext>
                  </a:extLst>
                </a:gridCol>
                <a:gridCol w="875639">
                  <a:extLst>
                    <a:ext uri="{9D8B030D-6E8A-4147-A177-3AD203B41FA5}">
                      <a16:colId xmlns:a16="http://schemas.microsoft.com/office/drawing/2014/main" val="3258502270"/>
                    </a:ext>
                  </a:extLst>
                </a:gridCol>
                <a:gridCol w="875639">
                  <a:extLst>
                    <a:ext uri="{9D8B030D-6E8A-4147-A177-3AD203B41FA5}">
                      <a16:colId xmlns:a16="http://schemas.microsoft.com/office/drawing/2014/main" val="929941094"/>
                    </a:ext>
                  </a:extLst>
                </a:gridCol>
                <a:gridCol w="875639">
                  <a:extLst>
                    <a:ext uri="{9D8B030D-6E8A-4147-A177-3AD203B41FA5}">
                      <a16:colId xmlns:a16="http://schemas.microsoft.com/office/drawing/2014/main" val="415703874"/>
                    </a:ext>
                  </a:extLst>
                </a:gridCol>
              </a:tblGrid>
              <a:tr h="181300">
                <a:tc>
                  <a:txBody>
                    <a:bodyPr/>
                    <a:lstStyle/>
                    <a:p>
                      <a:pPr algn="l">
                        <a:spcAft>
                          <a:spcPts val="0"/>
                        </a:spcAft>
                      </a:pPr>
                      <a:endParaRPr lang="en-US" sz="1000" b="0" i="1" kern="1200" noProof="0" dirty="0">
                        <a:solidFill>
                          <a:schemeClr val="accent1"/>
                        </a:solidFill>
                        <a:effectLst/>
                        <a:latin typeface="+mn-lt"/>
                        <a:ea typeface="Batang"/>
                        <a:cs typeface="+mn-cs"/>
                      </a:endParaRPr>
                    </a:p>
                  </a:txBody>
                  <a:tcPr marL="36116" marR="36116" marT="0" marB="0" anchor="ctr">
                    <a:lnR w="12700" cap="flat" cmpd="sng" algn="ctr">
                      <a:solidFill>
                        <a:schemeClr val="bg1"/>
                      </a:solidFill>
                      <a:prstDash val="solid"/>
                      <a:round/>
                      <a:headEnd type="none" w="med" len="med"/>
                      <a:tailEnd type="none" w="med" len="med"/>
                    </a:lnR>
                    <a:noFill/>
                  </a:tcPr>
                </a:tc>
                <a:tc gridSpan="3">
                  <a:txBody>
                    <a:bodyPr/>
                    <a:lstStyle/>
                    <a:p>
                      <a:pPr algn="ctr">
                        <a:spcAft>
                          <a:spcPts val="0"/>
                        </a:spcAft>
                      </a:pPr>
                      <a:r>
                        <a:rPr lang="en-US" sz="1000" b="1" noProof="0" dirty="0">
                          <a:solidFill>
                            <a:schemeClr val="bg1"/>
                          </a:solidFill>
                          <a:effectLst/>
                          <a:latin typeface="+mj-lt"/>
                          <a:ea typeface="Batang"/>
                        </a:rPr>
                        <a:t>FY’19</a:t>
                      </a:r>
                    </a:p>
                  </a:txBody>
                  <a:tcPr marL="54000" marR="54000" marT="0" marB="0"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2051"/>
                    </a:solidFill>
                  </a:tcPr>
                </a:tc>
                <a:tc hMerge="1">
                  <a:txBody>
                    <a:bodyPr/>
                    <a:lstStyle/>
                    <a:p>
                      <a:pPr algn="ctr">
                        <a:spcAft>
                          <a:spcPts val="0"/>
                        </a:spcAft>
                      </a:pPr>
                      <a:endParaRPr lang="en-US" sz="1000" b="1" noProof="0" dirty="0">
                        <a:solidFill>
                          <a:schemeClr val="bg1"/>
                        </a:solidFill>
                        <a:effectLst/>
                        <a:latin typeface="Times New Roman"/>
                        <a:ea typeface="Batang"/>
                      </a:endParaRPr>
                    </a:p>
                  </a:txBody>
                  <a:tcPr marL="54000" marR="54000" marT="0" marB="0" anchor="ctr">
                    <a:solidFill>
                      <a:srgbClr val="1F497D"/>
                    </a:solidFill>
                  </a:tcPr>
                </a:tc>
                <a:tc hMerge="1">
                  <a:txBody>
                    <a:bodyPr/>
                    <a:lstStyle/>
                    <a:p>
                      <a:pPr algn="ctr">
                        <a:spcAft>
                          <a:spcPts val="0"/>
                        </a:spcAft>
                      </a:pPr>
                      <a:endParaRPr lang="en-US" sz="1000" b="1" noProof="0" dirty="0">
                        <a:solidFill>
                          <a:schemeClr val="bg1"/>
                        </a:solidFill>
                        <a:effectLst/>
                        <a:latin typeface="Times New Roman"/>
                        <a:ea typeface="Batang"/>
                      </a:endParaRPr>
                    </a:p>
                  </a:txBody>
                  <a:tcPr marL="54000" marR="54000" marT="0" marB="0" anchor="ctr">
                    <a:solidFill>
                      <a:srgbClr val="1F497D"/>
                    </a:solidFill>
                  </a:tcPr>
                </a:tc>
                <a:tc gridSpan="3">
                  <a:txBody>
                    <a:bodyPr/>
                    <a:lstStyle/>
                    <a:p>
                      <a:pPr algn="ctr">
                        <a:spcAft>
                          <a:spcPts val="0"/>
                        </a:spcAft>
                      </a:pPr>
                      <a:r>
                        <a:rPr lang="en-US" sz="1000" b="1" noProof="0" dirty="0">
                          <a:solidFill>
                            <a:schemeClr val="accent1"/>
                          </a:solidFill>
                          <a:effectLst/>
                          <a:latin typeface="+mj-lt"/>
                          <a:ea typeface="Batang"/>
                        </a:rPr>
                        <a:t>FY’18</a:t>
                      </a:r>
                    </a:p>
                  </a:txBody>
                  <a:tcPr marL="54000" marR="54000" marT="0" marB="0" anchor="ctr">
                    <a:lnL w="762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ctr">
                        <a:spcAft>
                          <a:spcPts val="0"/>
                        </a:spcAft>
                      </a:pPr>
                      <a:endParaRPr lang="en-US" sz="1000" b="1" noProof="0" dirty="0">
                        <a:solidFill>
                          <a:schemeClr val="bg1"/>
                        </a:solidFill>
                        <a:effectLst/>
                        <a:latin typeface="Times New Roman"/>
                        <a:ea typeface="Batang"/>
                      </a:endParaRPr>
                    </a:p>
                  </a:txBody>
                  <a:tcPr marL="54000" marR="54000" marT="0" marB="0" anchor="ctr">
                    <a:solidFill>
                      <a:srgbClr val="1F497D"/>
                    </a:solidFill>
                  </a:tcPr>
                </a:tc>
                <a:tc hMerge="1">
                  <a:txBody>
                    <a:bodyPr/>
                    <a:lstStyle/>
                    <a:p>
                      <a:pPr algn="ctr">
                        <a:spcAft>
                          <a:spcPts val="0"/>
                        </a:spcAft>
                      </a:pPr>
                      <a:endParaRPr lang="en-US" sz="1000" b="1" noProof="0" dirty="0">
                        <a:solidFill>
                          <a:schemeClr val="bg1"/>
                        </a:solidFill>
                        <a:effectLst/>
                        <a:latin typeface="Times New Roman"/>
                        <a:ea typeface="Batang"/>
                      </a:endParaRPr>
                    </a:p>
                  </a:txBody>
                  <a:tcPr marL="54000" marR="54000" marT="0" marB="0" anchor="ctr">
                    <a:solidFill>
                      <a:srgbClr val="1F497D"/>
                    </a:solidFill>
                  </a:tcPr>
                </a:tc>
                <a:extLst>
                  <a:ext uri="{0D108BD9-81ED-4DB2-BD59-A6C34878D82A}">
                    <a16:rowId xmlns:a16="http://schemas.microsoft.com/office/drawing/2014/main" val="3355915325"/>
                  </a:ext>
                </a:extLst>
              </a:tr>
              <a:tr h="419923">
                <a:tc>
                  <a:txBody>
                    <a:bodyPr/>
                    <a:lstStyle/>
                    <a:p>
                      <a:pPr algn="l">
                        <a:spcAft>
                          <a:spcPts val="0"/>
                        </a:spcAft>
                      </a:pPr>
                      <a:r>
                        <a:rPr lang="en-US" sz="800" b="0" i="1" kern="1200" noProof="0" dirty="0">
                          <a:solidFill>
                            <a:schemeClr val="accent1"/>
                          </a:solidFill>
                          <a:effectLst/>
                          <a:latin typeface="+mn-lt"/>
                          <a:ea typeface="+mn-ea"/>
                          <a:cs typeface="+mn-cs"/>
                        </a:rPr>
                        <a:t>In €m</a:t>
                      </a:r>
                      <a:endParaRPr lang="en-US" sz="800" b="0" i="1" kern="1200" noProof="0" dirty="0">
                        <a:solidFill>
                          <a:schemeClr val="accent1"/>
                        </a:solidFill>
                        <a:effectLst/>
                        <a:latin typeface="+mn-lt"/>
                        <a:ea typeface="Batang"/>
                        <a:cs typeface="+mn-cs"/>
                      </a:endParaRPr>
                    </a:p>
                  </a:txBody>
                  <a:tcPr marL="36116" marR="36116" marT="0" marB="0" anchor="ctr">
                    <a:solidFill>
                      <a:schemeClr val="bg1"/>
                    </a:solidFill>
                  </a:tcPr>
                </a:tc>
                <a:tc>
                  <a:txBody>
                    <a:bodyPr/>
                    <a:lstStyle/>
                    <a:p>
                      <a:pPr algn="ctr">
                        <a:spcAft>
                          <a:spcPts val="0"/>
                        </a:spcAft>
                      </a:pPr>
                      <a:r>
                        <a:rPr lang="en-US" sz="800" b="0" noProof="0" dirty="0">
                          <a:solidFill>
                            <a:schemeClr val="bg1"/>
                          </a:solidFill>
                          <a:effectLst/>
                        </a:rPr>
                        <a:t>Continuing operations</a:t>
                      </a:r>
                      <a:endParaRPr lang="en-US" sz="800" b="0" noProof="0" dirty="0">
                        <a:solidFill>
                          <a:schemeClr val="bg1"/>
                        </a:solidFill>
                        <a:effectLst/>
                        <a:latin typeface="Times New Roman"/>
                        <a:ea typeface="Batang"/>
                      </a:endParaRPr>
                    </a:p>
                  </a:txBody>
                  <a:tcPr marL="54000" marR="54000" marT="0" marB="0" anchor="ctr">
                    <a:lnT w="12700" cap="flat" cmpd="sng" algn="ctr">
                      <a:noFill/>
                      <a:prstDash val="solid"/>
                      <a:round/>
                      <a:headEnd type="none" w="med" len="med"/>
                      <a:tailEnd type="none" w="med" len="med"/>
                    </a:lnT>
                    <a:lnB w="12700" cap="flat" cmpd="sng" algn="ctr">
                      <a:solidFill>
                        <a:srgbClr val="2A6EAF"/>
                      </a:solidFill>
                      <a:prstDash val="solid"/>
                      <a:round/>
                      <a:headEnd type="none" w="med" len="med"/>
                      <a:tailEnd type="none" w="med" len="med"/>
                    </a:lnB>
                    <a:solidFill>
                      <a:srgbClr val="172051"/>
                    </a:solidFill>
                  </a:tcPr>
                </a:tc>
                <a:tc>
                  <a:txBody>
                    <a:bodyPr/>
                    <a:lstStyle/>
                    <a:p>
                      <a:pPr algn="ctr">
                        <a:spcAft>
                          <a:spcPts val="0"/>
                        </a:spcAft>
                      </a:pPr>
                      <a:r>
                        <a:rPr lang="en-US" sz="800" b="0" noProof="0" dirty="0">
                          <a:solidFill>
                            <a:schemeClr val="bg1"/>
                          </a:solidFill>
                          <a:effectLst/>
                        </a:rPr>
                        <a:t>Discounted operations </a:t>
                      </a:r>
                      <a:endParaRPr lang="en-US" sz="800" b="0" noProof="0" dirty="0">
                        <a:solidFill>
                          <a:schemeClr val="bg1"/>
                        </a:solidFill>
                        <a:effectLst/>
                        <a:latin typeface="Times New Roman"/>
                        <a:ea typeface="Batang"/>
                      </a:endParaRPr>
                    </a:p>
                  </a:txBody>
                  <a:tcPr marL="54000" marR="54000" marT="0" marB="0" anchor="ctr">
                    <a:lnT w="12700" cap="flat" cmpd="sng" algn="ctr">
                      <a:noFill/>
                      <a:prstDash val="solid"/>
                      <a:round/>
                      <a:headEnd type="none" w="med" len="med"/>
                      <a:tailEnd type="none" w="med" len="med"/>
                    </a:lnT>
                    <a:lnB w="12700" cap="flat" cmpd="sng" algn="ctr">
                      <a:solidFill>
                        <a:srgbClr val="2A6EAF"/>
                      </a:solidFill>
                      <a:prstDash val="solid"/>
                      <a:round/>
                      <a:headEnd type="none" w="med" len="med"/>
                      <a:tailEnd type="none" w="med" len="med"/>
                    </a:lnB>
                    <a:solidFill>
                      <a:srgbClr val="172051"/>
                    </a:solidFill>
                  </a:tcPr>
                </a:tc>
                <a:tc>
                  <a:txBody>
                    <a:bodyPr/>
                    <a:lstStyle/>
                    <a:p>
                      <a:pPr algn="ctr">
                        <a:spcAft>
                          <a:spcPts val="0"/>
                        </a:spcAft>
                      </a:pPr>
                      <a:r>
                        <a:rPr lang="en-US" sz="800" b="0" noProof="0" dirty="0">
                          <a:solidFill>
                            <a:schemeClr val="bg1"/>
                          </a:solidFill>
                          <a:effectLst/>
                        </a:rPr>
                        <a:t>Total</a:t>
                      </a:r>
                      <a:endParaRPr lang="en-US" sz="800" b="0" noProof="0" dirty="0">
                        <a:solidFill>
                          <a:schemeClr val="bg1"/>
                        </a:solidFill>
                        <a:effectLst/>
                        <a:latin typeface="Times New Roman"/>
                        <a:ea typeface="Batang"/>
                      </a:endParaRPr>
                    </a:p>
                  </a:txBody>
                  <a:tcPr marL="54000" marR="54000" marT="0" marB="0" anchor="ctr">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A6EAF"/>
                      </a:solidFill>
                      <a:prstDash val="solid"/>
                      <a:round/>
                      <a:headEnd type="none" w="med" len="med"/>
                      <a:tailEnd type="none" w="med" len="med"/>
                    </a:lnB>
                    <a:solidFill>
                      <a:srgbClr val="172051"/>
                    </a:solidFill>
                  </a:tcPr>
                </a:tc>
                <a:tc>
                  <a:txBody>
                    <a:bodyPr/>
                    <a:lstStyle/>
                    <a:p>
                      <a:pPr algn="ctr">
                        <a:spcAft>
                          <a:spcPts val="0"/>
                        </a:spcAft>
                      </a:pPr>
                      <a:r>
                        <a:rPr lang="en-US" sz="800" b="0" noProof="0" dirty="0">
                          <a:solidFill>
                            <a:srgbClr val="172051"/>
                          </a:solidFill>
                          <a:effectLst/>
                        </a:rPr>
                        <a:t>Continuing operations</a:t>
                      </a:r>
                      <a:endParaRPr lang="en-US" sz="800" b="0" noProof="0" dirty="0">
                        <a:solidFill>
                          <a:srgbClr val="172051"/>
                        </a:solidFill>
                        <a:effectLst/>
                        <a:latin typeface="Times New Roman"/>
                        <a:ea typeface="Batang"/>
                      </a:endParaRPr>
                    </a:p>
                  </a:txBody>
                  <a:tcPr marL="54000" marR="54000" marT="0" marB="0" anchor="ctr">
                    <a:lnL w="762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mpd="sng">
                      <a:noFill/>
                    </a:lnT>
                    <a:lnB w="12700" cap="flat" cmpd="sng" algn="ctr">
                      <a:solidFill>
                        <a:schemeClr val="accent1"/>
                      </a:solidFill>
                      <a:prstDash val="solid"/>
                      <a:round/>
                      <a:headEnd type="none" w="med" len="med"/>
                      <a:tailEnd type="none" w="med" len="med"/>
                    </a:lnB>
                    <a:solidFill>
                      <a:schemeClr val="bg1"/>
                    </a:solidFill>
                  </a:tcPr>
                </a:tc>
                <a:tc>
                  <a:txBody>
                    <a:bodyPr/>
                    <a:lstStyle/>
                    <a:p>
                      <a:pPr algn="ctr">
                        <a:spcAft>
                          <a:spcPts val="0"/>
                        </a:spcAft>
                      </a:pPr>
                      <a:r>
                        <a:rPr lang="en-US" sz="800" b="0" noProof="0" dirty="0">
                          <a:solidFill>
                            <a:srgbClr val="172051"/>
                          </a:solidFill>
                          <a:effectLst/>
                        </a:rPr>
                        <a:t>Discounted operations </a:t>
                      </a:r>
                      <a:endParaRPr lang="en-US" sz="800" b="0" noProof="0" dirty="0">
                        <a:solidFill>
                          <a:srgbClr val="172051"/>
                        </a:solidFill>
                        <a:effectLst/>
                        <a:latin typeface="Times New Roman"/>
                        <a:ea typeface="Batang"/>
                      </a:endParaRPr>
                    </a:p>
                  </a:txBody>
                  <a:tcPr marL="54000" marR="54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mpd="sng">
                      <a:noFill/>
                    </a:lnT>
                    <a:lnB w="12700" cap="flat" cmpd="sng" algn="ctr">
                      <a:solidFill>
                        <a:schemeClr val="accent1"/>
                      </a:solidFill>
                      <a:prstDash val="solid"/>
                      <a:round/>
                      <a:headEnd type="none" w="med" len="med"/>
                      <a:tailEnd type="none" w="med" len="med"/>
                    </a:lnB>
                    <a:solidFill>
                      <a:schemeClr val="bg1"/>
                    </a:solidFill>
                  </a:tcPr>
                </a:tc>
                <a:tc>
                  <a:txBody>
                    <a:bodyPr/>
                    <a:lstStyle/>
                    <a:p>
                      <a:pPr algn="ctr">
                        <a:spcAft>
                          <a:spcPts val="0"/>
                        </a:spcAft>
                      </a:pPr>
                      <a:r>
                        <a:rPr lang="en-US" sz="800" b="0" noProof="0" dirty="0">
                          <a:solidFill>
                            <a:srgbClr val="172051"/>
                          </a:solidFill>
                          <a:effectLst/>
                        </a:rPr>
                        <a:t>Total</a:t>
                      </a:r>
                      <a:endParaRPr lang="en-US" sz="800" b="0" noProof="0" dirty="0">
                        <a:solidFill>
                          <a:srgbClr val="172051"/>
                        </a:solidFill>
                        <a:effectLst/>
                        <a:latin typeface="Times New Roman"/>
                        <a:ea typeface="Batang"/>
                      </a:endParaRPr>
                    </a:p>
                  </a:txBody>
                  <a:tcPr marL="54000" marR="54000" marT="0" marB="0" anchor="ctr">
                    <a:lnL w="12700" cap="flat" cmpd="sng" algn="ctr">
                      <a:solidFill>
                        <a:schemeClr val="accent1"/>
                      </a:solidFill>
                      <a:prstDash val="solid"/>
                      <a:round/>
                      <a:headEnd type="none" w="med" len="med"/>
                      <a:tailEnd type="none" w="med" len="med"/>
                    </a:lnL>
                    <a:lnT w="38100" cmpd="sng">
                      <a:noFill/>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27299">
                <a:tc>
                  <a:txBody>
                    <a:bodyPr/>
                    <a:lstStyle/>
                    <a:p>
                      <a:pPr>
                        <a:spcBef>
                          <a:spcPts val="1200"/>
                        </a:spcBef>
                        <a:spcAft>
                          <a:spcPts val="0"/>
                        </a:spcAft>
                      </a:pPr>
                      <a:endParaRPr lang="en-US" sz="800" b="1" noProof="0" dirty="0">
                        <a:solidFill>
                          <a:schemeClr val="accent1"/>
                        </a:solidFill>
                        <a:effectLst/>
                        <a:latin typeface="Times New Roman"/>
                        <a:ea typeface="Batang"/>
                      </a:endParaRPr>
                    </a:p>
                  </a:txBody>
                  <a:tcPr marL="36116" marR="36116" marT="0" marB="0">
                    <a:solidFill>
                      <a:schemeClr val="bg1"/>
                    </a:solidFill>
                  </a:tcPr>
                </a:tc>
                <a:tc>
                  <a:txBody>
                    <a:bodyPr/>
                    <a:lstStyle/>
                    <a:p>
                      <a:pPr algn="r">
                        <a:spcBef>
                          <a:spcPts val="1200"/>
                        </a:spcBef>
                        <a:spcAft>
                          <a:spcPts val="0"/>
                        </a:spcAft>
                      </a:pPr>
                      <a:endParaRPr lang="en-US" sz="800" b="1" noProof="0" dirty="0">
                        <a:solidFill>
                          <a:schemeClr val="accent1"/>
                        </a:solidFill>
                        <a:effectLst/>
                        <a:latin typeface="Times New Roman"/>
                        <a:ea typeface="Batang"/>
                      </a:endParaRPr>
                    </a:p>
                  </a:txBody>
                  <a:tcPr marL="36116" marR="36116" marT="0" marB="0">
                    <a:lnT w="12700" cap="flat" cmpd="sng" algn="ctr">
                      <a:solidFill>
                        <a:srgbClr val="2A6EAF"/>
                      </a:solidFill>
                      <a:prstDash val="solid"/>
                      <a:round/>
                      <a:headEnd type="none" w="med" len="med"/>
                      <a:tailEnd type="none" w="med" len="med"/>
                    </a:lnT>
                    <a:solidFill>
                      <a:schemeClr val="bg1"/>
                    </a:solidFill>
                  </a:tcPr>
                </a:tc>
                <a:tc>
                  <a:txBody>
                    <a:bodyPr/>
                    <a:lstStyle/>
                    <a:p>
                      <a:pPr marL="165100" algn="r">
                        <a:spcBef>
                          <a:spcPts val="1200"/>
                        </a:spcBef>
                        <a:spcAft>
                          <a:spcPts val="0"/>
                        </a:spcAft>
                      </a:pPr>
                      <a:endParaRPr lang="en-US" sz="800" b="1" noProof="0" dirty="0">
                        <a:solidFill>
                          <a:schemeClr val="accent1"/>
                        </a:solidFill>
                        <a:effectLst/>
                        <a:latin typeface="Times New Roman"/>
                        <a:ea typeface="Batang"/>
                      </a:endParaRPr>
                    </a:p>
                  </a:txBody>
                  <a:tcPr marL="36116" marR="36116" marT="0" marB="0">
                    <a:lnT w="12700" cap="flat" cmpd="sng" algn="ctr">
                      <a:solidFill>
                        <a:srgbClr val="2A6EAF"/>
                      </a:solidFill>
                      <a:prstDash val="solid"/>
                      <a:round/>
                      <a:headEnd type="none" w="med" len="med"/>
                      <a:tailEnd type="none" w="med" len="med"/>
                    </a:lnT>
                    <a:solidFill>
                      <a:schemeClr val="bg1"/>
                    </a:solidFill>
                  </a:tcPr>
                </a:tc>
                <a:tc>
                  <a:txBody>
                    <a:bodyPr/>
                    <a:lstStyle/>
                    <a:p>
                      <a:pPr marL="165100" algn="r">
                        <a:spcBef>
                          <a:spcPts val="1200"/>
                        </a:spcBef>
                        <a:spcAft>
                          <a:spcPts val="0"/>
                        </a:spcAft>
                      </a:pPr>
                      <a:endParaRPr lang="en-US" sz="800" b="1" noProof="0" dirty="0">
                        <a:solidFill>
                          <a:schemeClr val="accent1"/>
                        </a:solidFill>
                        <a:effectLst/>
                        <a:latin typeface="Times New Roman"/>
                        <a:ea typeface="Batang"/>
                      </a:endParaRPr>
                    </a:p>
                  </a:txBody>
                  <a:tcPr marL="36116" marR="36116" marT="0" marB="0">
                    <a:lnT w="12700" cap="flat" cmpd="sng" algn="ctr">
                      <a:solidFill>
                        <a:srgbClr val="2A6EAF"/>
                      </a:solidFill>
                      <a:prstDash val="solid"/>
                      <a:round/>
                      <a:headEnd type="none" w="med" len="med"/>
                      <a:tailEnd type="none" w="med" len="med"/>
                    </a:lnT>
                    <a:solidFill>
                      <a:schemeClr val="bg1"/>
                    </a:solidFill>
                  </a:tcPr>
                </a:tc>
                <a:tc>
                  <a:txBody>
                    <a:bodyPr/>
                    <a:lstStyle/>
                    <a:p>
                      <a:pPr marL="165100" algn="r">
                        <a:spcBef>
                          <a:spcPts val="1200"/>
                        </a:spcBef>
                        <a:spcAft>
                          <a:spcPts val="0"/>
                        </a:spcAft>
                      </a:pPr>
                      <a:endParaRPr lang="en-US" sz="800" b="1" noProof="0" dirty="0">
                        <a:solidFill>
                          <a:schemeClr val="accent1"/>
                        </a:solidFill>
                        <a:effectLst/>
                        <a:latin typeface="Times New Roman"/>
                        <a:ea typeface="Batang"/>
                      </a:endParaRPr>
                    </a:p>
                  </a:txBody>
                  <a:tcPr marL="36116" marR="36116" marT="0" marB="0">
                    <a:lnT w="12700" cap="flat" cmpd="sng" algn="ctr">
                      <a:solidFill>
                        <a:schemeClr val="accent1"/>
                      </a:solidFill>
                      <a:prstDash val="solid"/>
                      <a:round/>
                      <a:headEnd type="none" w="med" len="med"/>
                      <a:tailEnd type="none" w="med" len="med"/>
                    </a:lnT>
                    <a:solidFill>
                      <a:schemeClr val="bg1"/>
                    </a:solidFill>
                  </a:tcPr>
                </a:tc>
                <a:tc>
                  <a:txBody>
                    <a:bodyPr/>
                    <a:lstStyle/>
                    <a:p>
                      <a:pPr marL="165100" algn="r">
                        <a:spcBef>
                          <a:spcPts val="1200"/>
                        </a:spcBef>
                        <a:spcAft>
                          <a:spcPts val="0"/>
                        </a:spcAft>
                      </a:pPr>
                      <a:endParaRPr lang="en-US" sz="800" b="1" noProof="0" dirty="0">
                        <a:solidFill>
                          <a:schemeClr val="accent1"/>
                        </a:solidFill>
                        <a:effectLst/>
                        <a:latin typeface="Times New Roman"/>
                        <a:ea typeface="Batang"/>
                      </a:endParaRPr>
                    </a:p>
                  </a:txBody>
                  <a:tcPr marL="36116" marR="36116" marT="0" marB="0">
                    <a:lnT w="12700" cap="flat" cmpd="sng" algn="ctr">
                      <a:solidFill>
                        <a:schemeClr val="accent1"/>
                      </a:solidFill>
                      <a:prstDash val="solid"/>
                      <a:round/>
                      <a:headEnd type="none" w="med" len="med"/>
                      <a:tailEnd type="none" w="med" len="med"/>
                    </a:lnT>
                    <a:solidFill>
                      <a:schemeClr val="bg1"/>
                    </a:solidFill>
                  </a:tcPr>
                </a:tc>
                <a:tc>
                  <a:txBody>
                    <a:bodyPr/>
                    <a:lstStyle/>
                    <a:p>
                      <a:pPr marL="165100" algn="r">
                        <a:spcBef>
                          <a:spcPts val="1200"/>
                        </a:spcBef>
                        <a:spcAft>
                          <a:spcPts val="0"/>
                        </a:spcAft>
                      </a:pPr>
                      <a:endParaRPr lang="en-US" sz="800" b="1" noProof="0" dirty="0">
                        <a:solidFill>
                          <a:schemeClr val="accent1"/>
                        </a:solidFill>
                        <a:effectLst/>
                        <a:latin typeface="Times New Roman"/>
                        <a:ea typeface="Batang"/>
                      </a:endParaRPr>
                    </a:p>
                  </a:txBody>
                  <a:tcPr marL="36116" marR="36116" marT="0" marB="0">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09963">
                <a:tc>
                  <a:txBody>
                    <a:bodyPr/>
                    <a:lstStyle/>
                    <a:p>
                      <a:pPr>
                        <a:spcBef>
                          <a:spcPts val="1200"/>
                        </a:spcBef>
                        <a:spcAft>
                          <a:spcPts val="0"/>
                        </a:spcAft>
                      </a:pPr>
                      <a:r>
                        <a:rPr lang="en-US" sz="800" b="1" noProof="0" dirty="0">
                          <a:solidFill>
                            <a:srgbClr val="324D59"/>
                          </a:solidFill>
                          <a:effectLst/>
                        </a:rPr>
                        <a:t>Net profit</a:t>
                      </a:r>
                      <a:endParaRPr lang="en-US" sz="800" b="1" noProof="0" dirty="0">
                        <a:solidFill>
                          <a:srgbClr val="324D59"/>
                        </a:solidFill>
                        <a:effectLst/>
                        <a:latin typeface="Times New Roman"/>
                        <a:ea typeface="Batang"/>
                      </a:endParaRPr>
                    </a:p>
                  </a:txBody>
                  <a:tcPr marL="36116" marR="36116" marT="0" marB="0">
                    <a:solidFill>
                      <a:schemeClr val="bg1"/>
                    </a:solidFill>
                  </a:tcPr>
                </a:tc>
                <a:tc>
                  <a:txBody>
                    <a:bodyPr/>
                    <a:lstStyle/>
                    <a:p>
                      <a:pPr algn="r">
                        <a:spcBef>
                          <a:spcPts val="1200"/>
                        </a:spcBef>
                        <a:spcAft>
                          <a:spcPts val="0"/>
                        </a:spcAft>
                      </a:pPr>
                      <a:r>
                        <a:rPr lang="en-US" sz="800" b="1" noProof="0" dirty="0">
                          <a:solidFill>
                            <a:srgbClr val="324D59"/>
                          </a:solidFill>
                          <a:effectLst/>
                          <a:latin typeface="+mn-lt"/>
                          <a:ea typeface="Batang"/>
                        </a:rPr>
                        <a:t>89.9</a:t>
                      </a:r>
                    </a:p>
                  </a:txBody>
                  <a:tcPr marL="54000" marR="270000" marT="0" marB="0" anchor="ctr">
                    <a:solidFill>
                      <a:schemeClr val="bg1"/>
                    </a:solidFill>
                  </a:tcPr>
                </a:tc>
                <a:tc>
                  <a:txBody>
                    <a:bodyPr/>
                    <a:lstStyle/>
                    <a:p>
                      <a:pPr algn="r">
                        <a:spcBef>
                          <a:spcPts val="1200"/>
                        </a:spcBef>
                        <a:spcAft>
                          <a:spcPts val="0"/>
                        </a:spcAft>
                      </a:pPr>
                      <a:r>
                        <a:rPr lang="en-US" sz="800" b="1" noProof="0" dirty="0">
                          <a:solidFill>
                            <a:srgbClr val="324D59"/>
                          </a:solidFill>
                          <a:effectLst/>
                          <a:latin typeface="+mn-lt"/>
                          <a:ea typeface="Batang"/>
                        </a:rPr>
                        <a:t>0.3</a:t>
                      </a:r>
                    </a:p>
                  </a:txBody>
                  <a:tcPr marL="54000" marR="270000" marT="0" marB="0" anchor="ctr">
                    <a:solidFill>
                      <a:schemeClr val="bg1"/>
                    </a:solidFill>
                  </a:tcPr>
                </a:tc>
                <a:tc>
                  <a:txBody>
                    <a:bodyPr/>
                    <a:lstStyle/>
                    <a:p>
                      <a:pPr algn="r">
                        <a:spcBef>
                          <a:spcPts val="1200"/>
                        </a:spcBef>
                        <a:spcAft>
                          <a:spcPts val="0"/>
                        </a:spcAft>
                      </a:pPr>
                      <a:r>
                        <a:rPr lang="en-US" sz="800" b="1" noProof="0" dirty="0">
                          <a:solidFill>
                            <a:srgbClr val="324D59"/>
                          </a:solidFill>
                          <a:effectLst/>
                          <a:latin typeface="+mn-lt"/>
                        </a:rPr>
                        <a:t>90.2</a:t>
                      </a:r>
                      <a:endParaRPr lang="en-US" sz="800" b="1" noProof="0" dirty="0">
                        <a:solidFill>
                          <a:srgbClr val="324D59"/>
                        </a:solidFill>
                        <a:effectLst/>
                        <a:latin typeface="+mn-lt"/>
                        <a:ea typeface="Batang"/>
                      </a:endParaRPr>
                    </a:p>
                  </a:txBody>
                  <a:tcPr marL="54000" marR="270000" marT="0" marB="0" anchor="ctr">
                    <a:solidFill>
                      <a:schemeClr val="bg1"/>
                    </a:solidFill>
                  </a:tcPr>
                </a:tc>
                <a:tc>
                  <a:txBody>
                    <a:bodyPr/>
                    <a:lstStyle/>
                    <a:p>
                      <a:pPr algn="r">
                        <a:spcBef>
                          <a:spcPts val="1200"/>
                        </a:spcBef>
                        <a:spcAft>
                          <a:spcPts val="0"/>
                        </a:spcAft>
                      </a:pPr>
                      <a:r>
                        <a:rPr lang="en-US" sz="800" b="1" noProof="0" dirty="0">
                          <a:solidFill>
                            <a:srgbClr val="324D59"/>
                          </a:solidFill>
                          <a:effectLst/>
                        </a:rPr>
                        <a:t>92.1</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Bef>
                          <a:spcPts val="1200"/>
                        </a:spcBef>
                        <a:spcAft>
                          <a:spcPts val="0"/>
                        </a:spcAft>
                      </a:pPr>
                      <a:r>
                        <a:rPr lang="en-US" sz="800" b="1" noProof="0" dirty="0">
                          <a:solidFill>
                            <a:srgbClr val="324D59"/>
                          </a:solidFill>
                          <a:effectLst/>
                        </a:rPr>
                        <a:t>(5.6)</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Bef>
                          <a:spcPts val="1200"/>
                        </a:spcBef>
                        <a:spcAft>
                          <a:spcPts val="0"/>
                        </a:spcAft>
                      </a:pPr>
                      <a:r>
                        <a:rPr lang="en-US" sz="800" b="1" noProof="0" dirty="0">
                          <a:solidFill>
                            <a:srgbClr val="324D59"/>
                          </a:solidFill>
                          <a:effectLst/>
                        </a:rPr>
                        <a:t>86.5</a:t>
                      </a:r>
                      <a:endParaRPr lang="en-US" sz="8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2"/>
                  </a:ext>
                </a:extLst>
              </a:tr>
              <a:tr h="209963">
                <a:tc>
                  <a:txBody>
                    <a:bodyPr/>
                    <a:lstStyle/>
                    <a:p>
                      <a:pPr>
                        <a:spcAft>
                          <a:spcPts val="0"/>
                        </a:spcAft>
                      </a:pPr>
                      <a:r>
                        <a:rPr lang="en-US" sz="800" b="0" kern="1200" noProof="0" dirty="0">
                          <a:solidFill>
                            <a:srgbClr val="324D59"/>
                          </a:solidFill>
                          <a:effectLst/>
                          <a:latin typeface="+mn-lt"/>
                          <a:ea typeface="+mn-ea"/>
                          <a:cs typeface="+mn-cs"/>
                        </a:rPr>
                        <a:t>Depreciation and amortization</a:t>
                      </a:r>
                    </a:p>
                  </a:txBody>
                  <a:tcPr marL="36116" marR="36116" marT="0" marB="0">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24.6</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24.6</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18.6</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18.6</a:t>
                      </a:r>
                    </a:p>
                  </a:txBody>
                  <a:tcPr marL="54000" marR="270000" marT="0" marB="0" anchor="ctr">
                    <a:solidFill>
                      <a:schemeClr val="bg1"/>
                    </a:solidFill>
                  </a:tcPr>
                </a:tc>
                <a:extLst>
                  <a:ext uri="{0D108BD9-81ED-4DB2-BD59-A6C34878D82A}">
                    <a16:rowId xmlns:a16="http://schemas.microsoft.com/office/drawing/2014/main" val="10004"/>
                  </a:ext>
                </a:extLst>
              </a:tr>
              <a:tr h="209963">
                <a:tc>
                  <a:txBody>
                    <a:bodyPr/>
                    <a:lstStyle/>
                    <a:p>
                      <a:pPr>
                        <a:spcAft>
                          <a:spcPts val="0"/>
                        </a:spcAft>
                      </a:pPr>
                      <a:r>
                        <a:rPr lang="en-US" sz="800" b="0" noProof="0" dirty="0">
                          <a:solidFill>
                            <a:srgbClr val="324D59"/>
                          </a:solidFill>
                          <a:effectLst/>
                          <a:latin typeface="+mj-lt"/>
                          <a:ea typeface="Batang"/>
                        </a:rPr>
                        <a:t>Other items</a:t>
                      </a:r>
                    </a:p>
                  </a:txBody>
                  <a:tcPr marL="36116" marR="36116" marT="0" marB="0">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37.8</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(2.8)</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35.0</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(20.1)</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2.9</a:t>
                      </a:r>
                    </a:p>
                  </a:txBody>
                  <a:tcPr marL="54000" marR="270000" marT="0" marB="0" anchor="ctr">
                    <a:solidFill>
                      <a:schemeClr val="bg1"/>
                    </a:solidFill>
                  </a:tcPr>
                </a:tc>
                <a:tc>
                  <a:txBody>
                    <a:bodyPr/>
                    <a:lstStyle/>
                    <a:p>
                      <a:pPr algn="r">
                        <a:spcAft>
                          <a:spcPts val="0"/>
                        </a:spcAft>
                      </a:pPr>
                      <a:r>
                        <a:rPr lang="en-US" sz="800" b="0" kern="1200" noProof="0" dirty="0">
                          <a:solidFill>
                            <a:srgbClr val="324D59"/>
                          </a:solidFill>
                          <a:effectLst/>
                          <a:latin typeface="+mn-lt"/>
                          <a:ea typeface="+mn-ea"/>
                          <a:cs typeface="+mn-cs"/>
                        </a:rPr>
                        <a:t>(17.2)</a:t>
                      </a:r>
                    </a:p>
                  </a:txBody>
                  <a:tcPr marL="54000" marR="270000" marT="0" marB="0" anchor="ctr">
                    <a:solidFill>
                      <a:schemeClr val="bg1"/>
                    </a:solidFill>
                  </a:tcPr>
                </a:tc>
                <a:extLst>
                  <a:ext uri="{0D108BD9-81ED-4DB2-BD59-A6C34878D82A}">
                    <a16:rowId xmlns:a16="http://schemas.microsoft.com/office/drawing/2014/main" val="4025556057"/>
                  </a:ext>
                </a:extLst>
              </a:tr>
              <a:tr h="209963">
                <a:tc>
                  <a:txBody>
                    <a:bodyPr/>
                    <a:lstStyle/>
                    <a:p>
                      <a:pPr>
                        <a:spcAft>
                          <a:spcPts val="0"/>
                        </a:spcAft>
                      </a:pPr>
                      <a:r>
                        <a:rPr lang="en-US" sz="800" b="1" noProof="0" dirty="0">
                          <a:solidFill>
                            <a:srgbClr val="324D59"/>
                          </a:solidFill>
                          <a:effectLst/>
                        </a:rPr>
                        <a:t>EBITDA</a:t>
                      </a:r>
                      <a:endParaRPr lang="en-US" sz="800" b="1" noProof="0" dirty="0">
                        <a:solidFill>
                          <a:srgbClr val="324D59"/>
                        </a:solidFill>
                        <a:effectLst/>
                        <a:latin typeface="Times New Roman"/>
                        <a:ea typeface="Batang"/>
                      </a:endParaRPr>
                    </a:p>
                  </a:txBody>
                  <a:tcPr marL="36116" marR="36116" marT="0" marB="0">
                    <a:solidFill>
                      <a:schemeClr val="bg1"/>
                    </a:solidFill>
                  </a:tcPr>
                </a:tc>
                <a:tc>
                  <a:txBody>
                    <a:bodyPr/>
                    <a:lstStyle/>
                    <a:p>
                      <a:pPr algn="r">
                        <a:spcAft>
                          <a:spcPts val="0"/>
                        </a:spcAft>
                      </a:pPr>
                      <a:r>
                        <a:rPr lang="en-US" sz="800" b="1" noProof="0" dirty="0">
                          <a:solidFill>
                            <a:srgbClr val="324D59"/>
                          </a:solidFill>
                          <a:effectLst/>
                          <a:latin typeface="+mn-lt"/>
                        </a:rPr>
                        <a:t>152.3 </a:t>
                      </a:r>
                      <a:endParaRPr lang="en-US" sz="800" b="1" noProof="0" dirty="0">
                        <a:solidFill>
                          <a:srgbClr val="324D59"/>
                        </a:solidFill>
                        <a:effectLst/>
                        <a:latin typeface="+mn-lt"/>
                        <a:ea typeface="Batang"/>
                      </a:endParaRPr>
                    </a:p>
                  </a:txBody>
                  <a:tcPr marL="54000" marR="270000" marT="0" marB="0" anchor="ctr">
                    <a:solidFill>
                      <a:schemeClr val="bg1"/>
                    </a:solidFill>
                  </a:tcPr>
                </a:tc>
                <a:tc>
                  <a:txBody>
                    <a:bodyPr/>
                    <a:lstStyle/>
                    <a:p>
                      <a:pPr algn="r">
                        <a:spcAft>
                          <a:spcPts val="0"/>
                        </a:spcAft>
                      </a:pPr>
                      <a:r>
                        <a:rPr lang="en-US" sz="800" b="1" noProof="0" dirty="0">
                          <a:solidFill>
                            <a:srgbClr val="324D59"/>
                          </a:solidFill>
                          <a:effectLst/>
                          <a:latin typeface="+mn-lt"/>
                        </a:rPr>
                        <a:t>(2.5) </a:t>
                      </a:r>
                      <a:endParaRPr lang="en-US" sz="800" b="1" noProof="0" dirty="0">
                        <a:solidFill>
                          <a:srgbClr val="324D59"/>
                        </a:solidFill>
                        <a:effectLst/>
                        <a:latin typeface="+mn-lt"/>
                        <a:ea typeface="Batang"/>
                      </a:endParaRPr>
                    </a:p>
                  </a:txBody>
                  <a:tcPr marL="54000" marR="270000" marT="0" marB="0" anchor="ctr">
                    <a:solidFill>
                      <a:schemeClr val="bg1"/>
                    </a:solidFill>
                  </a:tcPr>
                </a:tc>
                <a:tc>
                  <a:txBody>
                    <a:bodyPr/>
                    <a:lstStyle/>
                    <a:p>
                      <a:pPr algn="r">
                        <a:spcAft>
                          <a:spcPts val="0"/>
                        </a:spcAft>
                      </a:pPr>
                      <a:r>
                        <a:rPr lang="en-US" sz="800" b="1" noProof="0" dirty="0">
                          <a:solidFill>
                            <a:srgbClr val="324D59"/>
                          </a:solidFill>
                          <a:effectLst/>
                          <a:latin typeface="+mn-lt"/>
                        </a:rPr>
                        <a:t>149.8 </a:t>
                      </a:r>
                      <a:endParaRPr lang="en-US" sz="800" b="1" noProof="0" dirty="0">
                        <a:solidFill>
                          <a:srgbClr val="324D59"/>
                        </a:solidFill>
                        <a:effectLst/>
                        <a:latin typeface="+mn-lt"/>
                        <a:ea typeface="Batang"/>
                      </a:endParaRPr>
                    </a:p>
                  </a:txBody>
                  <a:tcPr marL="54000" marR="270000" marT="0" marB="0" anchor="ctr">
                    <a:solidFill>
                      <a:schemeClr val="bg1"/>
                    </a:solidFill>
                  </a:tcPr>
                </a:tc>
                <a:tc>
                  <a:txBody>
                    <a:bodyPr/>
                    <a:lstStyle/>
                    <a:p>
                      <a:pPr algn="r">
                        <a:spcAft>
                          <a:spcPts val="0"/>
                        </a:spcAft>
                      </a:pPr>
                      <a:r>
                        <a:rPr lang="en-US" sz="800" b="1" noProof="0" dirty="0">
                          <a:solidFill>
                            <a:srgbClr val="324D59"/>
                          </a:solidFill>
                          <a:effectLst/>
                        </a:rPr>
                        <a:t>90.6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1" noProof="0" dirty="0">
                          <a:solidFill>
                            <a:srgbClr val="324D59"/>
                          </a:solidFill>
                          <a:effectLst/>
                        </a:rPr>
                        <a:t>(2.7) </a:t>
                      </a:r>
                      <a:endParaRPr lang="en-US" sz="800" b="1"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1" noProof="0" dirty="0">
                          <a:solidFill>
                            <a:srgbClr val="324D59"/>
                          </a:solidFill>
                          <a:effectLst/>
                        </a:rPr>
                        <a:t>87.9 </a:t>
                      </a:r>
                      <a:endParaRPr lang="en-US" sz="800" b="1"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6"/>
                  </a:ext>
                </a:extLst>
              </a:tr>
              <a:tr h="209963">
                <a:tc>
                  <a:txBody>
                    <a:bodyPr/>
                    <a:lstStyle/>
                    <a:p>
                      <a:pPr>
                        <a:spcAft>
                          <a:spcPts val="0"/>
                        </a:spcAft>
                      </a:pPr>
                      <a:r>
                        <a:rPr lang="en-US" sz="800" b="0" kern="1200" noProof="0" dirty="0">
                          <a:solidFill>
                            <a:srgbClr val="324D59"/>
                          </a:solidFill>
                          <a:effectLst/>
                          <a:latin typeface="+mj-lt"/>
                          <a:ea typeface="Batang"/>
                          <a:cs typeface="+mn-cs"/>
                        </a:rPr>
                        <a:t>R&amp;D redeemable advance reversal to income</a:t>
                      </a:r>
                    </a:p>
                  </a:txBody>
                  <a:tcPr marL="36116" marR="36116" marT="0" marB="0">
                    <a:solidFill>
                      <a:schemeClr val="bg1"/>
                    </a:solidFill>
                  </a:tcPr>
                </a:tc>
                <a:tc>
                  <a:txBody>
                    <a:bodyPr/>
                    <a:lstStyle/>
                    <a:p>
                      <a:pPr algn="r">
                        <a:spcAft>
                          <a:spcPts val="0"/>
                        </a:spcAft>
                      </a:pPr>
                      <a:r>
                        <a:rPr lang="en-US" sz="800" b="0" noProof="0" dirty="0">
                          <a:solidFill>
                            <a:srgbClr val="324D59"/>
                          </a:solidFill>
                          <a:effectLst/>
                          <a:latin typeface="+mn-lt"/>
                          <a:ea typeface="Batang"/>
                        </a:rPr>
                        <a:t>0.2</a:t>
                      </a: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latin typeface="+mn-lt"/>
                        </a:rPr>
                        <a:t>-</a:t>
                      </a:r>
                      <a:endParaRPr lang="en-US" sz="800" b="0" noProof="0" dirty="0">
                        <a:solidFill>
                          <a:srgbClr val="324D59"/>
                        </a:solidFill>
                        <a:effectLst/>
                        <a:latin typeface="+mn-lt"/>
                        <a:ea typeface="Batang"/>
                      </a:endParaRP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latin typeface="+mn-lt"/>
                          <a:ea typeface="Batang"/>
                        </a:rPr>
                        <a:t>0.2</a:t>
                      </a: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rPr>
                        <a:t>(4.8)</a:t>
                      </a:r>
                      <a:endParaRPr lang="en-US" sz="800" b="0"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rPr>
                        <a:t>-</a:t>
                      </a:r>
                      <a:endParaRPr lang="en-US" sz="800" b="0"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rPr>
                        <a:t>(4.8)</a:t>
                      </a:r>
                      <a:endParaRPr lang="en-US" sz="800" b="0"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8"/>
                  </a:ext>
                </a:extLst>
              </a:tr>
              <a:tr h="254610">
                <a:tc>
                  <a:txBody>
                    <a:bodyPr/>
                    <a:lstStyle/>
                    <a:p>
                      <a:pPr>
                        <a:spcAft>
                          <a:spcPts val="0"/>
                        </a:spcAft>
                      </a:pPr>
                      <a:r>
                        <a:rPr lang="en-US" sz="800" b="0" noProof="0" dirty="0">
                          <a:solidFill>
                            <a:srgbClr val="324D59"/>
                          </a:solidFill>
                          <a:effectLst/>
                          <a:latin typeface="+mn-lt"/>
                          <a:ea typeface="+mn-ea"/>
                        </a:rPr>
                        <a:t>Change in working capital</a:t>
                      </a:r>
                      <a:endParaRPr lang="en-US" sz="800" b="0" noProof="0" dirty="0">
                        <a:solidFill>
                          <a:srgbClr val="324D59"/>
                        </a:solidFill>
                        <a:effectLst/>
                        <a:latin typeface="Times New Roman"/>
                        <a:ea typeface="Batang"/>
                      </a:endParaRPr>
                    </a:p>
                  </a:txBody>
                  <a:tcPr marL="36116" marR="36116" marT="0" marB="0" anchor="ctr">
                    <a:solidFill>
                      <a:schemeClr val="bg1"/>
                    </a:solidFill>
                  </a:tcPr>
                </a:tc>
                <a:tc>
                  <a:txBody>
                    <a:bodyPr/>
                    <a:lstStyle/>
                    <a:p>
                      <a:pPr algn="r">
                        <a:spcAft>
                          <a:spcPts val="0"/>
                        </a:spcAft>
                      </a:pPr>
                      <a:r>
                        <a:rPr lang="en-US" sz="800" b="0" noProof="0" dirty="0">
                          <a:solidFill>
                            <a:srgbClr val="324D59"/>
                          </a:solidFill>
                          <a:effectLst/>
                          <a:latin typeface="+mn-lt"/>
                        </a:rPr>
                        <a:t>(93.2)</a:t>
                      </a:r>
                      <a:endParaRPr lang="en-US" sz="800" b="0" noProof="0" dirty="0">
                        <a:solidFill>
                          <a:srgbClr val="324D59"/>
                        </a:solidFill>
                        <a:effectLst/>
                        <a:latin typeface="+mn-lt"/>
                        <a:ea typeface="Batang"/>
                      </a:endParaRP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latin typeface="+mn-lt"/>
                          <a:ea typeface="Batang"/>
                        </a:rPr>
                        <a:t>0.3</a:t>
                      </a: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latin typeface="+mn-lt"/>
                        </a:rPr>
                        <a:t>(92.9)</a:t>
                      </a:r>
                      <a:endParaRPr lang="en-US" sz="800" b="0" noProof="0" dirty="0">
                        <a:solidFill>
                          <a:srgbClr val="324D59"/>
                        </a:solidFill>
                        <a:effectLst/>
                        <a:latin typeface="+mn-lt"/>
                        <a:ea typeface="Batang"/>
                      </a:endParaRP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rPr>
                        <a:t>(45.8)</a:t>
                      </a:r>
                      <a:endParaRPr lang="en-US" sz="800" b="0"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rPr>
                        <a:t>(2.2)</a:t>
                      </a:r>
                      <a:endParaRPr lang="en-US" sz="800" b="0" noProof="0" dirty="0">
                        <a:solidFill>
                          <a:srgbClr val="324D59"/>
                        </a:solidFill>
                        <a:effectLst/>
                        <a:latin typeface="Times New Roman"/>
                        <a:ea typeface="Batang"/>
                      </a:endParaRPr>
                    </a:p>
                  </a:txBody>
                  <a:tcPr marL="54000" marR="270000" marT="0" marB="0" anchor="ctr">
                    <a:solidFill>
                      <a:schemeClr val="bg1"/>
                    </a:solidFill>
                  </a:tcPr>
                </a:tc>
                <a:tc>
                  <a:txBody>
                    <a:bodyPr/>
                    <a:lstStyle/>
                    <a:p>
                      <a:pPr algn="r">
                        <a:spcAft>
                          <a:spcPts val="0"/>
                        </a:spcAft>
                      </a:pPr>
                      <a:r>
                        <a:rPr lang="en-US" sz="800" b="0" noProof="0" dirty="0">
                          <a:solidFill>
                            <a:srgbClr val="324D59"/>
                          </a:solidFill>
                          <a:effectLst/>
                        </a:rPr>
                        <a:t>(48.0)</a:t>
                      </a:r>
                      <a:endParaRPr lang="en-US" sz="800" b="0" noProof="0" dirty="0">
                        <a:solidFill>
                          <a:srgbClr val="324D59"/>
                        </a:solidFill>
                        <a:effectLst/>
                        <a:latin typeface="Times New Roman"/>
                        <a:ea typeface="Batang"/>
                      </a:endParaRPr>
                    </a:p>
                  </a:txBody>
                  <a:tcPr marL="54000" marR="270000" marT="0" marB="0" anchor="ctr">
                    <a:solidFill>
                      <a:schemeClr val="bg1"/>
                    </a:solidFill>
                  </a:tcPr>
                </a:tc>
                <a:extLst>
                  <a:ext uri="{0D108BD9-81ED-4DB2-BD59-A6C34878D82A}">
                    <a16:rowId xmlns:a16="http://schemas.microsoft.com/office/drawing/2014/main" val="10009"/>
                  </a:ext>
                </a:extLst>
              </a:tr>
              <a:tr h="50930">
                <a:tc>
                  <a:txBody>
                    <a:bodyPr/>
                    <a:lstStyle/>
                    <a:p>
                      <a:pPr>
                        <a:spcAft>
                          <a:spcPts val="0"/>
                        </a:spcAft>
                      </a:pPr>
                      <a:endParaRPr lang="en-US" sz="800" b="1" noProof="0" dirty="0">
                        <a:solidFill>
                          <a:srgbClr val="324D59"/>
                        </a:solidFill>
                        <a:effectLst/>
                        <a:latin typeface="Times New Roman"/>
                        <a:ea typeface="Batang"/>
                      </a:endParaRPr>
                    </a:p>
                  </a:txBody>
                  <a:tcPr marL="36116" marR="36116" marT="0" marB="0">
                    <a:lnB w="12700" cap="flat" cmpd="sng" algn="ctr">
                      <a:solidFill>
                        <a:srgbClr val="1F497D"/>
                      </a:solidFill>
                      <a:prstDash val="solid"/>
                      <a:round/>
                      <a:headEnd type="none" w="med" len="med"/>
                      <a:tailEnd type="none" w="med" len="med"/>
                    </a:lnB>
                    <a:solidFill>
                      <a:schemeClr val="bg1"/>
                    </a:solidFill>
                  </a:tcPr>
                </a:tc>
                <a:tc>
                  <a:txBody>
                    <a:bodyPr/>
                    <a:lstStyle/>
                    <a:p>
                      <a:pPr algn="r">
                        <a:spcAft>
                          <a:spcPts val="0"/>
                        </a:spcAft>
                      </a:pPr>
                      <a:endParaRPr lang="en-US" sz="800" b="1" noProof="0" dirty="0">
                        <a:solidFill>
                          <a:srgbClr val="324D59"/>
                        </a:solidFill>
                        <a:effectLst/>
                        <a:latin typeface="Times New Roman"/>
                        <a:ea typeface="Batang"/>
                      </a:endParaRPr>
                    </a:p>
                  </a:txBody>
                  <a:tcPr marL="54000" marR="270000" marT="0" marB="0" anchor="ctr">
                    <a:lnB w="12700" cap="flat" cmpd="sng" algn="ctr">
                      <a:solidFill>
                        <a:srgbClr val="1F497D"/>
                      </a:solidFill>
                      <a:prstDash val="solid"/>
                      <a:round/>
                      <a:headEnd type="none" w="med" len="med"/>
                      <a:tailEnd type="none" w="med" len="med"/>
                    </a:lnB>
                    <a:solidFill>
                      <a:schemeClr val="bg1"/>
                    </a:solidFill>
                  </a:tcPr>
                </a:tc>
                <a:tc>
                  <a:txBody>
                    <a:bodyPr/>
                    <a:lstStyle/>
                    <a:p>
                      <a:pPr algn="r">
                        <a:spcAft>
                          <a:spcPts val="0"/>
                        </a:spcAft>
                      </a:pPr>
                      <a:endParaRPr lang="en-US" sz="800" b="1" noProof="0" dirty="0">
                        <a:solidFill>
                          <a:srgbClr val="324D59"/>
                        </a:solidFill>
                        <a:effectLst/>
                        <a:latin typeface="Times New Roman"/>
                        <a:ea typeface="Batang"/>
                      </a:endParaRPr>
                    </a:p>
                  </a:txBody>
                  <a:tcPr marL="54000" marR="270000" marT="0" marB="0" anchor="ctr">
                    <a:lnB w="12700" cap="flat" cmpd="sng" algn="ctr">
                      <a:solidFill>
                        <a:srgbClr val="1F497D"/>
                      </a:solidFill>
                      <a:prstDash val="solid"/>
                      <a:round/>
                      <a:headEnd type="none" w="med" len="med"/>
                      <a:tailEnd type="none" w="med" len="med"/>
                    </a:lnB>
                    <a:solidFill>
                      <a:schemeClr val="bg1"/>
                    </a:solidFill>
                  </a:tcPr>
                </a:tc>
                <a:tc>
                  <a:txBody>
                    <a:bodyPr/>
                    <a:lstStyle/>
                    <a:p>
                      <a:pPr algn="r">
                        <a:spcAft>
                          <a:spcPts val="0"/>
                        </a:spcAft>
                      </a:pPr>
                      <a:endParaRPr lang="en-US" sz="800" b="1" noProof="0" dirty="0">
                        <a:solidFill>
                          <a:srgbClr val="324D59"/>
                        </a:solidFill>
                        <a:effectLst/>
                        <a:latin typeface="Times New Roman"/>
                        <a:ea typeface="Batang"/>
                      </a:endParaRPr>
                    </a:p>
                  </a:txBody>
                  <a:tcPr marL="54000" marR="270000" marT="0" marB="0" anchor="ctr">
                    <a:lnB w="12700" cap="flat" cmpd="sng" algn="ctr">
                      <a:solidFill>
                        <a:srgbClr val="1F497D"/>
                      </a:solidFill>
                      <a:prstDash val="solid"/>
                      <a:round/>
                      <a:headEnd type="none" w="med" len="med"/>
                      <a:tailEnd type="none" w="med" len="med"/>
                    </a:lnB>
                    <a:solidFill>
                      <a:schemeClr val="bg1"/>
                    </a:solidFill>
                  </a:tcPr>
                </a:tc>
                <a:tc>
                  <a:txBody>
                    <a:bodyPr/>
                    <a:lstStyle/>
                    <a:p>
                      <a:pPr algn="r">
                        <a:spcAft>
                          <a:spcPts val="0"/>
                        </a:spcAft>
                      </a:pPr>
                      <a:endParaRPr lang="en-US" sz="800" b="1" noProof="0" dirty="0">
                        <a:solidFill>
                          <a:srgbClr val="324D59"/>
                        </a:solidFill>
                        <a:effectLst/>
                        <a:latin typeface="Times New Roman"/>
                        <a:ea typeface="Batang"/>
                      </a:endParaRPr>
                    </a:p>
                  </a:txBody>
                  <a:tcPr marL="54000" marR="270000" marT="0" marB="0" anchor="ctr">
                    <a:lnB w="12700" cap="flat" cmpd="sng" algn="ctr">
                      <a:solidFill>
                        <a:schemeClr val="accent1"/>
                      </a:solidFill>
                      <a:prstDash val="solid"/>
                      <a:round/>
                      <a:headEnd type="none" w="med" len="med"/>
                      <a:tailEnd type="none" w="med" len="med"/>
                    </a:lnB>
                    <a:solidFill>
                      <a:schemeClr val="bg1"/>
                    </a:solidFill>
                  </a:tcPr>
                </a:tc>
                <a:tc>
                  <a:txBody>
                    <a:bodyPr/>
                    <a:lstStyle/>
                    <a:p>
                      <a:pPr algn="r">
                        <a:spcAft>
                          <a:spcPts val="0"/>
                        </a:spcAft>
                      </a:pPr>
                      <a:endParaRPr lang="en-US" sz="800" b="1" noProof="0" dirty="0">
                        <a:solidFill>
                          <a:srgbClr val="324D59"/>
                        </a:solidFill>
                        <a:effectLst/>
                        <a:latin typeface="Times New Roman"/>
                        <a:ea typeface="Batang"/>
                      </a:endParaRPr>
                    </a:p>
                  </a:txBody>
                  <a:tcPr marL="54000" marR="270000" marT="0" marB="0" anchor="ctr">
                    <a:lnB w="12700" cap="flat" cmpd="sng" algn="ctr">
                      <a:solidFill>
                        <a:schemeClr val="accent1"/>
                      </a:solidFill>
                      <a:prstDash val="solid"/>
                      <a:round/>
                      <a:headEnd type="none" w="med" len="med"/>
                      <a:tailEnd type="none" w="med" len="med"/>
                    </a:lnB>
                    <a:solidFill>
                      <a:schemeClr val="bg1"/>
                    </a:solidFill>
                  </a:tcPr>
                </a:tc>
                <a:tc>
                  <a:txBody>
                    <a:bodyPr/>
                    <a:lstStyle/>
                    <a:p>
                      <a:pPr algn="r">
                        <a:spcAft>
                          <a:spcPts val="0"/>
                        </a:spcAft>
                      </a:pPr>
                      <a:endParaRPr lang="en-US" sz="800" b="1" noProof="0" dirty="0">
                        <a:solidFill>
                          <a:srgbClr val="324D59"/>
                        </a:solidFill>
                        <a:effectLst/>
                        <a:latin typeface="Times New Roman"/>
                        <a:ea typeface="Batang"/>
                      </a:endParaRPr>
                    </a:p>
                  </a:txBody>
                  <a:tcPr marL="54000" marR="270000" marT="0" marB="0" anchor="ctr">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6000">
                <a:tc>
                  <a:txBody>
                    <a:bodyPr/>
                    <a:lstStyle/>
                    <a:p>
                      <a:pPr>
                        <a:spcAft>
                          <a:spcPts val="0"/>
                        </a:spcAft>
                      </a:pPr>
                      <a:r>
                        <a:rPr lang="en-US" sz="800" b="1" noProof="0" dirty="0">
                          <a:solidFill>
                            <a:schemeClr val="bg1"/>
                          </a:solidFill>
                          <a:effectLst/>
                          <a:latin typeface="+mj-lt"/>
                        </a:rPr>
                        <a:t>Net cash generated by / (used in) operating </a:t>
                      </a:r>
                      <a:r>
                        <a:rPr lang="en-US" sz="800" b="1" noProof="0" dirty="0" err="1">
                          <a:solidFill>
                            <a:schemeClr val="bg1"/>
                          </a:solidFill>
                          <a:effectLst/>
                          <a:latin typeface="+mj-lt"/>
                        </a:rPr>
                        <a:t>activites</a:t>
                      </a:r>
                      <a:endParaRPr lang="en-US" sz="800" b="1" noProof="0" dirty="0">
                        <a:solidFill>
                          <a:schemeClr val="bg1"/>
                        </a:solidFill>
                        <a:effectLst/>
                        <a:latin typeface="+mj-lt"/>
                        <a:ea typeface="Batang"/>
                      </a:endParaRPr>
                    </a:p>
                  </a:txBody>
                  <a:tcPr marL="36116" marR="36116" marT="0" marB="0" anchor="b">
                    <a:lnT w="12700" cap="flat" cmpd="sng" algn="ctr">
                      <a:solidFill>
                        <a:srgbClr val="1F497D"/>
                      </a:solidFill>
                      <a:prstDash val="solid"/>
                      <a:round/>
                      <a:headEnd type="none" w="med" len="med"/>
                      <a:tailEnd type="none" w="med" len="med"/>
                    </a:lnT>
                    <a:lnB w="12700" cap="flat" cmpd="sng" algn="ctr">
                      <a:solidFill>
                        <a:srgbClr val="2A6EAF"/>
                      </a:solidFill>
                      <a:prstDash val="solid"/>
                      <a:round/>
                      <a:headEnd type="none" w="med" len="med"/>
                      <a:tailEnd type="none" w="med" len="med"/>
                    </a:lnB>
                    <a:solidFill>
                      <a:srgbClr val="172051"/>
                    </a:solidFill>
                  </a:tcPr>
                </a:tc>
                <a:tc>
                  <a:txBody>
                    <a:bodyPr/>
                    <a:lstStyle/>
                    <a:p>
                      <a:pPr algn="r">
                        <a:spcAft>
                          <a:spcPts val="0"/>
                        </a:spcAft>
                      </a:pPr>
                      <a:r>
                        <a:rPr lang="en-US" sz="800" b="1" noProof="0" dirty="0">
                          <a:solidFill>
                            <a:schemeClr val="bg1"/>
                          </a:solidFill>
                          <a:effectLst/>
                          <a:latin typeface="+mj-lt"/>
                          <a:ea typeface="Batang"/>
                        </a:rPr>
                        <a:t>59.3</a:t>
                      </a:r>
                    </a:p>
                  </a:txBody>
                  <a:tcPr marL="54000" marR="270000" marT="0" marB="0" anchor="ctr">
                    <a:lnT w="12700" cap="flat" cmpd="sng" algn="ctr">
                      <a:solidFill>
                        <a:srgbClr val="1F497D"/>
                      </a:solidFill>
                      <a:prstDash val="solid"/>
                      <a:round/>
                      <a:headEnd type="none" w="med" len="med"/>
                      <a:tailEnd type="none" w="med" len="med"/>
                    </a:lnT>
                    <a:lnB w="12700" cap="flat" cmpd="sng" algn="ctr">
                      <a:solidFill>
                        <a:srgbClr val="2A6EAF"/>
                      </a:solidFill>
                      <a:prstDash val="solid"/>
                      <a:round/>
                      <a:headEnd type="none" w="med" len="med"/>
                      <a:tailEnd type="none" w="med" len="med"/>
                    </a:lnB>
                    <a:solidFill>
                      <a:srgbClr val="172051"/>
                    </a:solidFill>
                  </a:tcPr>
                </a:tc>
                <a:tc>
                  <a:txBody>
                    <a:bodyPr/>
                    <a:lstStyle/>
                    <a:p>
                      <a:pPr algn="r">
                        <a:spcAft>
                          <a:spcPts val="0"/>
                        </a:spcAft>
                      </a:pPr>
                      <a:r>
                        <a:rPr lang="en-US" sz="800" b="1" noProof="0" dirty="0">
                          <a:solidFill>
                            <a:schemeClr val="bg1"/>
                          </a:solidFill>
                          <a:effectLst/>
                          <a:latin typeface="+mj-lt"/>
                        </a:rPr>
                        <a:t>(2.2)</a:t>
                      </a:r>
                      <a:endParaRPr lang="en-US" sz="800" b="1" noProof="0" dirty="0">
                        <a:solidFill>
                          <a:schemeClr val="bg1"/>
                        </a:solidFill>
                        <a:effectLst/>
                        <a:latin typeface="+mj-lt"/>
                        <a:ea typeface="Batang"/>
                      </a:endParaRPr>
                    </a:p>
                  </a:txBody>
                  <a:tcPr marL="54000" marR="270000" marT="0" marB="0" anchor="ctr">
                    <a:lnT w="12700" cap="flat" cmpd="sng" algn="ctr">
                      <a:solidFill>
                        <a:srgbClr val="1F497D"/>
                      </a:solidFill>
                      <a:prstDash val="solid"/>
                      <a:round/>
                      <a:headEnd type="none" w="med" len="med"/>
                      <a:tailEnd type="none" w="med" len="med"/>
                    </a:lnT>
                    <a:lnB w="12700" cap="flat" cmpd="sng" algn="ctr">
                      <a:solidFill>
                        <a:srgbClr val="2A6EAF"/>
                      </a:solidFill>
                      <a:prstDash val="solid"/>
                      <a:round/>
                      <a:headEnd type="none" w="med" len="med"/>
                      <a:tailEnd type="none" w="med" len="med"/>
                    </a:lnB>
                    <a:solidFill>
                      <a:srgbClr val="172051"/>
                    </a:solidFill>
                  </a:tcPr>
                </a:tc>
                <a:tc>
                  <a:txBody>
                    <a:bodyPr/>
                    <a:lstStyle/>
                    <a:p>
                      <a:pPr algn="r">
                        <a:spcAft>
                          <a:spcPts val="0"/>
                        </a:spcAft>
                      </a:pPr>
                      <a:r>
                        <a:rPr lang="en-US" sz="800" b="1" noProof="0" dirty="0">
                          <a:solidFill>
                            <a:schemeClr val="bg1"/>
                          </a:solidFill>
                          <a:effectLst/>
                          <a:latin typeface="+mj-lt"/>
                          <a:ea typeface="Batang"/>
                        </a:rPr>
                        <a:t>57.1</a:t>
                      </a:r>
                    </a:p>
                  </a:txBody>
                  <a:tcPr marL="54000" marR="270000" marT="0" marB="0" anchor="ctr">
                    <a:lnT w="12700" cap="flat" cmpd="sng" algn="ctr">
                      <a:solidFill>
                        <a:srgbClr val="1F497D"/>
                      </a:solidFill>
                      <a:prstDash val="solid"/>
                      <a:round/>
                      <a:headEnd type="none" w="med" len="med"/>
                      <a:tailEnd type="none" w="med" len="med"/>
                    </a:lnT>
                    <a:lnB w="12700" cap="flat" cmpd="sng" algn="ctr">
                      <a:solidFill>
                        <a:srgbClr val="2A6EAF"/>
                      </a:solidFill>
                      <a:prstDash val="solid"/>
                      <a:round/>
                      <a:headEnd type="none" w="med" len="med"/>
                      <a:tailEnd type="none" w="med" len="med"/>
                    </a:lnB>
                    <a:solidFill>
                      <a:srgbClr val="172051"/>
                    </a:solidFill>
                  </a:tcPr>
                </a:tc>
                <a:tc>
                  <a:txBody>
                    <a:bodyPr/>
                    <a:lstStyle/>
                    <a:p>
                      <a:pPr algn="r">
                        <a:spcAft>
                          <a:spcPts val="0"/>
                        </a:spcAft>
                      </a:pPr>
                      <a:r>
                        <a:rPr lang="en-US" sz="800" b="1" noProof="0" dirty="0">
                          <a:solidFill>
                            <a:srgbClr val="172051"/>
                          </a:solidFill>
                          <a:effectLst/>
                          <a:latin typeface="+mj-lt"/>
                        </a:rPr>
                        <a:t>40.0</a:t>
                      </a:r>
                      <a:endParaRPr lang="en-US" sz="800" b="1" noProof="0" dirty="0">
                        <a:solidFill>
                          <a:srgbClr val="172051"/>
                        </a:solidFill>
                        <a:effectLst/>
                        <a:latin typeface="+mj-lt"/>
                        <a:ea typeface="Batang"/>
                      </a:endParaRPr>
                    </a:p>
                  </a:txBody>
                  <a:tcPr marL="54000" marR="270000" marT="0" marB="0"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r">
                        <a:spcAft>
                          <a:spcPts val="0"/>
                        </a:spcAft>
                      </a:pPr>
                      <a:r>
                        <a:rPr lang="en-US" sz="800" b="1" noProof="0" dirty="0">
                          <a:solidFill>
                            <a:srgbClr val="172051"/>
                          </a:solidFill>
                          <a:effectLst/>
                          <a:latin typeface="+mj-lt"/>
                        </a:rPr>
                        <a:t>(4.9)</a:t>
                      </a:r>
                      <a:endParaRPr lang="en-US" sz="800" b="1" noProof="0" dirty="0">
                        <a:solidFill>
                          <a:srgbClr val="172051"/>
                        </a:solidFill>
                        <a:effectLst/>
                        <a:latin typeface="+mj-lt"/>
                        <a:ea typeface="Batang"/>
                      </a:endParaRPr>
                    </a:p>
                  </a:txBody>
                  <a:tcPr marL="54000" marR="27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r">
                        <a:spcAft>
                          <a:spcPts val="0"/>
                        </a:spcAft>
                      </a:pPr>
                      <a:r>
                        <a:rPr lang="en-US" sz="800" b="1" noProof="0" dirty="0">
                          <a:solidFill>
                            <a:srgbClr val="172051"/>
                          </a:solidFill>
                          <a:effectLst/>
                          <a:latin typeface="+mj-lt"/>
                          <a:ea typeface="Batang"/>
                        </a:rPr>
                        <a:t>35.1</a:t>
                      </a:r>
                    </a:p>
                  </a:txBody>
                  <a:tcPr marL="54000" marR="270000" marT="0" marB="0"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209963">
                <a:tc>
                  <a:txBody>
                    <a:bodyPr/>
                    <a:lstStyle/>
                    <a:p>
                      <a:pPr>
                        <a:spcAft>
                          <a:spcPts val="0"/>
                        </a:spcAft>
                      </a:pPr>
                      <a:endParaRPr lang="en-US" sz="800" b="0" i="1" noProof="0" dirty="0">
                        <a:solidFill>
                          <a:srgbClr val="FF0000"/>
                        </a:solidFill>
                        <a:effectLst/>
                        <a:latin typeface="Times New Roman"/>
                        <a:ea typeface="Batang"/>
                      </a:endParaRPr>
                    </a:p>
                  </a:txBody>
                  <a:tcPr marL="36116" marR="36116" marT="0" marB="0">
                    <a:lnT w="12700" cap="flat" cmpd="sng" algn="ctr">
                      <a:solidFill>
                        <a:srgbClr val="2A6EAF"/>
                      </a:solidFill>
                      <a:prstDash val="solid"/>
                      <a:round/>
                      <a:headEnd type="none" w="med" len="med"/>
                      <a:tailEnd type="none" w="med" len="med"/>
                    </a:lnT>
                    <a:solidFill>
                      <a:schemeClr val="bg1"/>
                    </a:solidFill>
                  </a:tcPr>
                </a:tc>
                <a:tc>
                  <a:txBody>
                    <a:bodyPr/>
                    <a:lstStyle/>
                    <a:p>
                      <a:pPr algn="r">
                        <a:spcAft>
                          <a:spcPts val="0"/>
                        </a:spcAft>
                      </a:pPr>
                      <a:endParaRPr lang="en-US" sz="800" b="0" i="1" noProof="0" dirty="0">
                        <a:solidFill>
                          <a:srgbClr val="FF0000"/>
                        </a:solidFill>
                        <a:effectLst/>
                        <a:latin typeface="Times New Roman"/>
                        <a:ea typeface="Batang"/>
                      </a:endParaRPr>
                    </a:p>
                  </a:txBody>
                  <a:tcPr marL="54000" marR="270000" marT="0" marB="0">
                    <a:lnT w="12700" cap="flat" cmpd="sng" algn="ctr">
                      <a:solidFill>
                        <a:srgbClr val="2A6EAF"/>
                      </a:solidFill>
                      <a:prstDash val="solid"/>
                      <a:round/>
                      <a:headEnd type="none" w="med" len="med"/>
                      <a:tailEnd type="none" w="med" len="med"/>
                    </a:lnT>
                    <a:solidFill>
                      <a:schemeClr val="bg1"/>
                    </a:solidFill>
                  </a:tcPr>
                </a:tc>
                <a:tc>
                  <a:txBody>
                    <a:bodyPr/>
                    <a:lstStyle/>
                    <a:p>
                      <a:pPr marL="165100" algn="r">
                        <a:spcAft>
                          <a:spcPts val="0"/>
                        </a:spcAft>
                      </a:pPr>
                      <a:endParaRPr lang="en-US" sz="800" b="0" i="1" noProof="0" dirty="0">
                        <a:solidFill>
                          <a:srgbClr val="FF0000"/>
                        </a:solidFill>
                        <a:effectLst/>
                        <a:latin typeface="Times New Roman"/>
                        <a:ea typeface="Batang"/>
                      </a:endParaRPr>
                    </a:p>
                  </a:txBody>
                  <a:tcPr marL="54000" marR="270000" marT="0" marB="0">
                    <a:lnT w="12700" cap="flat" cmpd="sng" algn="ctr">
                      <a:solidFill>
                        <a:srgbClr val="2A6EAF"/>
                      </a:solidFill>
                      <a:prstDash val="solid"/>
                      <a:round/>
                      <a:headEnd type="none" w="med" len="med"/>
                      <a:tailEnd type="none" w="med" len="med"/>
                    </a:lnT>
                    <a:solidFill>
                      <a:schemeClr val="bg1"/>
                    </a:solidFill>
                  </a:tcPr>
                </a:tc>
                <a:tc>
                  <a:txBody>
                    <a:bodyPr/>
                    <a:lstStyle/>
                    <a:p>
                      <a:pPr marL="165100" algn="r">
                        <a:spcAft>
                          <a:spcPts val="0"/>
                        </a:spcAft>
                      </a:pPr>
                      <a:endParaRPr lang="en-US" sz="800" b="0" i="1" noProof="0" dirty="0">
                        <a:solidFill>
                          <a:srgbClr val="FF0000"/>
                        </a:solidFill>
                        <a:effectLst/>
                        <a:latin typeface="Times New Roman"/>
                        <a:ea typeface="Batang"/>
                      </a:endParaRPr>
                    </a:p>
                  </a:txBody>
                  <a:tcPr marL="54000" marR="270000" marT="0" marB="0">
                    <a:lnT w="12700" cap="flat" cmpd="sng" algn="ctr">
                      <a:solidFill>
                        <a:srgbClr val="2A6EAF"/>
                      </a:solidFill>
                      <a:prstDash val="solid"/>
                      <a:round/>
                      <a:headEnd type="none" w="med" len="med"/>
                      <a:tailEnd type="none" w="med" len="med"/>
                    </a:lnT>
                    <a:solidFill>
                      <a:schemeClr val="bg1"/>
                    </a:solidFill>
                  </a:tcPr>
                </a:tc>
                <a:tc>
                  <a:txBody>
                    <a:bodyPr/>
                    <a:lstStyle/>
                    <a:p>
                      <a:pPr marL="165100" algn="r">
                        <a:spcAft>
                          <a:spcPts val="0"/>
                        </a:spcAft>
                      </a:pPr>
                      <a:endParaRPr lang="en-US" sz="800" b="0" i="1" noProof="0" dirty="0">
                        <a:solidFill>
                          <a:srgbClr val="FF0000"/>
                        </a:solidFill>
                        <a:effectLst/>
                        <a:latin typeface="Times New Roman"/>
                        <a:ea typeface="Batang"/>
                      </a:endParaRPr>
                    </a:p>
                  </a:txBody>
                  <a:tcPr marL="54000" marR="270000" marT="0" marB="0">
                    <a:lnT w="12700" cap="flat" cmpd="sng" algn="ctr">
                      <a:solidFill>
                        <a:schemeClr val="accent1"/>
                      </a:solidFill>
                      <a:prstDash val="solid"/>
                      <a:round/>
                      <a:headEnd type="none" w="med" len="med"/>
                      <a:tailEnd type="none" w="med" len="med"/>
                    </a:lnT>
                    <a:solidFill>
                      <a:schemeClr val="bg1"/>
                    </a:solidFill>
                  </a:tcPr>
                </a:tc>
                <a:tc>
                  <a:txBody>
                    <a:bodyPr/>
                    <a:lstStyle/>
                    <a:p>
                      <a:pPr marL="165100" algn="r">
                        <a:spcAft>
                          <a:spcPts val="0"/>
                        </a:spcAft>
                      </a:pPr>
                      <a:endParaRPr lang="en-US" sz="800" b="0" i="1" noProof="0" dirty="0">
                        <a:solidFill>
                          <a:srgbClr val="FF0000"/>
                        </a:solidFill>
                        <a:effectLst/>
                        <a:latin typeface="Times New Roman"/>
                        <a:ea typeface="Batang"/>
                      </a:endParaRPr>
                    </a:p>
                  </a:txBody>
                  <a:tcPr marL="54000" marR="270000" marT="0" marB="0">
                    <a:lnT w="12700" cap="flat" cmpd="sng" algn="ctr">
                      <a:solidFill>
                        <a:schemeClr val="accent1"/>
                      </a:solidFill>
                      <a:prstDash val="solid"/>
                      <a:round/>
                      <a:headEnd type="none" w="med" len="med"/>
                      <a:tailEnd type="none" w="med" len="med"/>
                    </a:lnT>
                    <a:solidFill>
                      <a:schemeClr val="bg1"/>
                    </a:solidFill>
                  </a:tcPr>
                </a:tc>
                <a:tc>
                  <a:txBody>
                    <a:bodyPr/>
                    <a:lstStyle/>
                    <a:p>
                      <a:pPr marL="165100" algn="r">
                        <a:spcAft>
                          <a:spcPts val="0"/>
                        </a:spcAft>
                      </a:pPr>
                      <a:endParaRPr lang="en-US" sz="800" b="0" i="1" noProof="0" dirty="0">
                        <a:solidFill>
                          <a:srgbClr val="FF0000"/>
                        </a:solidFill>
                        <a:effectLst/>
                        <a:latin typeface="Times New Roman"/>
                        <a:ea typeface="Batang"/>
                      </a:endParaRPr>
                    </a:p>
                  </a:txBody>
                  <a:tcPr marL="54000" marR="270000" marT="0" marB="0">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10019"/>
                  </a:ext>
                </a:extLst>
              </a:tr>
            </a:tbl>
          </a:graphicData>
        </a:graphic>
      </p:graphicFrame>
      <p:sp>
        <p:nvSpPr>
          <p:cNvPr id="8" name="ZoneTexte 52">
            <a:extLst>
              <a:ext uri="{FF2B5EF4-FFF2-40B4-BE49-F238E27FC236}">
                <a16:creationId xmlns:a16="http://schemas.microsoft.com/office/drawing/2014/main" id="{0A498447-7616-4913-941C-FC2A61EB6B71}"/>
              </a:ext>
            </a:extLst>
          </p:cNvPr>
          <p:cNvSpPr txBox="1"/>
          <p:nvPr/>
        </p:nvSpPr>
        <p:spPr>
          <a:xfrm>
            <a:off x="3965834" y="2064037"/>
            <a:ext cx="255198" cy="246221"/>
          </a:xfrm>
          <a:prstGeom prst="rect">
            <a:avLst/>
          </a:prstGeom>
          <a:gradFill>
            <a:gsLst>
              <a:gs pos="0">
                <a:srgbClr val="0072BB"/>
              </a:gs>
              <a:gs pos="100000">
                <a:srgbClr val="0C255B"/>
              </a:gs>
            </a:gsLst>
            <a:lin ang="5400000" scaled="1"/>
          </a:gradFill>
        </p:spPr>
        <p:txBody>
          <a:bodyPr wrap="square" rtlCol="0">
            <a:spAutoFit/>
          </a:bodyPr>
          <a:lstStyle>
            <a:defPPr>
              <a:defRPr lang="fr-FR"/>
            </a:defPPr>
            <a:lvl1pPr>
              <a:defRPr sz="1000" b="1">
                <a:solidFill>
                  <a:schemeClr val="bg1"/>
                </a:solidFill>
              </a:defRPr>
            </a:lvl1p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3</a:t>
            </a:r>
          </a:p>
        </p:txBody>
      </p:sp>
      <p:sp>
        <p:nvSpPr>
          <p:cNvPr id="9" name="ZoneTexte 53">
            <a:extLst>
              <a:ext uri="{FF2B5EF4-FFF2-40B4-BE49-F238E27FC236}">
                <a16:creationId xmlns:a16="http://schemas.microsoft.com/office/drawing/2014/main" id="{28B62AFF-0612-4102-B43F-39C7F609536D}"/>
              </a:ext>
            </a:extLst>
          </p:cNvPr>
          <p:cNvSpPr txBox="1"/>
          <p:nvPr/>
        </p:nvSpPr>
        <p:spPr>
          <a:xfrm>
            <a:off x="3965834" y="1793289"/>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0" name="Rectangle 9">
            <a:extLst>
              <a:ext uri="{FF2B5EF4-FFF2-40B4-BE49-F238E27FC236}">
                <a16:creationId xmlns:a16="http://schemas.microsoft.com/office/drawing/2014/main" id="{3E949878-6D93-4DEB-B638-DDCA3A000EF9}"/>
              </a:ext>
            </a:extLst>
          </p:cNvPr>
          <p:cNvSpPr/>
          <p:nvPr/>
        </p:nvSpPr>
        <p:spPr>
          <a:xfrm>
            <a:off x="6069381" y="2115054"/>
            <a:ext cx="426743" cy="177334"/>
          </a:xfrm>
          <a:prstGeom prst="rect">
            <a:avLst/>
          </a:prstGeom>
          <a:noFill/>
          <a:ln w="1270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6E8F693-9438-4DE6-B511-801311685526}"/>
              </a:ext>
            </a:extLst>
          </p:cNvPr>
          <p:cNvSpPr/>
          <p:nvPr/>
        </p:nvSpPr>
        <p:spPr>
          <a:xfrm>
            <a:off x="3437907" y="2765671"/>
            <a:ext cx="426743" cy="177334"/>
          </a:xfrm>
          <a:prstGeom prst="rect">
            <a:avLst/>
          </a:prstGeom>
          <a:noFill/>
          <a:ln w="1270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5FE2EFAD-1839-4BF1-8489-BFC40BE3A266}"/>
              </a:ext>
            </a:extLst>
          </p:cNvPr>
          <p:cNvSpPr/>
          <p:nvPr/>
        </p:nvSpPr>
        <p:spPr>
          <a:xfrm>
            <a:off x="3437907" y="2096534"/>
            <a:ext cx="426743" cy="177334"/>
          </a:xfrm>
          <a:prstGeom prst="rect">
            <a:avLst/>
          </a:prstGeom>
          <a:noFill/>
          <a:ln w="1270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BCAE2346-9D89-4AC2-B6D2-4DA41752E04A}"/>
              </a:ext>
            </a:extLst>
          </p:cNvPr>
          <p:cNvSpPr/>
          <p:nvPr/>
        </p:nvSpPr>
        <p:spPr>
          <a:xfrm>
            <a:off x="3437907" y="1896684"/>
            <a:ext cx="426743" cy="177334"/>
          </a:xfrm>
          <a:prstGeom prst="rect">
            <a:avLst/>
          </a:prstGeom>
          <a:noFill/>
          <a:ln w="12700">
            <a:solidFill>
              <a:srgbClr val="007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89626" rtl="0" eaLnBrk="1" fontAlgn="auto" latinLnBrk="0" hangingPunct="1">
              <a:lnSpc>
                <a:spcPct val="100000"/>
              </a:lnSpc>
              <a:spcBef>
                <a:spcPts val="300"/>
              </a:spcBef>
              <a:spcAft>
                <a:spcPts val="0"/>
              </a:spcAft>
              <a:buClrTx/>
              <a:buSzTx/>
              <a:buFontTx/>
              <a:buNone/>
              <a:tabLst/>
              <a:defRPr/>
            </a:pPr>
            <a:endParaRPr kumimoji="0" lang="en-US" sz="1050" b="0" i="0" u="none" strike="noStrike" kern="1200" cap="none" spc="0" normalizeH="0" baseline="0" noProof="0" dirty="0">
              <a:ln>
                <a:noFill/>
              </a:ln>
              <a:solidFill>
                <a:srgbClr val="324D59"/>
              </a:solidFill>
              <a:effectLst/>
              <a:uLnTx/>
              <a:uFillTx/>
              <a:latin typeface="Arial"/>
              <a:ea typeface="+mn-ea"/>
              <a:cs typeface="+mn-cs"/>
            </a:endParaRPr>
          </a:p>
        </p:txBody>
      </p:sp>
      <p:sp>
        <p:nvSpPr>
          <p:cNvPr id="14" name="ZoneTexte 59">
            <a:extLst>
              <a:ext uri="{FF2B5EF4-FFF2-40B4-BE49-F238E27FC236}">
                <a16:creationId xmlns:a16="http://schemas.microsoft.com/office/drawing/2014/main" id="{9F434CFB-C6B6-4312-850A-9CE0D9B56A9B}"/>
              </a:ext>
            </a:extLst>
          </p:cNvPr>
          <p:cNvSpPr txBox="1"/>
          <p:nvPr/>
        </p:nvSpPr>
        <p:spPr>
          <a:xfrm>
            <a:off x="6620120" y="2092233"/>
            <a:ext cx="255198" cy="246221"/>
          </a:xfrm>
          <a:prstGeom prst="rect">
            <a:avLst/>
          </a:prstGeom>
          <a:gradFill>
            <a:gsLst>
              <a:gs pos="0">
                <a:srgbClr val="0072BB"/>
              </a:gs>
              <a:gs pos="100000">
                <a:srgbClr val="0C255B"/>
              </a:gs>
            </a:gsLst>
            <a:lin ang="5400000" scaled="1"/>
          </a:gradFill>
        </p:spPr>
        <p:txBody>
          <a:bodyPr wrap="square" rtlCol="0">
            <a:spAutoFit/>
          </a:bodyPr>
          <a:lstStyle>
            <a:defPPr>
              <a:defRPr lang="fr-FR"/>
            </a:defPPr>
            <a:lvl1pPr>
              <a:defRPr sz="1000" b="1">
                <a:solidFill>
                  <a:schemeClr val="bg1"/>
                </a:solidFill>
              </a:defRPr>
            </a:lvl1p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5" name="ZoneTexte 60">
            <a:extLst>
              <a:ext uri="{FF2B5EF4-FFF2-40B4-BE49-F238E27FC236}">
                <a16:creationId xmlns:a16="http://schemas.microsoft.com/office/drawing/2014/main" id="{203F34AC-5303-49AD-9B55-50A2849F2CDF}"/>
              </a:ext>
            </a:extLst>
          </p:cNvPr>
          <p:cNvSpPr txBox="1"/>
          <p:nvPr/>
        </p:nvSpPr>
        <p:spPr>
          <a:xfrm>
            <a:off x="3965834" y="2765671"/>
            <a:ext cx="255198" cy="246221"/>
          </a:xfrm>
          <a:prstGeom prst="rect">
            <a:avLst/>
          </a:prstGeom>
          <a:gradFill>
            <a:gsLst>
              <a:gs pos="0">
                <a:srgbClr val="0072BB"/>
              </a:gs>
              <a:gs pos="100000">
                <a:srgbClr val="0C255B"/>
              </a:gs>
            </a:gsLst>
            <a:lin ang="5400000" scaled="1"/>
          </a:gradFill>
        </p:spPr>
        <p:txBody>
          <a:bodyPr wrap="square" rtlCol="0">
            <a:spAutoFit/>
          </a:bodyPr>
          <a:lstStyle>
            <a:defPPr>
              <a:defRPr lang="fr-FR"/>
            </a:defPPr>
            <a:lvl1pPr>
              <a:defRPr sz="1000" b="1">
                <a:solidFill>
                  <a:schemeClr val="bg1"/>
                </a:solidFill>
              </a:defRPr>
            </a:lvl1p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4</a:t>
            </a:r>
          </a:p>
        </p:txBody>
      </p:sp>
      <p:sp>
        <p:nvSpPr>
          <p:cNvPr id="16" name="ZoneTexte 61">
            <a:extLst>
              <a:ext uri="{FF2B5EF4-FFF2-40B4-BE49-F238E27FC236}">
                <a16:creationId xmlns:a16="http://schemas.microsoft.com/office/drawing/2014/main" id="{A91E656D-F204-4E0A-B0DF-5B450C3A6A9A}"/>
              </a:ext>
            </a:extLst>
          </p:cNvPr>
          <p:cNvSpPr txBox="1"/>
          <p:nvPr/>
        </p:nvSpPr>
        <p:spPr>
          <a:xfrm>
            <a:off x="681509" y="3557773"/>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7" name="Rectangle 16">
            <a:extLst>
              <a:ext uri="{FF2B5EF4-FFF2-40B4-BE49-F238E27FC236}">
                <a16:creationId xmlns:a16="http://schemas.microsoft.com/office/drawing/2014/main" id="{60483E8C-2878-49EC-A628-6F6916A043B6}"/>
              </a:ext>
            </a:extLst>
          </p:cNvPr>
          <p:cNvSpPr/>
          <p:nvPr/>
        </p:nvSpPr>
        <p:spPr>
          <a:xfrm>
            <a:off x="896336" y="3512705"/>
            <a:ext cx="1534617" cy="1152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07450" marR="0" lvl="0" indent="-171450" algn="l" defTabSz="457200" rtl="0" eaLnBrk="1" fontAlgn="auto" latinLnBrk="0" hangingPunct="1">
              <a:lnSpc>
                <a:spcPct val="114000"/>
              </a:lnSpc>
              <a:spcBef>
                <a:spcPts val="600"/>
              </a:spcBef>
              <a:spcAft>
                <a:spcPts val="0"/>
              </a:spcAft>
              <a:buClr>
                <a:srgbClr val="324D59"/>
              </a:buClr>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FY’19 depreciation and amortization up due to:</a:t>
            </a:r>
          </a:p>
          <a:p>
            <a:pPr marL="358775" marR="0" lvl="0" indent="-179388" algn="l" defTabSz="457200" rtl="0" eaLnBrk="1" fontAlgn="auto" latinLnBrk="0" hangingPunct="1">
              <a:lnSpc>
                <a:spcPct val="114000"/>
              </a:lnSpc>
              <a:spcBef>
                <a:spcPts val="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Continuous investments</a:t>
            </a:r>
          </a:p>
          <a:p>
            <a:pPr marL="358775" marR="0" lvl="0" indent="-179388" algn="l" defTabSz="457200" rtl="0" eaLnBrk="1" fontAlgn="auto" latinLnBrk="0" hangingPunct="1">
              <a:lnSpc>
                <a:spcPct val="114000"/>
              </a:lnSpc>
              <a:spcBef>
                <a:spcPts val="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Dolphin acquisition</a:t>
            </a:r>
          </a:p>
          <a:p>
            <a:pPr marL="358775" marR="0" lvl="0" indent="-179388" algn="l" defTabSz="457200" rtl="0" eaLnBrk="1" fontAlgn="auto" latinLnBrk="0" hangingPunct="1">
              <a:lnSpc>
                <a:spcPct val="114000"/>
              </a:lnSpc>
              <a:spcBef>
                <a:spcPts val="0"/>
              </a:spcBef>
              <a:spcAft>
                <a:spcPts val="0"/>
              </a:spcAft>
              <a:buClr>
                <a:srgbClr val="324D59"/>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First application of IFRS 16</a:t>
            </a:r>
          </a:p>
        </p:txBody>
      </p:sp>
      <p:sp>
        <p:nvSpPr>
          <p:cNvPr id="18" name="ZoneTexte 63">
            <a:extLst>
              <a:ext uri="{FF2B5EF4-FFF2-40B4-BE49-F238E27FC236}">
                <a16:creationId xmlns:a16="http://schemas.microsoft.com/office/drawing/2014/main" id="{55B03041-9B3A-4D3B-A73F-731C40FD171E}"/>
              </a:ext>
            </a:extLst>
          </p:cNvPr>
          <p:cNvSpPr txBox="1"/>
          <p:nvPr/>
        </p:nvSpPr>
        <p:spPr>
          <a:xfrm>
            <a:off x="2559163" y="3557772"/>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9" name="Rectangle 18">
            <a:extLst>
              <a:ext uri="{FF2B5EF4-FFF2-40B4-BE49-F238E27FC236}">
                <a16:creationId xmlns:a16="http://schemas.microsoft.com/office/drawing/2014/main" id="{FCC06A66-7697-46E3-B803-316080BC48EB}"/>
              </a:ext>
            </a:extLst>
          </p:cNvPr>
          <p:cNvSpPr/>
          <p:nvPr/>
        </p:nvSpPr>
        <p:spPr>
          <a:xfrm>
            <a:off x="2731104" y="3512705"/>
            <a:ext cx="2028418" cy="1152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07450" marR="0" lvl="0" indent="-171450" algn="l" defTabSz="457200" rtl="0" eaLnBrk="1" fontAlgn="auto" latinLnBrk="0" hangingPunct="1">
              <a:lnSpc>
                <a:spcPct val="114000"/>
              </a:lnSpc>
              <a:spcBef>
                <a:spcPts val="600"/>
              </a:spcBef>
              <a:spcAft>
                <a:spcPts val="0"/>
              </a:spcAft>
              <a:buClrTx/>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FY’18 other items include:</a:t>
            </a:r>
          </a:p>
          <a:p>
            <a:pPr marL="209550" marR="0" lvl="0" indent="149225"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€3.8m impairment reversal related to </a:t>
            </a:r>
            <a:r>
              <a:rPr kumimoji="0" lang="en-US" sz="800" b="0" i="0" u="none" strike="noStrike" kern="1200" cap="none" spc="0" normalizeH="0" baseline="0" noProof="0" dirty="0" err="1">
                <a:ln>
                  <a:noFill/>
                </a:ln>
                <a:solidFill>
                  <a:srgbClr val="324D59"/>
                </a:solidFill>
                <a:effectLst/>
                <a:uLnTx/>
                <a:uFillTx/>
                <a:latin typeface="Arial"/>
                <a:ea typeface="+mn-ea"/>
                <a:cs typeface="+mn-cs"/>
              </a:rPr>
              <a:t>Bernin</a:t>
            </a:r>
            <a:r>
              <a:rPr kumimoji="0" lang="en-US" sz="800" b="0" i="0" u="none" strike="noStrike" kern="1200" cap="none" spc="0" normalizeH="0" baseline="0" noProof="0" dirty="0">
                <a:ln>
                  <a:noFill/>
                </a:ln>
                <a:solidFill>
                  <a:srgbClr val="324D59"/>
                </a:solidFill>
                <a:effectLst/>
                <a:uLnTx/>
                <a:uFillTx/>
                <a:latin typeface="Arial"/>
                <a:ea typeface="+mn-ea"/>
                <a:cs typeface="+mn-cs"/>
              </a:rPr>
              <a:t> II</a:t>
            </a:r>
          </a:p>
          <a:p>
            <a:pPr marL="209550" marR="0" lvl="0" indent="149225"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€4.0m share-based payment expense</a:t>
            </a:r>
          </a:p>
          <a:p>
            <a:pPr marL="209550" marR="0" lvl="0" indent="149225"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€25.4m related to the recognition of deferred tax asset over tax loss carry forwards</a:t>
            </a:r>
          </a:p>
        </p:txBody>
      </p:sp>
      <p:sp>
        <p:nvSpPr>
          <p:cNvPr id="20" name="ZoneTexte 65">
            <a:extLst>
              <a:ext uri="{FF2B5EF4-FFF2-40B4-BE49-F238E27FC236}">
                <a16:creationId xmlns:a16="http://schemas.microsoft.com/office/drawing/2014/main" id="{A6309BE8-5348-4BA0-B6AE-CCD6B53236DF}"/>
              </a:ext>
            </a:extLst>
          </p:cNvPr>
          <p:cNvSpPr txBox="1"/>
          <p:nvPr/>
        </p:nvSpPr>
        <p:spPr>
          <a:xfrm>
            <a:off x="4738552" y="3557126"/>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3</a:t>
            </a:r>
          </a:p>
        </p:txBody>
      </p:sp>
      <p:sp>
        <p:nvSpPr>
          <p:cNvPr id="21" name="Rectangle 20">
            <a:extLst>
              <a:ext uri="{FF2B5EF4-FFF2-40B4-BE49-F238E27FC236}">
                <a16:creationId xmlns:a16="http://schemas.microsoft.com/office/drawing/2014/main" id="{C69DACA4-4B43-4E84-8AE6-7DE491D7320E}"/>
              </a:ext>
            </a:extLst>
          </p:cNvPr>
          <p:cNvSpPr/>
          <p:nvPr/>
        </p:nvSpPr>
        <p:spPr>
          <a:xfrm>
            <a:off x="4945377" y="3512705"/>
            <a:ext cx="1677742" cy="1152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07450" marR="0" lvl="0" indent="-171450" algn="l" defTabSz="457200" rtl="0" eaLnBrk="1" fontAlgn="auto" latinLnBrk="0" hangingPunct="1">
              <a:lnSpc>
                <a:spcPct val="114000"/>
              </a:lnSpc>
              <a:spcBef>
                <a:spcPts val="600"/>
              </a:spcBef>
              <a:spcAft>
                <a:spcPts val="0"/>
              </a:spcAft>
              <a:buClrTx/>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FY’19 other items include:</a:t>
            </a:r>
          </a:p>
          <a:p>
            <a:pPr marL="358775" marR="0" lvl="0" indent="-179388"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€18.0m share-based payment</a:t>
            </a:r>
          </a:p>
          <a:p>
            <a:pPr marL="358775" marR="0" lvl="0" indent="-179388"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€10.9m income tax</a:t>
            </a:r>
          </a:p>
          <a:p>
            <a:pPr marL="358775" marR="0" lvl="0" indent="-179388"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€8.1m negative financial result</a:t>
            </a:r>
          </a:p>
        </p:txBody>
      </p:sp>
      <p:sp>
        <p:nvSpPr>
          <p:cNvPr id="22" name="ZoneTexte 67">
            <a:extLst>
              <a:ext uri="{FF2B5EF4-FFF2-40B4-BE49-F238E27FC236}">
                <a16:creationId xmlns:a16="http://schemas.microsoft.com/office/drawing/2014/main" id="{481980A0-8E58-4C2B-83FF-CD7B75BC9788}"/>
              </a:ext>
            </a:extLst>
          </p:cNvPr>
          <p:cNvSpPr txBox="1"/>
          <p:nvPr/>
        </p:nvSpPr>
        <p:spPr>
          <a:xfrm>
            <a:off x="6672103" y="3569207"/>
            <a:ext cx="255198" cy="246221"/>
          </a:xfrm>
          <a:prstGeom prst="rect">
            <a:avLst/>
          </a:prstGeom>
          <a:gradFill>
            <a:gsLst>
              <a:gs pos="0">
                <a:srgbClr val="0072BB"/>
              </a:gs>
              <a:gs pos="100000">
                <a:srgbClr val="0C255B"/>
              </a:gs>
            </a:gsLst>
            <a:lin ang="5400000" scaled="1"/>
          </a:grad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4</a:t>
            </a:r>
          </a:p>
        </p:txBody>
      </p:sp>
      <p:sp>
        <p:nvSpPr>
          <p:cNvPr id="23" name="Rectangle 22">
            <a:extLst>
              <a:ext uri="{FF2B5EF4-FFF2-40B4-BE49-F238E27FC236}">
                <a16:creationId xmlns:a16="http://schemas.microsoft.com/office/drawing/2014/main" id="{A479F6ED-430A-4529-924E-3CBB37620842}"/>
              </a:ext>
            </a:extLst>
          </p:cNvPr>
          <p:cNvSpPr/>
          <p:nvPr/>
        </p:nvSpPr>
        <p:spPr>
          <a:xfrm>
            <a:off x="6889466" y="3512705"/>
            <a:ext cx="1626688" cy="1152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07450" marR="0" lvl="0" indent="-171450" algn="l" defTabSz="457200" rtl="0" eaLnBrk="1" fontAlgn="auto" latinLnBrk="0" hangingPunct="1">
              <a:lnSpc>
                <a:spcPct val="114000"/>
              </a:lnSpc>
              <a:spcBef>
                <a:spcPts val="600"/>
              </a:spcBef>
              <a:spcAft>
                <a:spcPts val="0"/>
              </a:spcAft>
              <a:buClrTx/>
              <a:buSzPct val="100000"/>
              <a:buFont typeface="Courier New" panose="02070309020205020404" pitchFamily="49" charset="0"/>
              <a:buChar char="o"/>
              <a:tabLst/>
              <a:defRPr/>
            </a:pPr>
            <a:r>
              <a:rPr kumimoji="0" lang="en-US" sz="800" b="1" i="0" u="none" strike="noStrike" kern="1200" cap="none" spc="0" normalizeH="0" baseline="0" noProof="0" dirty="0">
                <a:ln>
                  <a:noFill/>
                </a:ln>
                <a:solidFill>
                  <a:srgbClr val="324D59"/>
                </a:solidFill>
                <a:effectLst/>
                <a:uLnTx/>
                <a:uFillTx/>
                <a:latin typeface="Arial"/>
                <a:ea typeface="+mn-ea"/>
                <a:cs typeface="+mn-cs"/>
              </a:rPr>
              <a:t>Increase in FY’19 WCR:</a:t>
            </a:r>
          </a:p>
          <a:p>
            <a:pPr marL="358775" marR="0" lvl="0" indent="-179388"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Higher level of activity</a:t>
            </a:r>
          </a:p>
          <a:p>
            <a:pPr marL="358775" marR="0" lvl="0" indent="-179388"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Low bulk inventories at opening</a:t>
            </a:r>
          </a:p>
          <a:p>
            <a:pPr marL="358775" marR="0" lvl="0" indent="-179388"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Significant FD-SOI delivery towards closing</a:t>
            </a:r>
          </a:p>
          <a:p>
            <a:pPr marL="358775" marR="0" lvl="0" indent="-179388"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324D59"/>
                </a:solidFill>
                <a:effectLst/>
                <a:uLnTx/>
                <a:uFillTx/>
                <a:latin typeface="Arial"/>
                <a:ea typeface="+mn-ea"/>
                <a:cs typeface="+mn-cs"/>
              </a:rPr>
              <a:t>Application of IFRS 15 (€5.1m impact)</a:t>
            </a:r>
          </a:p>
        </p:txBody>
      </p:sp>
    </p:spTree>
    <p:extLst>
      <p:ext uri="{BB962C8B-B14F-4D97-AF65-F5344CB8AC3E}">
        <p14:creationId xmlns:p14="http://schemas.microsoft.com/office/powerpoint/2010/main" val="34944778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Flux de trésorerie </a:t>
            </a:r>
            <a:r>
              <a:rPr lang="fr-FR" dirty="0" smtClean="0"/>
              <a:t>(2/2</a:t>
            </a:r>
            <a:r>
              <a:rPr lang="fr-FR" dirty="0"/>
              <a:t>)</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24</a:t>
            </a:fld>
            <a:endParaRPr lang="fr-FR"/>
          </a:p>
        </p:txBody>
      </p:sp>
      <p:grpSp>
        <p:nvGrpSpPr>
          <p:cNvPr id="7" name="Groupe 49">
            <a:extLst>
              <a:ext uri="{FF2B5EF4-FFF2-40B4-BE49-F238E27FC236}">
                <a16:creationId xmlns:a16="http://schemas.microsoft.com/office/drawing/2014/main" id="{0F142C43-88DA-4A8E-92DC-1D88494D88C7}"/>
              </a:ext>
            </a:extLst>
          </p:cNvPr>
          <p:cNvGrpSpPr/>
          <p:nvPr/>
        </p:nvGrpSpPr>
        <p:grpSpPr>
          <a:xfrm>
            <a:off x="7739301" y="2403086"/>
            <a:ext cx="1096449" cy="838107"/>
            <a:chOff x="7668425" y="2432925"/>
            <a:chExt cx="1096449" cy="838107"/>
          </a:xfrm>
        </p:grpSpPr>
        <p:sp>
          <p:nvSpPr>
            <p:cNvPr id="8" name="Rectangle 7">
              <a:extLst>
                <a:ext uri="{FF2B5EF4-FFF2-40B4-BE49-F238E27FC236}">
                  <a16:creationId xmlns:a16="http://schemas.microsoft.com/office/drawing/2014/main" id="{C9E391CD-2E96-473A-8213-CFC5DBA80867}"/>
                </a:ext>
              </a:extLst>
            </p:cNvPr>
            <p:cNvSpPr/>
            <p:nvPr/>
          </p:nvSpPr>
          <p:spPr>
            <a:xfrm>
              <a:off x="7668425" y="2796233"/>
              <a:ext cx="104349" cy="98210"/>
            </a:xfrm>
            <a:prstGeom prst="rect">
              <a:avLst/>
            </a:prstGeom>
            <a:solidFill>
              <a:srgbClr val="324D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endParaRPr kumimoji="0" lang="fr-FR" sz="1125"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3B1D0311-353C-49EA-B431-E54FB4B91548}"/>
                </a:ext>
              </a:extLst>
            </p:cNvPr>
            <p:cNvSpPr/>
            <p:nvPr/>
          </p:nvSpPr>
          <p:spPr>
            <a:xfrm>
              <a:off x="7668425" y="2517698"/>
              <a:ext cx="104349" cy="98210"/>
            </a:xfrm>
            <a:prstGeom prst="rect">
              <a:avLst/>
            </a:prstGeom>
            <a:solidFill>
              <a:srgbClr val="1720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endParaRPr kumimoji="0" lang="fr-FR" sz="1125" b="0" i="0" u="none" strike="noStrike" kern="1200" cap="none" spc="0" normalizeH="0" baseline="0" noProof="0">
                <a:ln>
                  <a:noFill/>
                </a:ln>
                <a:solidFill>
                  <a:srgbClr val="FFFFFF"/>
                </a:solidFill>
                <a:effectLst/>
                <a:uLnTx/>
                <a:uFillTx/>
                <a:latin typeface="Arial"/>
                <a:ea typeface="+mn-ea"/>
                <a:cs typeface="+mn-cs"/>
              </a:endParaRPr>
            </a:p>
          </p:txBody>
        </p:sp>
        <p:sp>
          <p:nvSpPr>
            <p:cNvPr id="10" name="ZoneTexte 13">
              <a:extLst>
                <a:ext uri="{FF2B5EF4-FFF2-40B4-BE49-F238E27FC236}">
                  <a16:creationId xmlns:a16="http://schemas.microsoft.com/office/drawing/2014/main" id="{B57E3DD9-F893-49AD-8D7D-4B5289A7B1A8}"/>
                </a:ext>
              </a:extLst>
            </p:cNvPr>
            <p:cNvSpPr txBox="1"/>
            <p:nvPr/>
          </p:nvSpPr>
          <p:spPr>
            <a:xfrm>
              <a:off x="7772772" y="2727589"/>
              <a:ext cx="992102" cy="369332"/>
            </a:xfrm>
            <a:prstGeom prst="rect">
              <a:avLst/>
            </a:prstGeom>
            <a:no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24D59"/>
                  </a:solidFill>
                  <a:effectLst/>
                  <a:uLnTx/>
                  <a:uFillTx/>
                  <a:latin typeface="Arial"/>
                  <a:ea typeface="+mn-ea"/>
                  <a:cs typeface="+mn-cs"/>
                </a:rPr>
                <a:t>Discontinued activities</a:t>
              </a:r>
            </a:p>
          </p:txBody>
        </p:sp>
        <p:sp>
          <p:nvSpPr>
            <p:cNvPr id="11" name="ZoneTexte 20">
              <a:extLst>
                <a:ext uri="{FF2B5EF4-FFF2-40B4-BE49-F238E27FC236}">
                  <a16:creationId xmlns:a16="http://schemas.microsoft.com/office/drawing/2014/main" id="{EAE759B2-1D6F-4547-AA3D-C680089A5517}"/>
                </a:ext>
              </a:extLst>
            </p:cNvPr>
            <p:cNvSpPr txBox="1"/>
            <p:nvPr/>
          </p:nvSpPr>
          <p:spPr>
            <a:xfrm>
              <a:off x="7772772" y="2432925"/>
              <a:ext cx="876263" cy="369332"/>
            </a:xfrm>
            <a:prstGeom prst="rect">
              <a:avLst/>
            </a:prstGeom>
            <a:no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24D59"/>
                  </a:solidFill>
                  <a:effectLst/>
                  <a:uLnTx/>
                  <a:uFillTx/>
                  <a:latin typeface="Arial"/>
                  <a:ea typeface="+mn-ea"/>
                  <a:cs typeface="+mn-cs"/>
                </a:rPr>
                <a:t>Continuing activities</a:t>
              </a:r>
            </a:p>
          </p:txBody>
        </p:sp>
        <p:sp>
          <p:nvSpPr>
            <p:cNvPr id="12" name="Rectangle 11">
              <a:extLst>
                <a:ext uri="{FF2B5EF4-FFF2-40B4-BE49-F238E27FC236}">
                  <a16:creationId xmlns:a16="http://schemas.microsoft.com/office/drawing/2014/main" id="{9F5A64EA-E8D8-4DFD-AF71-A2170C6D138C}"/>
                </a:ext>
              </a:extLst>
            </p:cNvPr>
            <p:cNvSpPr/>
            <p:nvPr/>
          </p:nvSpPr>
          <p:spPr>
            <a:xfrm>
              <a:off x="7668425" y="3111597"/>
              <a:ext cx="104349" cy="98210"/>
            </a:xfrm>
            <a:prstGeom prst="rect">
              <a:avLst/>
            </a:prstGeom>
            <a:solidFill>
              <a:srgbClr val="0072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endParaRPr kumimoji="0" lang="fr-FR" sz="1125" b="0" i="0" u="none" strike="noStrike" kern="1200" cap="none" spc="0" normalizeH="0" baseline="0" noProof="0">
                <a:ln>
                  <a:noFill/>
                </a:ln>
                <a:solidFill>
                  <a:srgbClr val="FFFFFF"/>
                </a:solidFill>
                <a:effectLst/>
                <a:uLnTx/>
                <a:uFillTx/>
                <a:latin typeface="Arial"/>
                <a:ea typeface="+mn-ea"/>
                <a:cs typeface="+mn-cs"/>
              </a:endParaRPr>
            </a:p>
          </p:txBody>
        </p:sp>
        <p:sp>
          <p:nvSpPr>
            <p:cNvPr id="13" name="ZoneTexte 31">
              <a:extLst>
                <a:ext uri="{FF2B5EF4-FFF2-40B4-BE49-F238E27FC236}">
                  <a16:creationId xmlns:a16="http://schemas.microsoft.com/office/drawing/2014/main" id="{20622E10-4060-470F-8C2B-D58A006A8531}"/>
                </a:ext>
              </a:extLst>
            </p:cNvPr>
            <p:cNvSpPr txBox="1"/>
            <p:nvPr/>
          </p:nvSpPr>
          <p:spPr>
            <a:xfrm>
              <a:off x="7772772" y="3040200"/>
              <a:ext cx="876263" cy="230832"/>
            </a:xfrm>
            <a:prstGeom prst="rect">
              <a:avLst/>
            </a:prstGeom>
            <a:noFill/>
          </p:spPr>
          <p:txBody>
            <a:bodyPr wrap="squar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24D59"/>
                  </a:solidFill>
                  <a:effectLst/>
                  <a:uLnTx/>
                  <a:uFillTx/>
                  <a:latin typeface="Arial"/>
                  <a:ea typeface="+mn-ea"/>
                  <a:cs typeface="+mn-cs"/>
                </a:rPr>
                <a:t>Group</a:t>
              </a:r>
            </a:p>
          </p:txBody>
        </p:sp>
      </p:grpSp>
      <p:grpSp>
        <p:nvGrpSpPr>
          <p:cNvPr id="14" name="Groupe 50">
            <a:extLst>
              <a:ext uri="{FF2B5EF4-FFF2-40B4-BE49-F238E27FC236}">
                <a16:creationId xmlns:a16="http://schemas.microsoft.com/office/drawing/2014/main" id="{A74327C2-0FD3-4381-A32F-0A8A44E7DE8E}"/>
              </a:ext>
            </a:extLst>
          </p:cNvPr>
          <p:cNvGrpSpPr/>
          <p:nvPr/>
        </p:nvGrpSpPr>
        <p:grpSpPr>
          <a:xfrm>
            <a:off x="789626" y="1002531"/>
            <a:ext cx="7039543" cy="3896678"/>
            <a:chOff x="871323" y="1022199"/>
            <a:chExt cx="6605360" cy="3896678"/>
          </a:xfrm>
        </p:grpSpPr>
        <p:cxnSp>
          <p:nvCxnSpPr>
            <p:cNvPr id="15" name="Connecteur droit 27">
              <a:extLst>
                <a:ext uri="{FF2B5EF4-FFF2-40B4-BE49-F238E27FC236}">
                  <a16:creationId xmlns:a16="http://schemas.microsoft.com/office/drawing/2014/main" id="{CDD91D74-9E01-4310-9011-D5E5E33FD2F8}"/>
                </a:ext>
              </a:extLst>
            </p:cNvPr>
            <p:cNvCxnSpPr>
              <a:cxnSpLocks/>
            </p:cNvCxnSpPr>
            <p:nvPr/>
          </p:nvCxnSpPr>
          <p:spPr>
            <a:xfrm>
              <a:off x="6964129" y="1148886"/>
              <a:ext cx="0" cy="754130"/>
            </a:xfrm>
            <a:prstGeom prst="line">
              <a:avLst/>
            </a:prstGeom>
            <a:ln w="15875">
              <a:solidFill>
                <a:srgbClr val="324D59"/>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21">
              <a:extLst>
                <a:ext uri="{FF2B5EF4-FFF2-40B4-BE49-F238E27FC236}">
                  <a16:creationId xmlns:a16="http://schemas.microsoft.com/office/drawing/2014/main" id="{12E610ED-F385-4F43-85DE-3D7E49E04599}"/>
                </a:ext>
              </a:extLst>
            </p:cNvPr>
            <p:cNvCxnSpPr>
              <a:cxnSpLocks/>
            </p:cNvCxnSpPr>
            <p:nvPr/>
          </p:nvCxnSpPr>
          <p:spPr>
            <a:xfrm flipV="1">
              <a:off x="1325332" y="1148886"/>
              <a:ext cx="0" cy="1467022"/>
            </a:xfrm>
            <a:prstGeom prst="line">
              <a:avLst/>
            </a:prstGeom>
            <a:ln w="15875">
              <a:solidFill>
                <a:srgbClr val="324D59"/>
              </a:solidFill>
            </a:ln>
            <a:effectLst/>
          </p:spPr>
          <p:style>
            <a:lnRef idx="2">
              <a:schemeClr val="accent1"/>
            </a:lnRef>
            <a:fillRef idx="0">
              <a:schemeClr val="accent1"/>
            </a:fillRef>
            <a:effectRef idx="1">
              <a:schemeClr val="accent1"/>
            </a:effectRef>
            <a:fontRef idx="minor">
              <a:schemeClr val="tx1"/>
            </a:fontRef>
          </p:style>
        </p:cxnSp>
        <p:graphicFrame>
          <p:nvGraphicFramePr>
            <p:cNvPr id="17" name="Graphique 2">
              <a:extLst>
                <a:ext uri="{FF2B5EF4-FFF2-40B4-BE49-F238E27FC236}">
                  <a16:creationId xmlns:a16="http://schemas.microsoft.com/office/drawing/2014/main" id="{A1BDACD4-2CCF-44EE-97C6-61CD804107A1}"/>
                </a:ext>
              </a:extLst>
            </p:cNvPr>
            <p:cNvGraphicFramePr/>
            <p:nvPr/>
          </p:nvGraphicFramePr>
          <p:xfrm>
            <a:off x="871323" y="1231109"/>
            <a:ext cx="6605360" cy="3687768"/>
          </p:xfrm>
          <a:graphic>
            <a:graphicData uri="http://schemas.openxmlformats.org/drawingml/2006/chart">
              <c:chart xmlns:c="http://schemas.openxmlformats.org/drawingml/2006/chart" xmlns:r="http://schemas.openxmlformats.org/officeDocument/2006/relationships" r:id="rId2"/>
            </a:graphicData>
          </a:graphic>
        </p:graphicFrame>
        <p:cxnSp>
          <p:nvCxnSpPr>
            <p:cNvPr id="18" name="Connecteur droit 24">
              <a:extLst>
                <a:ext uri="{FF2B5EF4-FFF2-40B4-BE49-F238E27FC236}">
                  <a16:creationId xmlns:a16="http://schemas.microsoft.com/office/drawing/2014/main" id="{C825D523-86A2-4B7E-A4FA-FFB0DDCDEB9E}"/>
                </a:ext>
              </a:extLst>
            </p:cNvPr>
            <p:cNvCxnSpPr>
              <a:cxnSpLocks/>
            </p:cNvCxnSpPr>
            <p:nvPr/>
          </p:nvCxnSpPr>
          <p:spPr>
            <a:xfrm flipV="1">
              <a:off x="1325332" y="1148886"/>
              <a:ext cx="5643718" cy="3319"/>
            </a:xfrm>
            <a:prstGeom prst="line">
              <a:avLst/>
            </a:prstGeom>
            <a:ln w="15875">
              <a:solidFill>
                <a:srgbClr val="324D59"/>
              </a:solidFill>
            </a:ln>
            <a:effectLst/>
          </p:spPr>
          <p:style>
            <a:lnRef idx="2">
              <a:schemeClr val="accent1"/>
            </a:lnRef>
            <a:fillRef idx="0">
              <a:schemeClr val="accent1"/>
            </a:fillRef>
            <a:effectRef idx="1">
              <a:schemeClr val="accent1"/>
            </a:effectRef>
            <a:fontRef idx="minor">
              <a:schemeClr val="tx1"/>
            </a:fontRef>
          </p:style>
        </p:cxnSp>
        <p:sp>
          <p:nvSpPr>
            <p:cNvPr id="19" name="ZoneTexte 35">
              <a:extLst>
                <a:ext uri="{FF2B5EF4-FFF2-40B4-BE49-F238E27FC236}">
                  <a16:creationId xmlns:a16="http://schemas.microsoft.com/office/drawing/2014/main" id="{083628F9-A632-41FF-BC89-D5CD0C74F077}"/>
                </a:ext>
              </a:extLst>
            </p:cNvPr>
            <p:cNvSpPr txBox="1"/>
            <p:nvPr/>
          </p:nvSpPr>
          <p:spPr>
            <a:xfrm>
              <a:off x="3082972" y="1022199"/>
              <a:ext cx="2308375" cy="252882"/>
            </a:xfrm>
            <a:prstGeom prst="rect">
              <a:avLst/>
            </a:prstGeom>
            <a:solidFill>
              <a:schemeClr val="tx1"/>
            </a:solidFill>
            <a:ln w="12700">
              <a:noFill/>
            </a:ln>
            <a:effectLst/>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Net change in cash = +€55.3m</a:t>
              </a:r>
            </a:p>
          </p:txBody>
        </p:sp>
        <p:sp>
          <p:nvSpPr>
            <p:cNvPr id="20" name="Rectangle 19">
              <a:extLst>
                <a:ext uri="{FF2B5EF4-FFF2-40B4-BE49-F238E27FC236}">
                  <a16:creationId xmlns:a16="http://schemas.microsoft.com/office/drawing/2014/main" id="{1A6822ED-8506-4568-9E6D-9FE80FC6F23E}"/>
                </a:ext>
              </a:extLst>
            </p:cNvPr>
            <p:cNvSpPr/>
            <p:nvPr/>
          </p:nvSpPr>
          <p:spPr>
            <a:xfrm>
              <a:off x="1325332" y="1474567"/>
              <a:ext cx="459061" cy="242374"/>
            </a:xfrm>
            <a:prstGeom prst="rect">
              <a:avLst/>
            </a:prstGeom>
          </p:spPr>
          <p:txBody>
            <a:bodyPr wrap="none">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en-US" altLang="fr-FR" sz="975" b="0" i="1" u="none" strike="noStrike" kern="1200" cap="none" spc="0" normalizeH="0" baseline="0" noProof="0" dirty="0">
                  <a:ln>
                    <a:noFill/>
                  </a:ln>
                  <a:solidFill>
                    <a:srgbClr val="324D59"/>
                  </a:solidFill>
                  <a:effectLst/>
                  <a:uLnTx/>
                  <a:uFillTx/>
                  <a:latin typeface="Arial"/>
                  <a:ea typeface="+mn-ea"/>
                  <a:cs typeface="+mn-cs"/>
                  <a:sym typeface="Wingdings 2" pitchFamily="18" charset="2"/>
                </a:rPr>
                <a:t>in €m</a:t>
              </a:r>
              <a:endParaRPr kumimoji="0" lang="en-US" sz="975" b="0" i="1" u="none" strike="noStrike" kern="1200" cap="none" spc="0" normalizeH="0" baseline="0" noProof="0" dirty="0">
                <a:ln>
                  <a:noFill/>
                </a:ln>
                <a:solidFill>
                  <a:srgbClr val="324D59"/>
                </a:solidFill>
                <a:effectLst/>
                <a:uLnTx/>
                <a:uFillTx/>
                <a:latin typeface="Arial"/>
                <a:ea typeface="+mn-ea"/>
                <a:cs typeface="+mn-cs"/>
              </a:endParaRPr>
            </a:p>
          </p:txBody>
        </p:sp>
        <p:cxnSp>
          <p:nvCxnSpPr>
            <p:cNvPr id="21" name="Connecteur droit 15">
              <a:extLst>
                <a:ext uri="{FF2B5EF4-FFF2-40B4-BE49-F238E27FC236}">
                  <a16:creationId xmlns:a16="http://schemas.microsoft.com/office/drawing/2014/main" id="{7418F94D-2167-4F05-AE70-62170FFE3BFD}"/>
                </a:ext>
              </a:extLst>
            </p:cNvPr>
            <p:cNvCxnSpPr>
              <a:cxnSpLocks/>
            </p:cNvCxnSpPr>
            <p:nvPr/>
          </p:nvCxnSpPr>
          <p:spPr>
            <a:xfrm>
              <a:off x="1631140" y="2615908"/>
              <a:ext cx="279634" cy="0"/>
            </a:xfrm>
            <a:prstGeom prst="line">
              <a:avLst/>
            </a:prstGeom>
            <a:ln w="9525">
              <a:solidFill>
                <a:schemeClr val="accent6">
                  <a:lumMod val="65000"/>
                  <a:lumOff val="35000"/>
                </a:schemeClr>
              </a:solidFill>
              <a:prstDash val="dash"/>
            </a:ln>
          </p:spPr>
          <p:style>
            <a:lnRef idx="1">
              <a:schemeClr val="dk1"/>
            </a:lnRef>
            <a:fillRef idx="0">
              <a:schemeClr val="dk1"/>
            </a:fillRef>
            <a:effectRef idx="0">
              <a:schemeClr val="dk1"/>
            </a:effectRef>
            <a:fontRef idx="minor">
              <a:schemeClr val="tx1"/>
            </a:fontRef>
          </p:style>
        </p:cxnSp>
        <p:cxnSp>
          <p:nvCxnSpPr>
            <p:cNvPr id="22" name="Connecteur droit 37">
              <a:extLst>
                <a:ext uri="{FF2B5EF4-FFF2-40B4-BE49-F238E27FC236}">
                  <a16:creationId xmlns:a16="http://schemas.microsoft.com/office/drawing/2014/main" id="{C1CBD9A9-D575-4A01-8458-5F67992FEFB8}"/>
                </a:ext>
              </a:extLst>
            </p:cNvPr>
            <p:cNvCxnSpPr>
              <a:cxnSpLocks/>
            </p:cNvCxnSpPr>
            <p:nvPr/>
          </p:nvCxnSpPr>
          <p:spPr>
            <a:xfrm>
              <a:off x="2434340" y="1852969"/>
              <a:ext cx="278393" cy="0"/>
            </a:xfrm>
            <a:prstGeom prst="line">
              <a:avLst/>
            </a:prstGeom>
            <a:ln w="9525">
              <a:solidFill>
                <a:schemeClr val="accent6">
                  <a:lumMod val="65000"/>
                  <a:lumOff val="35000"/>
                </a:schemeClr>
              </a:solidFill>
              <a:prstDash val="dash"/>
            </a:ln>
          </p:spPr>
          <p:style>
            <a:lnRef idx="1">
              <a:schemeClr val="dk1"/>
            </a:lnRef>
            <a:fillRef idx="0">
              <a:schemeClr val="dk1"/>
            </a:fillRef>
            <a:effectRef idx="0">
              <a:schemeClr val="dk1"/>
            </a:effectRef>
            <a:fontRef idx="minor">
              <a:schemeClr val="tx1"/>
            </a:fontRef>
          </p:style>
        </p:cxnSp>
        <p:cxnSp>
          <p:nvCxnSpPr>
            <p:cNvPr id="23" name="Connecteur droit 38">
              <a:extLst>
                <a:ext uri="{FF2B5EF4-FFF2-40B4-BE49-F238E27FC236}">
                  <a16:creationId xmlns:a16="http://schemas.microsoft.com/office/drawing/2014/main" id="{46CDC5AA-AB24-49F5-AF0D-F24DE51478FD}"/>
                </a:ext>
              </a:extLst>
            </p:cNvPr>
            <p:cNvCxnSpPr>
              <a:cxnSpLocks/>
            </p:cNvCxnSpPr>
            <p:nvPr/>
          </p:nvCxnSpPr>
          <p:spPr>
            <a:xfrm>
              <a:off x="3234706" y="3395092"/>
              <a:ext cx="272903" cy="0"/>
            </a:xfrm>
            <a:prstGeom prst="line">
              <a:avLst/>
            </a:prstGeom>
            <a:ln w="9525">
              <a:solidFill>
                <a:schemeClr val="accent6">
                  <a:lumMod val="65000"/>
                  <a:lumOff val="35000"/>
                </a:schemeClr>
              </a:solidFill>
              <a:prstDash val="dash"/>
            </a:ln>
          </p:spPr>
          <p:style>
            <a:lnRef idx="1">
              <a:schemeClr val="dk1"/>
            </a:lnRef>
            <a:fillRef idx="0">
              <a:schemeClr val="dk1"/>
            </a:fillRef>
            <a:effectRef idx="0">
              <a:schemeClr val="dk1"/>
            </a:effectRef>
            <a:fontRef idx="minor">
              <a:schemeClr val="tx1"/>
            </a:fontRef>
          </p:style>
        </p:cxnSp>
        <p:cxnSp>
          <p:nvCxnSpPr>
            <p:cNvPr id="24" name="Connecteur droit 39">
              <a:extLst>
                <a:ext uri="{FF2B5EF4-FFF2-40B4-BE49-F238E27FC236}">
                  <a16:creationId xmlns:a16="http://schemas.microsoft.com/office/drawing/2014/main" id="{6A15B338-D960-4CAD-B490-69962D7E2291}"/>
                </a:ext>
              </a:extLst>
            </p:cNvPr>
            <p:cNvCxnSpPr>
              <a:cxnSpLocks/>
            </p:cNvCxnSpPr>
            <p:nvPr/>
          </p:nvCxnSpPr>
          <p:spPr>
            <a:xfrm>
              <a:off x="4033444" y="1501548"/>
              <a:ext cx="281115" cy="0"/>
            </a:xfrm>
            <a:prstGeom prst="line">
              <a:avLst/>
            </a:prstGeom>
            <a:ln w="9525">
              <a:solidFill>
                <a:schemeClr val="accent6">
                  <a:lumMod val="65000"/>
                  <a:lumOff val="35000"/>
                </a:schemeClr>
              </a:solidFill>
              <a:prstDash val="dash"/>
            </a:ln>
          </p:spPr>
          <p:style>
            <a:lnRef idx="1">
              <a:schemeClr val="dk1"/>
            </a:lnRef>
            <a:fillRef idx="0">
              <a:schemeClr val="dk1"/>
            </a:fillRef>
            <a:effectRef idx="0">
              <a:schemeClr val="dk1"/>
            </a:effectRef>
            <a:fontRef idx="minor">
              <a:schemeClr val="tx1"/>
            </a:fontRef>
          </p:style>
        </p:cxnSp>
        <p:cxnSp>
          <p:nvCxnSpPr>
            <p:cNvPr id="25" name="Connecteur droit 40">
              <a:extLst>
                <a:ext uri="{FF2B5EF4-FFF2-40B4-BE49-F238E27FC236}">
                  <a16:creationId xmlns:a16="http://schemas.microsoft.com/office/drawing/2014/main" id="{1A711055-43A7-4618-8EE9-741FB1CB258C}"/>
                </a:ext>
              </a:extLst>
            </p:cNvPr>
            <p:cNvCxnSpPr>
              <a:cxnSpLocks/>
            </p:cNvCxnSpPr>
            <p:nvPr/>
          </p:nvCxnSpPr>
          <p:spPr>
            <a:xfrm>
              <a:off x="5646419" y="1903016"/>
              <a:ext cx="276381" cy="0"/>
            </a:xfrm>
            <a:prstGeom prst="line">
              <a:avLst/>
            </a:prstGeom>
            <a:ln w="9525">
              <a:solidFill>
                <a:schemeClr val="accent6">
                  <a:lumMod val="65000"/>
                  <a:lumOff val="35000"/>
                </a:schemeClr>
              </a:solidFill>
              <a:prstDash val="dash"/>
            </a:ln>
          </p:spPr>
          <p:style>
            <a:lnRef idx="1">
              <a:schemeClr val="dk1"/>
            </a:lnRef>
            <a:fillRef idx="0">
              <a:schemeClr val="dk1"/>
            </a:fillRef>
            <a:effectRef idx="0">
              <a:schemeClr val="dk1"/>
            </a:effectRef>
            <a:fontRef idx="minor">
              <a:schemeClr val="tx1"/>
            </a:fontRef>
          </p:style>
        </p:cxnSp>
        <p:cxnSp>
          <p:nvCxnSpPr>
            <p:cNvPr id="26" name="Connecteur droit 34">
              <a:extLst>
                <a:ext uri="{FF2B5EF4-FFF2-40B4-BE49-F238E27FC236}">
                  <a16:creationId xmlns:a16="http://schemas.microsoft.com/office/drawing/2014/main" id="{7DA7F193-B3BC-409D-9658-9CF158C0F5BE}"/>
                </a:ext>
              </a:extLst>
            </p:cNvPr>
            <p:cNvCxnSpPr>
              <a:cxnSpLocks/>
            </p:cNvCxnSpPr>
            <p:nvPr/>
          </p:nvCxnSpPr>
          <p:spPr>
            <a:xfrm>
              <a:off x="4829965" y="1918067"/>
              <a:ext cx="285573" cy="0"/>
            </a:xfrm>
            <a:prstGeom prst="line">
              <a:avLst/>
            </a:prstGeom>
            <a:ln w="9525">
              <a:solidFill>
                <a:schemeClr val="accent6">
                  <a:lumMod val="65000"/>
                  <a:lumOff val="35000"/>
                </a:schemeClr>
              </a:solidFill>
              <a:prstDash val="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63885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Bilan consolidé</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25</a:t>
            </a:fld>
            <a:endParaRPr lang="fr-FR"/>
          </a:p>
        </p:txBody>
      </p:sp>
      <p:graphicFrame>
        <p:nvGraphicFramePr>
          <p:cNvPr id="7" name="Table 6">
            <a:extLst>
              <a:ext uri="{FF2B5EF4-FFF2-40B4-BE49-F238E27FC236}">
                <a16:creationId xmlns:a16="http://schemas.microsoft.com/office/drawing/2014/main" id="{6608B178-7D0B-4A0C-8CE4-071EB6BAADED}"/>
              </a:ext>
            </a:extLst>
          </p:cNvPr>
          <p:cNvGraphicFramePr>
            <a:graphicFrameLocks noGrp="1"/>
          </p:cNvGraphicFramePr>
          <p:nvPr>
            <p:extLst>
              <p:ext uri="{D42A27DB-BD31-4B8C-83A1-F6EECF244321}">
                <p14:modId xmlns:p14="http://schemas.microsoft.com/office/powerpoint/2010/main" val="3717218005"/>
              </p:ext>
            </p:extLst>
          </p:nvPr>
        </p:nvGraphicFramePr>
        <p:xfrm>
          <a:off x="1027233" y="1262062"/>
          <a:ext cx="7050052" cy="3367757"/>
        </p:xfrm>
        <a:graphic>
          <a:graphicData uri="http://schemas.openxmlformats.org/drawingml/2006/table">
            <a:tbl>
              <a:tblPr/>
              <a:tblGrid>
                <a:gridCol w="2217909">
                  <a:extLst>
                    <a:ext uri="{9D8B030D-6E8A-4147-A177-3AD203B41FA5}">
                      <a16:colId xmlns:a16="http://schemas.microsoft.com/office/drawing/2014/main" val="20000"/>
                    </a:ext>
                  </a:extLst>
                </a:gridCol>
                <a:gridCol w="610859">
                  <a:extLst>
                    <a:ext uri="{9D8B030D-6E8A-4147-A177-3AD203B41FA5}">
                      <a16:colId xmlns:a16="http://schemas.microsoft.com/office/drawing/2014/main" val="20001"/>
                    </a:ext>
                  </a:extLst>
                </a:gridCol>
                <a:gridCol w="617539">
                  <a:extLst>
                    <a:ext uri="{9D8B030D-6E8A-4147-A177-3AD203B41FA5}">
                      <a16:colId xmlns:a16="http://schemas.microsoft.com/office/drawing/2014/main" val="20002"/>
                    </a:ext>
                  </a:extLst>
                </a:gridCol>
                <a:gridCol w="130256">
                  <a:extLst>
                    <a:ext uri="{9D8B030D-6E8A-4147-A177-3AD203B41FA5}">
                      <a16:colId xmlns:a16="http://schemas.microsoft.com/office/drawing/2014/main" val="20003"/>
                    </a:ext>
                  </a:extLst>
                </a:gridCol>
                <a:gridCol w="2245362">
                  <a:extLst>
                    <a:ext uri="{9D8B030D-6E8A-4147-A177-3AD203B41FA5}">
                      <a16:colId xmlns:a16="http://schemas.microsoft.com/office/drawing/2014/main" val="20004"/>
                    </a:ext>
                  </a:extLst>
                </a:gridCol>
                <a:gridCol w="614063">
                  <a:extLst>
                    <a:ext uri="{9D8B030D-6E8A-4147-A177-3AD203B41FA5}">
                      <a16:colId xmlns:a16="http://schemas.microsoft.com/office/drawing/2014/main" val="20005"/>
                    </a:ext>
                  </a:extLst>
                </a:gridCol>
                <a:gridCol w="614064">
                  <a:extLst>
                    <a:ext uri="{9D8B030D-6E8A-4147-A177-3AD203B41FA5}">
                      <a16:colId xmlns:a16="http://schemas.microsoft.com/office/drawing/2014/main" val="20006"/>
                    </a:ext>
                  </a:extLst>
                </a:gridCol>
              </a:tblGrid>
              <a:tr h="489086">
                <a:tc>
                  <a:txBody>
                    <a:bodyPr/>
                    <a:lstStyle/>
                    <a:p>
                      <a:pPr algn="l" fontAlgn="b"/>
                      <a:r>
                        <a:rPr lang="en-US" sz="900" b="0" i="1" kern="1200" dirty="0">
                          <a:solidFill>
                            <a:schemeClr val="accent1"/>
                          </a:solidFill>
                          <a:effectLst/>
                          <a:latin typeface="+mj-lt"/>
                          <a:ea typeface="+mn-ea"/>
                          <a:cs typeface="+mn-cs"/>
                        </a:rPr>
                        <a:t>In €m</a:t>
                      </a:r>
                    </a:p>
                  </a:txBody>
                  <a:tcPr marL="0" marR="0" marT="0" marB="0" anchor="ctr">
                    <a:lnL>
                      <a:noFill/>
                    </a:lnL>
                    <a:lnR w="9525" cap="flat" cmpd="sng" algn="ctr">
                      <a:solidFill>
                        <a:schemeClr val="bg1"/>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900" b="1" i="0" u="none" strike="noStrike" dirty="0">
                          <a:solidFill>
                            <a:schemeClr val="accent1"/>
                          </a:solidFill>
                          <a:latin typeface="+mj-lt"/>
                        </a:rPr>
                        <a:t>31</a:t>
                      </a:r>
                      <a:r>
                        <a:rPr lang="en-US" sz="900" b="1" i="0" u="none" strike="noStrike" baseline="0" dirty="0">
                          <a:solidFill>
                            <a:schemeClr val="accent1"/>
                          </a:solidFill>
                          <a:latin typeface="+mj-lt"/>
                        </a:rPr>
                        <a:t> March </a:t>
                      </a:r>
                      <a:r>
                        <a:rPr lang="en-US" sz="900" b="1" i="0" u="none" strike="noStrike" dirty="0">
                          <a:solidFill>
                            <a:schemeClr val="accent1"/>
                          </a:solidFill>
                          <a:latin typeface="+mj-lt"/>
                        </a:rPr>
                        <a:t>2018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900" b="1" i="0" u="none" strike="noStrike" dirty="0">
                          <a:solidFill>
                            <a:schemeClr val="bg1"/>
                          </a:solidFill>
                          <a:latin typeface="+mj-lt"/>
                        </a:rPr>
                        <a:t>31</a:t>
                      </a:r>
                      <a:r>
                        <a:rPr lang="en-US" sz="900" b="1" i="0" u="none" strike="noStrike" baseline="0" dirty="0">
                          <a:solidFill>
                            <a:schemeClr val="bg1"/>
                          </a:solidFill>
                          <a:latin typeface="+mj-lt"/>
                        </a:rPr>
                        <a:t> March </a:t>
                      </a:r>
                      <a:r>
                        <a:rPr lang="en-US" sz="900" b="1" i="0" u="none" strike="noStrike" dirty="0">
                          <a:solidFill>
                            <a:schemeClr val="bg1"/>
                          </a:solidFill>
                          <a:latin typeface="+mj-lt"/>
                        </a:rPr>
                        <a:t>2019</a:t>
                      </a:r>
                    </a:p>
                  </a:txBody>
                  <a:tcPr marL="0" marR="0" marT="0" marB="0" anchor="ctr">
                    <a:lnL w="9525" cap="flat" cmpd="sng" algn="ctr">
                      <a:solidFill>
                        <a:schemeClr val="bg1"/>
                      </a:solid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A6EAF"/>
                    </a:solidFill>
                  </a:tcPr>
                </a:tc>
                <a:tc>
                  <a:txBody>
                    <a:bodyPr/>
                    <a:lstStyle/>
                    <a:p>
                      <a:pPr algn="l" fontAlgn="b"/>
                      <a:r>
                        <a:rPr lang="en-US" sz="800" b="0" i="0" u="none" strike="noStrike" dirty="0">
                          <a:solidFill>
                            <a:schemeClr val="bg1"/>
                          </a:solidFill>
                          <a:latin typeface="+mj-lt"/>
                        </a:rPr>
                        <a:t>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800" b="1" i="0" u="none" strike="noStrike" dirty="0">
                          <a:solidFill>
                            <a:schemeClr val="bg1"/>
                          </a:solidFill>
                          <a:latin typeface="+mj-lt"/>
                        </a:rPr>
                        <a:t> </a:t>
                      </a:r>
                      <a:r>
                        <a:rPr lang="en-US" sz="900" b="0" i="1" kern="1200" dirty="0">
                          <a:solidFill>
                            <a:schemeClr val="accent1"/>
                          </a:solidFill>
                          <a:effectLst/>
                          <a:latin typeface="+mj-lt"/>
                          <a:ea typeface="+mn-ea"/>
                          <a:cs typeface="+mn-cs"/>
                        </a:rPr>
                        <a:t>In €m</a:t>
                      </a:r>
                    </a:p>
                  </a:txBody>
                  <a:tcPr marL="0" marR="0" marT="0" marB="0" anchor="ctr">
                    <a:lnL>
                      <a:noFill/>
                    </a:lnL>
                    <a:lnR w="9525" cap="flat" cmpd="sng" algn="ctr">
                      <a:solidFill>
                        <a:schemeClr val="bg1"/>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389626" rtl="0" eaLnBrk="1" fontAlgn="b" latinLnBrk="0" hangingPunct="1"/>
                      <a:r>
                        <a:rPr lang="en-US" sz="900" b="1" i="0" u="none" strike="noStrike" kern="1200" dirty="0">
                          <a:solidFill>
                            <a:schemeClr val="accent1"/>
                          </a:solidFill>
                          <a:latin typeface="+mj-lt"/>
                          <a:ea typeface="+mn-ea"/>
                          <a:cs typeface="+mn-cs"/>
                        </a:rPr>
                        <a:t>31 March</a:t>
                      </a:r>
                    </a:p>
                    <a:p>
                      <a:pPr marL="0" algn="ctr" defTabSz="389626" rtl="0" eaLnBrk="1" fontAlgn="b" latinLnBrk="0" hangingPunct="1"/>
                      <a:r>
                        <a:rPr lang="en-US" sz="900" b="1" i="0" u="none" strike="noStrike" kern="1200" dirty="0">
                          <a:solidFill>
                            <a:schemeClr val="accent1"/>
                          </a:solidFill>
                          <a:latin typeface="+mj-lt"/>
                          <a:ea typeface="+mn-ea"/>
                          <a:cs typeface="+mn-cs"/>
                        </a:rPr>
                        <a:t>2018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900" b="1" i="0" u="none" strike="noStrike" dirty="0">
                          <a:solidFill>
                            <a:schemeClr val="bg1"/>
                          </a:solidFill>
                          <a:latin typeface="+mj-lt"/>
                        </a:rPr>
                        <a:t>31</a:t>
                      </a:r>
                      <a:r>
                        <a:rPr lang="en-US" sz="900" b="1" i="0" u="none" strike="noStrike" baseline="0" dirty="0">
                          <a:solidFill>
                            <a:schemeClr val="bg1"/>
                          </a:solidFill>
                          <a:latin typeface="+mj-lt"/>
                        </a:rPr>
                        <a:t> March</a:t>
                      </a:r>
                    </a:p>
                    <a:p>
                      <a:pPr algn="ctr" fontAlgn="b"/>
                      <a:r>
                        <a:rPr lang="en-US" sz="900" b="1" i="0" u="none" strike="noStrike" dirty="0">
                          <a:solidFill>
                            <a:schemeClr val="bg1"/>
                          </a:solidFill>
                          <a:latin typeface="+mj-lt"/>
                        </a:rPr>
                        <a:t>2019</a:t>
                      </a:r>
                    </a:p>
                  </a:txBody>
                  <a:tcPr marL="0" marR="0" marT="0" marB="0" anchor="ctr">
                    <a:lnL w="9525" cap="flat" cmpd="sng" algn="ctr">
                      <a:solidFill>
                        <a:schemeClr val="bg1"/>
                      </a:solid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A6EAF"/>
                    </a:solidFill>
                  </a:tcPr>
                </a:tc>
                <a:extLst>
                  <a:ext uri="{0D108BD9-81ED-4DB2-BD59-A6C34878D82A}">
                    <a16:rowId xmlns:a16="http://schemas.microsoft.com/office/drawing/2014/main" val="10000"/>
                  </a:ext>
                </a:extLst>
              </a:tr>
              <a:tr h="279478">
                <a:tc>
                  <a:txBody>
                    <a:bodyPr/>
                    <a:lstStyle/>
                    <a:p>
                      <a:pPr>
                        <a:spcBef>
                          <a:spcPts val="600"/>
                        </a:spcBef>
                        <a:spcAft>
                          <a:spcPts val="600"/>
                        </a:spcAft>
                      </a:pPr>
                      <a:endParaRPr lang="fr-FR" sz="900" b="1" i="0" u="none" strike="noStrike" kern="1200" dirty="0">
                        <a:solidFill>
                          <a:srgbClr val="7D6446"/>
                        </a:solidFill>
                        <a:latin typeface="+mj-lt"/>
                        <a:ea typeface="+mn-ea"/>
                        <a:cs typeface="+mn-cs"/>
                      </a:endParaRPr>
                    </a:p>
                  </a:txBody>
                  <a:tcPr marL="0" marR="0" marT="0" marB="0" anchor="ctr">
                    <a:lnL>
                      <a:noFill/>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a:noFill/>
                    </a:lnB>
                    <a:solidFill>
                      <a:srgbClr val="FFFFFF"/>
                    </a:solidFill>
                  </a:tcPr>
                </a:tc>
                <a:tc>
                  <a:txBody>
                    <a:bodyPr/>
                    <a:lstStyle/>
                    <a:p>
                      <a:pPr algn="r" fontAlgn="b"/>
                      <a:endParaRPr lang="en-US" sz="900" b="1" i="0" u="none" strike="noStrike" dirty="0">
                        <a:solidFill>
                          <a:srgbClr val="FF0000"/>
                        </a:solidFill>
                        <a:latin typeface="+mj-l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a:noFill/>
                    </a:lnB>
                    <a:solidFill>
                      <a:srgbClr val="FFFFFF"/>
                    </a:solidFill>
                  </a:tcPr>
                </a:tc>
                <a:tc>
                  <a:txBody>
                    <a:bodyPr/>
                    <a:lstStyle/>
                    <a:p>
                      <a:pPr algn="r" fontAlgn="b"/>
                      <a:endParaRPr lang="en-US" sz="900" b="1" i="0" u="none" strike="noStrike" dirty="0">
                        <a:solidFill>
                          <a:srgbClr val="FF0000"/>
                        </a:solidFill>
                        <a:latin typeface="+mj-lt"/>
                      </a:endParaRPr>
                    </a:p>
                  </a:txBody>
                  <a:tcPr marL="0" marR="0" marT="0" marB="0" anchor="ctr">
                    <a:lnL w="9525" cap="flat" cmpd="sng" algn="ctr">
                      <a:solidFill>
                        <a:schemeClr val="bg1"/>
                      </a:solid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FFFFFF"/>
                    </a:solidFill>
                  </a:tcPr>
                </a:tc>
                <a:tc rowSpan="2">
                  <a:txBody>
                    <a:bodyPr/>
                    <a:lstStyle/>
                    <a:p>
                      <a:pPr algn="l" fontAlgn="b"/>
                      <a:endParaRPr lang="en-US" sz="900" b="0" i="0" u="none" strike="noStrike" dirty="0">
                        <a:solidFill>
                          <a:srgbClr val="996633"/>
                        </a:solidFill>
                        <a:latin typeface="+mj-lt"/>
                      </a:endParaRPr>
                    </a:p>
                  </a:txBody>
                  <a:tcPr marL="0" marR="0"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l" fontAlgn="b"/>
                      <a:endParaRPr lang="en-US" sz="900" b="1" i="0" u="none" strike="noStrike" dirty="0">
                        <a:solidFill>
                          <a:srgbClr val="996633"/>
                        </a:solidFill>
                        <a:latin typeface="+mj-lt"/>
                      </a:endParaRPr>
                    </a:p>
                  </a:txBody>
                  <a:tcPr marL="0" marR="0" marT="0" marB="0" anchor="ctr">
                    <a:lnL>
                      <a:noFill/>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endParaRPr lang="en-US" sz="900" b="1" i="0" u="none" strike="noStrike" dirty="0">
                        <a:solidFill>
                          <a:srgbClr val="FF0000"/>
                        </a:solidFill>
                        <a:latin typeface="+mj-l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endParaRPr lang="en-US" sz="900" b="1" i="0" u="none" strike="noStrike" dirty="0">
                        <a:solidFill>
                          <a:srgbClr val="FF0000"/>
                        </a:solidFill>
                        <a:latin typeface="+mj-lt"/>
                      </a:endParaRPr>
                    </a:p>
                  </a:txBody>
                  <a:tcPr marL="0" marR="0" marT="0" marB="0" anchor="ctr">
                    <a:lnL w="9525" cap="flat" cmpd="sng" algn="ctr">
                      <a:solidFill>
                        <a:schemeClr val="bg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9478">
                <a:tc>
                  <a:txBody>
                    <a:bodyPr/>
                    <a:lstStyle/>
                    <a:p>
                      <a:pPr>
                        <a:spcBef>
                          <a:spcPts val="600"/>
                        </a:spcBef>
                        <a:spcAft>
                          <a:spcPts val="600"/>
                        </a:spcAft>
                      </a:pPr>
                      <a:endParaRPr lang="fr-FR" sz="900" b="0" i="0" u="none" strike="noStrike" kern="1200" dirty="0">
                        <a:solidFill>
                          <a:srgbClr val="324D59"/>
                        </a:solidFill>
                        <a:latin typeface="+mj-lt"/>
                        <a:ea typeface="+mn-ea"/>
                        <a:cs typeface="+mn-cs"/>
                      </a:endParaRPr>
                    </a:p>
                  </a:txBody>
                  <a:tcPr marL="0" marR="0" marT="0" marB="0" anchor="ctr">
                    <a:lnL>
                      <a:noFill/>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a:noFill/>
                    </a:lnB>
                    <a:solidFill>
                      <a:srgbClr val="FFFFFF"/>
                    </a:solidFill>
                  </a:tcPr>
                </a:tc>
                <a:tc>
                  <a:txBody>
                    <a:bodyPr/>
                    <a:lstStyle/>
                    <a:p>
                      <a:pPr algn="r" fontAlgn="b"/>
                      <a:endParaRPr lang="en-US" sz="900" b="0" i="0" u="none" strike="noStrike" kern="1200" dirty="0">
                        <a:solidFill>
                          <a:srgbClr val="324D59"/>
                        </a:solidFill>
                        <a:latin typeface="+mj-lt"/>
                        <a:ea typeface="+mn-ea"/>
                        <a:cs typeface="+mn-cs"/>
                      </a:endParaRPr>
                    </a:p>
                  </a:txBody>
                  <a:tcPr marL="52747" marR="79121"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a:noFill/>
                    </a:lnB>
                    <a:solidFill>
                      <a:srgbClr val="FFFFFF"/>
                    </a:solidFill>
                  </a:tcPr>
                </a:tc>
                <a:tc>
                  <a:txBody>
                    <a:bodyPr/>
                    <a:lstStyle/>
                    <a:p>
                      <a:pPr algn="r" fontAlgn="b"/>
                      <a:endParaRPr lang="en-US" sz="900" b="0" i="0" u="none" strike="noStrike" kern="1200" dirty="0">
                        <a:solidFill>
                          <a:srgbClr val="324D59"/>
                        </a:solidFill>
                        <a:latin typeface="+mj-lt"/>
                        <a:ea typeface="+mn-ea"/>
                        <a:cs typeface="+mn-cs"/>
                      </a:endParaRPr>
                    </a:p>
                  </a:txBody>
                  <a:tcPr marL="52747" marR="79121" marT="0" marB="0" anchor="ctr">
                    <a:lnL w="9525" cap="flat" cmpd="sng" algn="ctr">
                      <a:solidFill>
                        <a:schemeClr val="bg1"/>
                      </a:solid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FFFFFF"/>
                    </a:solidFill>
                  </a:tcPr>
                </a:tc>
                <a:tc vMerge="1">
                  <a:txBody>
                    <a:bodyPr/>
                    <a:lstStyle/>
                    <a:p>
                      <a:pPr algn="l" fontAlgn="b"/>
                      <a:endParaRPr lang="en-US" sz="1200" b="0" i="0" u="none" strike="noStrike" dirty="0">
                        <a:solidFill>
                          <a:srgbClr val="996633"/>
                        </a:solidFill>
                        <a:latin typeface="+mn-lt"/>
                      </a:endParaRP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b"/>
                      <a:r>
                        <a:rPr lang="fr-FR" sz="900" b="1" i="0" u="none" strike="noStrike" dirty="0">
                          <a:solidFill>
                            <a:schemeClr val="bg1"/>
                          </a:solidFill>
                          <a:latin typeface="+mj-lt"/>
                        </a:rPr>
                        <a:t>Total </a:t>
                      </a:r>
                      <a:r>
                        <a:rPr lang="fr-FR" sz="900" b="1" i="0" u="none" strike="noStrike" dirty="0" err="1">
                          <a:solidFill>
                            <a:schemeClr val="bg1"/>
                          </a:solidFill>
                          <a:latin typeface="+mj-lt"/>
                        </a:rPr>
                        <a:t>equity</a:t>
                      </a:r>
                      <a:endParaRPr lang="en-US" sz="900" b="1" i="0" u="none" strike="noStrike" dirty="0">
                        <a:solidFill>
                          <a:schemeClr val="bg1"/>
                        </a:solidFill>
                        <a:latin typeface="+mj-lt"/>
                      </a:endParaRPr>
                    </a:p>
                  </a:txBody>
                  <a:tcPr marL="0" marR="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BB"/>
                    </a:solidFill>
                  </a:tcPr>
                </a:tc>
                <a:tc>
                  <a:txBody>
                    <a:bodyPr/>
                    <a:lstStyle/>
                    <a:p>
                      <a:pPr algn="r" fontAlgn="b"/>
                      <a:r>
                        <a:rPr lang="en-US" sz="900" b="1" i="0" u="none" strike="noStrike" kern="1200" dirty="0">
                          <a:solidFill>
                            <a:schemeClr val="bg1"/>
                          </a:solidFill>
                          <a:latin typeface="+mj-lt"/>
                          <a:ea typeface="+mn-ea"/>
                          <a:cs typeface="+mn-cs"/>
                        </a:rPr>
                        <a:t>278.6</a:t>
                      </a:r>
                    </a:p>
                  </a:txBody>
                  <a:tcPr marL="52747" marR="79121"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BB"/>
                    </a:solidFill>
                  </a:tcPr>
                </a:tc>
                <a:tc>
                  <a:txBody>
                    <a:bodyPr/>
                    <a:lstStyle/>
                    <a:p>
                      <a:pPr algn="r" fontAlgn="b"/>
                      <a:r>
                        <a:rPr lang="en-US" sz="900" b="1" i="0" u="none" strike="noStrike" kern="1200" dirty="0">
                          <a:solidFill>
                            <a:schemeClr val="bg1"/>
                          </a:solidFill>
                          <a:latin typeface="+mj-lt"/>
                          <a:ea typeface="+mn-ea"/>
                          <a:cs typeface="+mn-cs"/>
                        </a:rPr>
                        <a:t>398.3</a:t>
                      </a:r>
                    </a:p>
                  </a:txBody>
                  <a:tcPr marL="52747" marR="79121" marT="0" marB="0" anchor="ctr">
                    <a:lnL w="952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BB"/>
                    </a:solidFill>
                  </a:tcPr>
                </a:tc>
                <a:extLst>
                  <a:ext uri="{0D108BD9-81ED-4DB2-BD59-A6C34878D82A}">
                    <a16:rowId xmlns:a16="http://schemas.microsoft.com/office/drawing/2014/main" val="10002"/>
                  </a:ext>
                </a:extLst>
              </a:tr>
              <a:tr h="279478">
                <a:tc>
                  <a:txBody>
                    <a:bodyPr/>
                    <a:lstStyle/>
                    <a:p>
                      <a:pPr>
                        <a:spcBef>
                          <a:spcPts val="600"/>
                        </a:spcBef>
                        <a:spcAft>
                          <a:spcPts val="600"/>
                        </a:spcAft>
                      </a:pPr>
                      <a:r>
                        <a:rPr lang="fr-FR" sz="900" b="0" i="0" u="none" strike="noStrike" kern="1200" dirty="0">
                          <a:solidFill>
                            <a:srgbClr val="324D59"/>
                          </a:solidFill>
                          <a:latin typeface="+mj-lt"/>
                          <a:ea typeface="+mn-ea"/>
                          <a:cs typeface="+mn-cs"/>
                        </a:rPr>
                        <a:t>Intangible </a:t>
                      </a:r>
                      <a:r>
                        <a:rPr lang="fr-FR" sz="900" b="0" i="0" u="none" strike="noStrike" kern="1200" dirty="0" err="1">
                          <a:solidFill>
                            <a:srgbClr val="324D59"/>
                          </a:solidFill>
                          <a:latin typeface="+mj-lt"/>
                          <a:ea typeface="+mn-ea"/>
                          <a:cs typeface="+mn-cs"/>
                        </a:rPr>
                        <a:t>assets</a:t>
                      </a:r>
                      <a:endParaRPr lang="fr-FR" sz="900" b="0" i="0" u="none" strike="noStrike" kern="1200" dirty="0">
                        <a:solidFill>
                          <a:srgbClr val="324D59"/>
                        </a:solidFill>
                        <a:latin typeface="+mj-lt"/>
                        <a:ea typeface="+mn-ea"/>
                        <a:cs typeface="+mn-cs"/>
                      </a:endParaRPr>
                    </a:p>
                  </a:txBody>
                  <a:tcPr marL="0" marR="0" marT="0" marB="0" anchor="ctr">
                    <a:lnL>
                      <a:noFill/>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8.2</a:t>
                      </a:r>
                    </a:p>
                  </a:txBody>
                  <a:tcPr marL="52747" marR="79121"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38.5</a:t>
                      </a:r>
                    </a:p>
                  </a:txBody>
                  <a:tcPr marL="52747" marR="79121" marT="0" marB="0" anchor="ctr">
                    <a:lnL w="9525" cap="flat" cmpd="sng" algn="ctr">
                      <a:solidFill>
                        <a:schemeClr val="bg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l" fontAlgn="b"/>
                      <a:endParaRPr lang="en-US" sz="900" b="0" i="0" u="none" strike="noStrike" dirty="0">
                        <a:solidFill>
                          <a:srgbClr val="996633"/>
                        </a:solidFill>
                        <a:latin typeface="+mj-lt"/>
                      </a:endParaRPr>
                    </a:p>
                  </a:txBody>
                  <a:tcPr marL="0" marR="0" marT="0" marB="0" anchor="ctr">
                    <a:lnL>
                      <a:noFill/>
                    </a:lnL>
                    <a:lnR>
                      <a:noFill/>
                    </a:lnR>
                    <a:lnT>
                      <a:noFill/>
                    </a:lnT>
                    <a:lnB>
                      <a:noFill/>
                    </a:lnB>
                    <a:solidFill>
                      <a:srgbClr val="FFFFFF"/>
                    </a:solidFill>
                  </a:tcPr>
                </a:tc>
                <a:tc>
                  <a:txBody>
                    <a:bodyPr/>
                    <a:lstStyle/>
                    <a:p>
                      <a:pPr algn="l" fontAlgn="b"/>
                      <a:r>
                        <a:rPr lang="fr-FR" sz="900" b="0" i="0" u="none" strike="noStrike" dirty="0">
                          <a:solidFill>
                            <a:srgbClr val="324D59"/>
                          </a:solidFill>
                          <a:latin typeface="+mj-lt"/>
                        </a:rPr>
                        <a:t>Long-</a:t>
                      </a:r>
                      <a:r>
                        <a:rPr lang="fr-FR" sz="900" b="0" i="0" u="none" strike="noStrike" dirty="0" err="1">
                          <a:solidFill>
                            <a:srgbClr val="324D59"/>
                          </a:solidFill>
                          <a:latin typeface="+mj-lt"/>
                        </a:rPr>
                        <a:t>term</a:t>
                      </a:r>
                      <a:r>
                        <a:rPr lang="fr-FR" sz="900" b="0" i="0" u="none" strike="noStrike" dirty="0">
                          <a:solidFill>
                            <a:srgbClr val="324D59"/>
                          </a:solidFill>
                          <a:latin typeface="+mj-lt"/>
                        </a:rPr>
                        <a:t> </a:t>
                      </a:r>
                      <a:r>
                        <a:rPr lang="fr-FR" sz="900" b="0" i="0" u="none" strike="noStrike" dirty="0" err="1">
                          <a:solidFill>
                            <a:srgbClr val="324D59"/>
                          </a:solidFill>
                          <a:latin typeface="+mj-lt"/>
                        </a:rPr>
                        <a:t>financial</a:t>
                      </a:r>
                      <a:r>
                        <a:rPr lang="fr-FR" sz="900" b="0" i="0" u="none" strike="noStrike" dirty="0">
                          <a:solidFill>
                            <a:srgbClr val="324D59"/>
                          </a:solidFill>
                          <a:latin typeface="+mj-lt"/>
                        </a:rPr>
                        <a:t> </a:t>
                      </a:r>
                      <a:r>
                        <a:rPr lang="fr-FR" sz="900" b="0" i="0" u="none" strike="noStrike" dirty="0" err="1">
                          <a:solidFill>
                            <a:srgbClr val="324D59"/>
                          </a:solidFill>
                          <a:latin typeface="+mj-lt"/>
                        </a:rPr>
                        <a:t>debt</a:t>
                      </a:r>
                      <a:endParaRPr lang="fr-FR" sz="900" b="0" i="0" u="none" strike="noStrike" dirty="0">
                        <a:solidFill>
                          <a:srgbClr val="324D59"/>
                        </a:solidFill>
                        <a:latin typeface="+mj-lt"/>
                      </a:endParaRPr>
                    </a:p>
                  </a:txBody>
                  <a:tcPr marL="0" marR="0" marT="0" marB="0" anchor="ctr">
                    <a:lnL>
                      <a:noFill/>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FFFFFF"/>
                    </a:solidFill>
                  </a:tcPr>
                </a:tc>
                <a:tc>
                  <a:txBody>
                    <a:bodyPr/>
                    <a:lstStyle/>
                    <a:p>
                      <a:pPr algn="r" fontAlgn="b"/>
                      <a:r>
                        <a:rPr lang="en-US" sz="900" b="0" i="0" u="none" strike="noStrike" kern="1200" dirty="0">
                          <a:solidFill>
                            <a:srgbClr val="324D59"/>
                          </a:solidFill>
                          <a:latin typeface="+mj-lt"/>
                          <a:ea typeface="+mn-ea"/>
                          <a:cs typeface="+mn-cs"/>
                        </a:rPr>
                        <a:t>59.6</a:t>
                      </a:r>
                    </a:p>
                  </a:txBody>
                  <a:tcPr marL="52747" marR="79121"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FFFFFF"/>
                    </a:solidFill>
                  </a:tcPr>
                </a:tc>
                <a:tc>
                  <a:txBody>
                    <a:bodyPr/>
                    <a:lstStyle/>
                    <a:p>
                      <a:pPr algn="r" fontAlgn="b"/>
                      <a:r>
                        <a:rPr lang="en-US" sz="900" b="0" i="0" u="none" strike="noStrike" kern="1200" dirty="0">
                          <a:solidFill>
                            <a:srgbClr val="324D59"/>
                          </a:solidFill>
                          <a:latin typeface="+mj-lt"/>
                          <a:ea typeface="+mn-ea"/>
                          <a:cs typeface="+mn-cs"/>
                        </a:rPr>
                        <a:t>199.2</a:t>
                      </a:r>
                    </a:p>
                  </a:txBody>
                  <a:tcPr marL="52747" marR="79121" marT="0" marB="0" anchor="ctr">
                    <a:lnL w="9525" cap="flat" cmpd="sng" algn="ctr">
                      <a:solidFill>
                        <a:schemeClr val="bg1"/>
                      </a:solidFill>
                      <a:prstDash val="solid"/>
                      <a:round/>
                      <a:headEnd type="none" w="med" len="med"/>
                      <a:tailEnd type="none" w="med" len="med"/>
                    </a:lnL>
                    <a:lnR>
                      <a:noFill/>
                    </a:lnR>
                    <a:lnT w="12700" cap="flat" cmpd="sng" algn="ctr">
                      <a:no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10003"/>
                  </a:ext>
                </a:extLst>
              </a:tr>
              <a:tr h="363369">
                <a:tc>
                  <a:txBody>
                    <a:bodyPr/>
                    <a:lstStyle/>
                    <a:p>
                      <a:pPr>
                        <a:spcBef>
                          <a:spcPts val="600"/>
                        </a:spcBef>
                        <a:spcAft>
                          <a:spcPts val="600"/>
                        </a:spcAft>
                      </a:pPr>
                      <a:r>
                        <a:rPr lang="fr-FR" sz="900" b="0" i="0" u="none" strike="noStrike" kern="1200" dirty="0">
                          <a:solidFill>
                            <a:srgbClr val="324D59"/>
                          </a:solidFill>
                          <a:latin typeface="+mj-lt"/>
                          <a:ea typeface="+mn-ea"/>
                          <a:cs typeface="+mn-cs"/>
                        </a:rPr>
                        <a:t>Tangible </a:t>
                      </a:r>
                      <a:r>
                        <a:rPr lang="fr-FR" sz="900" b="0" i="0" u="none" strike="noStrike" kern="1200" dirty="0" err="1">
                          <a:solidFill>
                            <a:srgbClr val="324D59"/>
                          </a:solidFill>
                          <a:latin typeface="+mj-lt"/>
                          <a:ea typeface="+mn-ea"/>
                          <a:cs typeface="+mn-cs"/>
                        </a:rPr>
                        <a:t>assets</a:t>
                      </a:r>
                      <a:r>
                        <a:rPr lang="fr-FR" sz="900" b="0" i="0" u="none" strike="noStrike" kern="1200" dirty="0">
                          <a:solidFill>
                            <a:srgbClr val="324D59"/>
                          </a:solidFill>
                          <a:latin typeface="+mj-lt"/>
                          <a:ea typeface="+mn-ea"/>
                          <a:cs typeface="+mn-cs"/>
                        </a:rPr>
                        <a:t> and</a:t>
                      </a:r>
                      <a:r>
                        <a:rPr lang="fr-FR" sz="900" b="0" i="0" u="none" strike="noStrike" kern="1200" baseline="0" dirty="0">
                          <a:solidFill>
                            <a:srgbClr val="324D59"/>
                          </a:solidFill>
                          <a:latin typeface="+mj-lt"/>
                          <a:ea typeface="+mn-ea"/>
                          <a:cs typeface="+mn-cs"/>
                        </a:rPr>
                        <a:t> </a:t>
                      </a:r>
                      <a:r>
                        <a:rPr lang="fr-FR" sz="900" b="0" i="0" u="none" strike="noStrike" kern="1200" dirty="0" err="1">
                          <a:solidFill>
                            <a:srgbClr val="324D59"/>
                          </a:solidFill>
                          <a:latin typeface="+mj-lt"/>
                          <a:ea typeface="+mn-ea"/>
                          <a:cs typeface="+mn-cs"/>
                        </a:rPr>
                        <a:t>other</a:t>
                      </a:r>
                      <a:r>
                        <a:rPr lang="fr-FR" sz="900" b="0" i="0" u="none" strike="noStrike" kern="1200" dirty="0">
                          <a:solidFill>
                            <a:srgbClr val="324D59"/>
                          </a:solidFill>
                          <a:latin typeface="+mj-lt"/>
                          <a:ea typeface="+mn-ea"/>
                          <a:cs typeface="+mn-cs"/>
                        </a:rPr>
                        <a:t> non </a:t>
                      </a:r>
                      <a:r>
                        <a:rPr lang="fr-FR" sz="900" b="0" i="0" u="none" strike="noStrike" kern="1200" dirty="0" err="1">
                          <a:solidFill>
                            <a:srgbClr val="324D59"/>
                          </a:solidFill>
                          <a:latin typeface="+mj-lt"/>
                          <a:ea typeface="+mn-ea"/>
                          <a:cs typeface="+mn-cs"/>
                        </a:rPr>
                        <a:t>current</a:t>
                      </a:r>
                      <a:r>
                        <a:rPr lang="fr-FR" sz="900" b="0" i="0" u="none" strike="noStrike" kern="1200" dirty="0">
                          <a:solidFill>
                            <a:srgbClr val="324D59"/>
                          </a:solidFill>
                          <a:latin typeface="+mj-lt"/>
                          <a:ea typeface="+mn-ea"/>
                          <a:cs typeface="+mn-cs"/>
                        </a:rPr>
                        <a:t> </a:t>
                      </a:r>
                      <a:r>
                        <a:rPr lang="fr-FR" sz="900" b="0" i="0" u="none" strike="noStrike" kern="1200" dirty="0" err="1">
                          <a:solidFill>
                            <a:srgbClr val="324D59"/>
                          </a:solidFill>
                          <a:latin typeface="+mj-lt"/>
                          <a:ea typeface="+mn-ea"/>
                          <a:cs typeface="+mn-cs"/>
                        </a:rPr>
                        <a:t>assets</a:t>
                      </a:r>
                      <a:endParaRPr lang="fr-FR" sz="900" b="0" i="0" u="none" strike="noStrike" kern="1200" dirty="0">
                        <a:solidFill>
                          <a:srgbClr val="324D59"/>
                        </a:solidFill>
                        <a:latin typeface="+mj-lt"/>
                        <a:ea typeface="+mn-ea"/>
                        <a:cs typeface="+mn-cs"/>
                      </a:endParaRPr>
                    </a:p>
                  </a:txBody>
                  <a:tcPr marL="0" marR="0" marT="0" marB="0" anchor="ctr">
                    <a:lnL>
                      <a:noFill/>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207.3</a:t>
                      </a:r>
                    </a:p>
                  </a:txBody>
                  <a:tcPr marL="52747" marR="79121"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334.5</a:t>
                      </a:r>
                    </a:p>
                  </a:txBody>
                  <a:tcPr marL="52747" marR="79121" marT="0" marB="0" anchor="ctr">
                    <a:lnL w="9525" cap="flat" cmpd="sng" algn="ctr">
                      <a:solidFill>
                        <a:schemeClr val="bg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l" fontAlgn="b"/>
                      <a:r>
                        <a:rPr lang="en-US" sz="900" b="0" i="0" u="none" strike="noStrike" dirty="0">
                          <a:solidFill>
                            <a:srgbClr val="996633"/>
                          </a:solidFill>
                          <a:latin typeface="+mj-lt"/>
                        </a:rPr>
                        <a:t> </a:t>
                      </a:r>
                    </a:p>
                  </a:txBody>
                  <a:tcPr marL="0" marR="0" marT="0" marB="0" anchor="ctr">
                    <a:lnL>
                      <a:noFill/>
                    </a:lnL>
                    <a:lnR>
                      <a:noFill/>
                    </a:lnR>
                    <a:lnT>
                      <a:noFill/>
                    </a:lnT>
                    <a:lnB>
                      <a:noFill/>
                    </a:lnB>
                    <a:solidFill>
                      <a:srgbClr val="FFFFFF"/>
                    </a:solidFill>
                  </a:tcPr>
                </a:tc>
                <a:tc>
                  <a:txBody>
                    <a:bodyPr/>
                    <a:lstStyle/>
                    <a:p>
                      <a:pPr algn="l" fontAlgn="b"/>
                      <a:r>
                        <a:rPr lang="en-US" sz="900" b="0" i="0" u="none" strike="noStrike" dirty="0">
                          <a:solidFill>
                            <a:srgbClr val="324D59"/>
                          </a:solidFill>
                          <a:latin typeface="+mj-lt"/>
                        </a:rPr>
                        <a:t>Provisions and other non-current liabilities</a:t>
                      </a:r>
                    </a:p>
                  </a:txBody>
                  <a:tcPr marL="0" marR="0" marT="0" marB="0" anchor="ctr">
                    <a:lnL>
                      <a:noFill/>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11.5</a:t>
                      </a:r>
                    </a:p>
                  </a:txBody>
                  <a:tcPr marL="52747" marR="79121"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21.4</a:t>
                      </a:r>
                    </a:p>
                  </a:txBody>
                  <a:tcPr marL="52747" marR="79121" marT="0" marB="0" anchor="ctr">
                    <a:lnL w="9525" cap="flat" cmpd="sng" algn="ctr">
                      <a:solidFill>
                        <a:schemeClr val="bg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279478">
                <a:tc>
                  <a:txBody>
                    <a:bodyPr/>
                    <a:lstStyle/>
                    <a:p>
                      <a:pPr>
                        <a:spcBef>
                          <a:spcPts val="600"/>
                        </a:spcBef>
                        <a:spcAft>
                          <a:spcPts val="600"/>
                        </a:spcAft>
                      </a:pPr>
                      <a:r>
                        <a:rPr lang="en-US" sz="900" b="1" i="0" u="none" strike="noStrike" kern="1200" dirty="0">
                          <a:solidFill>
                            <a:schemeClr val="bg1"/>
                          </a:solidFill>
                          <a:latin typeface="+mj-lt"/>
                          <a:ea typeface="+mn-ea"/>
                          <a:cs typeface="+mn-cs"/>
                        </a:rPr>
                        <a:t>Total non-current assets</a:t>
                      </a:r>
                      <a:endParaRPr lang="fr-FR" sz="900" b="1" i="0" u="none" strike="noStrike" kern="1200" dirty="0">
                        <a:solidFill>
                          <a:schemeClr val="bg1"/>
                        </a:solidFill>
                        <a:latin typeface="+mj-lt"/>
                        <a:ea typeface="+mn-ea"/>
                        <a:cs typeface="+mn-cs"/>
                      </a:endParaRPr>
                    </a:p>
                  </a:txBody>
                  <a:tcPr marL="0" marR="0" marT="0" marB="0" anchor="ctr">
                    <a:lnL>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fontAlgn="b"/>
                      <a:r>
                        <a:rPr lang="en-US" sz="900" b="1" i="0" u="none" strike="noStrike" kern="1200" dirty="0">
                          <a:solidFill>
                            <a:schemeClr val="bg1"/>
                          </a:solidFill>
                          <a:latin typeface="+mj-lt"/>
                          <a:ea typeface="+mn-ea"/>
                          <a:cs typeface="+mn-cs"/>
                        </a:rPr>
                        <a:t>215.5</a:t>
                      </a:r>
                    </a:p>
                  </a:txBody>
                  <a:tcPr marL="52747" marR="79121"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fontAlgn="b"/>
                      <a:r>
                        <a:rPr lang="en-US" sz="900" b="1" i="0" u="none" strike="noStrike" kern="1200" dirty="0">
                          <a:solidFill>
                            <a:schemeClr val="bg1"/>
                          </a:solidFill>
                          <a:latin typeface="+mj-lt"/>
                          <a:ea typeface="+mn-ea"/>
                          <a:cs typeface="+mn-cs"/>
                        </a:rPr>
                        <a:t>373.0</a:t>
                      </a:r>
                    </a:p>
                  </a:txBody>
                  <a:tcPr marL="52747" marR="79121" marT="0" marB="0" anchor="ctr">
                    <a:lnL w="952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endParaRPr lang="en-US" sz="900" b="0" i="0" u="none" strike="noStrike" dirty="0">
                        <a:solidFill>
                          <a:srgbClr val="996633"/>
                        </a:solidFill>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fr-FR" sz="900" b="1" i="0" u="none" strike="noStrike" dirty="0">
                          <a:solidFill>
                            <a:schemeClr val="bg1"/>
                          </a:solidFill>
                          <a:latin typeface="+mj-lt"/>
                        </a:rPr>
                        <a:t>Total non-</a:t>
                      </a:r>
                      <a:r>
                        <a:rPr lang="fr-FR" sz="900" b="1" i="0" u="none" strike="noStrike" dirty="0" err="1">
                          <a:solidFill>
                            <a:schemeClr val="bg1"/>
                          </a:solidFill>
                          <a:latin typeface="+mj-lt"/>
                        </a:rPr>
                        <a:t>current</a:t>
                      </a:r>
                      <a:r>
                        <a:rPr lang="fr-FR" sz="900" b="1" i="0" u="none" strike="noStrike" dirty="0">
                          <a:solidFill>
                            <a:schemeClr val="bg1"/>
                          </a:solidFill>
                          <a:latin typeface="+mj-lt"/>
                        </a:rPr>
                        <a:t> </a:t>
                      </a:r>
                      <a:r>
                        <a:rPr lang="fr-FR" sz="900" b="1" i="0" u="none" strike="noStrike" dirty="0" err="1">
                          <a:solidFill>
                            <a:schemeClr val="bg1"/>
                          </a:solidFill>
                          <a:latin typeface="+mj-lt"/>
                        </a:rPr>
                        <a:t>liabilities</a:t>
                      </a:r>
                      <a:endParaRPr lang="fr-FR" sz="900" b="1" i="0" u="none" strike="noStrike" dirty="0">
                        <a:solidFill>
                          <a:schemeClr val="bg1"/>
                        </a:solidFill>
                        <a:latin typeface="+mj-lt"/>
                      </a:endParaRPr>
                    </a:p>
                  </a:txBody>
                  <a:tcPr marL="0" marR="0" marT="0" marB="0" anchor="ctr">
                    <a:lnL>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fontAlgn="b"/>
                      <a:r>
                        <a:rPr lang="en-US" sz="900" b="1" i="0" u="none" strike="noStrike" kern="1200" dirty="0">
                          <a:solidFill>
                            <a:schemeClr val="bg1"/>
                          </a:solidFill>
                          <a:latin typeface="+mj-lt"/>
                          <a:ea typeface="+mn-ea"/>
                          <a:cs typeface="+mn-cs"/>
                        </a:rPr>
                        <a:t>71.1</a:t>
                      </a:r>
                    </a:p>
                  </a:txBody>
                  <a:tcPr marL="52747" marR="79121"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fontAlgn="b"/>
                      <a:r>
                        <a:rPr lang="en-US" sz="900" b="1" i="0" u="none" strike="noStrike" kern="1200" dirty="0">
                          <a:solidFill>
                            <a:schemeClr val="bg1"/>
                          </a:solidFill>
                          <a:latin typeface="+mj-lt"/>
                          <a:ea typeface="+mn-ea"/>
                          <a:cs typeface="+mn-cs"/>
                        </a:rPr>
                        <a:t>220.6</a:t>
                      </a:r>
                    </a:p>
                  </a:txBody>
                  <a:tcPr marL="52747" marR="79121" marT="0" marB="0" anchor="ctr">
                    <a:lnL w="952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5"/>
                  </a:ext>
                </a:extLst>
              </a:tr>
              <a:tr h="279478">
                <a:tc>
                  <a:txBody>
                    <a:bodyPr/>
                    <a:lstStyle/>
                    <a:p>
                      <a:pPr algn="l" fontAlgn="b"/>
                      <a:r>
                        <a:rPr lang="en-US" sz="900" b="0" i="0" u="none" strike="noStrike" dirty="0">
                          <a:solidFill>
                            <a:srgbClr val="324D59"/>
                          </a:solidFill>
                          <a:latin typeface="+mj-lt"/>
                        </a:rPr>
                        <a:t>Current assets</a:t>
                      </a:r>
                    </a:p>
                  </a:txBody>
                  <a:tcPr marL="0" marR="0" marT="0" marB="0" anchor="ctr">
                    <a:lnL>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en-US" sz="900" b="0" i="0" u="none" strike="noStrike" kern="1200" dirty="0">
                          <a:solidFill>
                            <a:srgbClr val="324D59"/>
                          </a:solidFill>
                          <a:latin typeface="+mj-lt"/>
                          <a:ea typeface="+mn-ea"/>
                          <a:cs typeface="+mn-cs"/>
                        </a:rPr>
                        <a:t>120.3</a:t>
                      </a:r>
                    </a:p>
                  </a:txBody>
                  <a:tcPr marL="52747" marR="79121"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en-US" sz="900" b="0" i="0" u="none" strike="noStrike" kern="1200" dirty="0">
                          <a:solidFill>
                            <a:srgbClr val="324D59"/>
                          </a:solidFill>
                          <a:latin typeface="+mj-lt"/>
                          <a:ea typeface="+mn-ea"/>
                          <a:cs typeface="+mn-cs"/>
                        </a:rPr>
                        <a:t>257.5</a:t>
                      </a:r>
                    </a:p>
                  </a:txBody>
                  <a:tcPr marL="52747" marR="79121" marT="0" marB="0" anchor="ctr">
                    <a:lnL w="952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900" b="0" i="0" u="none" strike="noStrike" kern="1200" dirty="0">
                        <a:solidFill>
                          <a:srgbClr val="7D6446"/>
                        </a:solidFill>
                        <a:latin typeface="+mj-lt"/>
                        <a:ea typeface="+mn-ea"/>
                        <a:cs typeface="+mn-cs"/>
                      </a:endParaRPr>
                    </a:p>
                  </a:txBody>
                  <a:tcPr marL="0" marR="0" marT="0" marB="0" anchor="ctr">
                    <a:lnL>
                      <a:noFill/>
                    </a:lnL>
                    <a:lnR>
                      <a:noFill/>
                    </a:lnR>
                    <a:lnT>
                      <a:noFill/>
                    </a:lnT>
                    <a:lnB>
                      <a:noFill/>
                    </a:lnB>
                    <a:solidFill>
                      <a:srgbClr val="FFFFFF"/>
                    </a:solidFill>
                  </a:tcPr>
                </a:tc>
                <a:tc>
                  <a:txBody>
                    <a:bodyPr/>
                    <a:lstStyle/>
                    <a:p>
                      <a:pPr algn="l" fontAlgn="b"/>
                      <a:r>
                        <a:rPr lang="fr-FR" sz="900" b="0" i="0" u="none" strike="noStrike" dirty="0">
                          <a:solidFill>
                            <a:srgbClr val="324D59"/>
                          </a:solidFill>
                          <a:latin typeface="+mj-lt"/>
                        </a:rPr>
                        <a:t>Short-</a:t>
                      </a:r>
                      <a:r>
                        <a:rPr lang="fr-FR" sz="900" b="0" i="0" u="none" strike="noStrike" dirty="0" err="1">
                          <a:solidFill>
                            <a:srgbClr val="324D59"/>
                          </a:solidFill>
                          <a:latin typeface="+mj-lt"/>
                        </a:rPr>
                        <a:t>term</a:t>
                      </a:r>
                      <a:r>
                        <a:rPr lang="fr-FR" sz="900" b="0" i="0" u="none" strike="noStrike" dirty="0">
                          <a:solidFill>
                            <a:srgbClr val="324D59"/>
                          </a:solidFill>
                          <a:latin typeface="+mj-lt"/>
                        </a:rPr>
                        <a:t> </a:t>
                      </a:r>
                      <a:r>
                        <a:rPr lang="fr-FR" sz="900" b="0" i="0" u="none" strike="noStrike" dirty="0" err="1">
                          <a:solidFill>
                            <a:srgbClr val="324D59"/>
                          </a:solidFill>
                          <a:latin typeface="+mj-lt"/>
                        </a:rPr>
                        <a:t>financial</a:t>
                      </a:r>
                      <a:r>
                        <a:rPr lang="fr-FR" sz="900" b="0" i="0" u="none" strike="noStrike" dirty="0">
                          <a:solidFill>
                            <a:srgbClr val="324D59"/>
                          </a:solidFill>
                          <a:latin typeface="+mj-lt"/>
                        </a:rPr>
                        <a:t> </a:t>
                      </a:r>
                      <a:r>
                        <a:rPr lang="fr-FR" sz="900" b="0" i="0" u="none" strike="noStrike" dirty="0" err="1">
                          <a:solidFill>
                            <a:srgbClr val="324D59"/>
                          </a:solidFill>
                          <a:latin typeface="+mj-lt"/>
                        </a:rPr>
                        <a:t>debt</a:t>
                      </a:r>
                      <a:endParaRPr lang="fr-FR" sz="900" b="0" i="0" u="none" strike="noStrike" dirty="0">
                        <a:solidFill>
                          <a:srgbClr val="324D59"/>
                        </a:solidFill>
                        <a:latin typeface="+mj-lt"/>
                      </a:endParaRPr>
                    </a:p>
                  </a:txBody>
                  <a:tcPr marL="0" marR="0" marT="0" marB="0" anchor="ctr">
                    <a:lnL>
                      <a:noFill/>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18.6</a:t>
                      </a:r>
                    </a:p>
                  </a:txBody>
                  <a:tcPr marL="52747" marR="79121"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22.6</a:t>
                      </a:r>
                    </a:p>
                  </a:txBody>
                  <a:tcPr marL="52747" marR="79121" marT="0" marB="0" anchor="ctr">
                    <a:lnL w="9525" cap="flat" cmpd="sng" algn="ctr">
                      <a:solidFill>
                        <a:schemeClr val="bg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279478">
                <a:tc>
                  <a:txBody>
                    <a:bodyPr/>
                    <a:lstStyle/>
                    <a:p>
                      <a:pPr algn="l" fontAlgn="b"/>
                      <a:r>
                        <a:rPr lang="en-US" sz="900" b="0" i="0" u="none" strike="noStrike" dirty="0">
                          <a:solidFill>
                            <a:srgbClr val="324D59"/>
                          </a:solidFill>
                          <a:latin typeface="+mj-lt"/>
                        </a:rPr>
                        <a:t>Cash and cash equivalents</a:t>
                      </a:r>
                    </a:p>
                  </a:txBody>
                  <a:tcPr marL="0" marR="0" marT="0" marB="0" anchor="ctr">
                    <a:lnL>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en-US" sz="900" b="0" i="0" u="none" strike="noStrike" kern="1200" dirty="0">
                          <a:solidFill>
                            <a:srgbClr val="324D59"/>
                          </a:solidFill>
                          <a:latin typeface="+mj-lt"/>
                          <a:ea typeface="+mn-ea"/>
                          <a:cs typeface="+mn-cs"/>
                        </a:rPr>
                        <a:t>120.0</a:t>
                      </a:r>
                    </a:p>
                  </a:txBody>
                  <a:tcPr marL="52747" marR="79121"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en-US" sz="900" b="0" i="0" u="none" strike="noStrike" kern="1200" dirty="0">
                          <a:solidFill>
                            <a:srgbClr val="324D59"/>
                          </a:solidFill>
                          <a:latin typeface="+mj-lt"/>
                          <a:ea typeface="+mn-ea"/>
                          <a:cs typeface="+mn-cs"/>
                        </a:rPr>
                        <a:t>175.3</a:t>
                      </a:r>
                    </a:p>
                  </a:txBody>
                  <a:tcPr marL="52747" marR="79121" marT="0" marB="0" anchor="ctr">
                    <a:lnL w="952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900" b="0" i="0" u="none" strike="noStrike" dirty="0">
                        <a:solidFill>
                          <a:srgbClr val="996633"/>
                        </a:solidFill>
                        <a:latin typeface="+mj-lt"/>
                      </a:endParaRPr>
                    </a:p>
                  </a:txBody>
                  <a:tcPr marL="0" marR="0" marT="0" marB="0" anchor="ctr">
                    <a:lnL>
                      <a:noFill/>
                    </a:lnL>
                    <a:lnR>
                      <a:noFill/>
                    </a:lnR>
                    <a:lnT>
                      <a:noFill/>
                    </a:lnT>
                    <a:lnB>
                      <a:noFill/>
                    </a:lnB>
                    <a:solidFill>
                      <a:srgbClr val="FFFFFF"/>
                    </a:solidFill>
                  </a:tcPr>
                </a:tc>
                <a:tc>
                  <a:txBody>
                    <a:bodyPr/>
                    <a:lstStyle/>
                    <a:p>
                      <a:pPr algn="l" fontAlgn="b"/>
                      <a:r>
                        <a:rPr lang="en-US" sz="900" b="0" i="0" u="none" strike="noStrike" dirty="0">
                          <a:solidFill>
                            <a:srgbClr val="324D59"/>
                          </a:solidFill>
                          <a:latin typeface="+mj-lt"/>
                        </a:rPr>
                        <a:t>Current liabilities</a:t>
                      </a:r>
                    </a:p>
                  </a:txBody>
                  <a:tcPr marL="0" marR="0" marT="0" marB="0" anchor="ctr">
                    <a:lnL>
                      <a:noFill/>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99.2</a:t>
                      </a:r>
                    </a:p>
                  </a:txBody>
                  <a:tcPr marL="52747" marR="79121"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174.8</a:t>
                      </a:r>
                    </a:p>
                  </a:txBody>
                  <a:tcPr marL="52747" marR="79121" marT="0" marB="0" anchor="ctr">
                    <a:lnL w="9525" cap="flat" cmpd="sng" algn="ctr">
                      <a:solidFill>
                        <a:schemeClr val="bg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279478">
                <a:tc>
                  <a:txBody>
                    <a:bodyPr/>
                    <a:lstStyle/>
                    <a:p>
                      <a:pPr algn="l" fontAlgn="b"/>
                      <a:r>
                        <a:rPr lang="en-US" sz="900" b="1" i="0" u="none" strike="noStrike" dirty="0">
                          <a:solidFill>
                            <a:schemeClr val="bg1"/>
                          </a:solidFill>
                          <a:latin typeface="+mj-lt"/>
                        </a:rPr>
                        <a:t>Total current assets</a:t>
                      </a:r>
                    </a:p>
                  </a:txBody>
                  <a:tcPr marL="0" marR="0" marT="0" marB="0" anchor="ctr">
                    <a:lnL>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fontAlgn="b"/>
                      <a:r>
                        <a:rPr lang="en-US" sz="900" b="1" i="0" u="none" strike="noStrike" kern="1200" dirty="0">
                          <a:solidFill>
                            <a:schemeClr val="bg1"/>
                          </a:solidFill>
                          <a:latin typeface="+mj-lt"/>
                          <a:ea typeface="+mn-ea"/>
                          <a:cs typeface="+mn-cs"/>
                        </a:rPr>
                        <a:t>240.2</a:t>
                      </a:r>
                    </a:p>
                  </a:txBody>
                  <a:tcPr marL="52747" marR="79121"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fontAlgn="b"/>
                      <a:r>
                        <a:rPr lang="en-US" sz="900" b="1" i="0" u="none" strike="noStrike" kern="1200" dirty="0">
                          <a:solidFill>
                            <a:schemeClr val="bg1"/>
                          </a:solidFill>
                          <a:latin typeface="+mj-lt"/>
                          <a:ea typeface="+mn-ea"/>
                          <a:cs typeface="+mn-cs"/>
                        </a:rPr>
                        <a:t>432.8</a:t>
                      </a:r>
                    </a:p>
                  </a:txBody>
                  <a:tcPr marL="52747" marR="79121" marT="0" marB="0" anchor="ctr">
                    <a:lnL w="952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r>
                        <a:rPr lang="en-US" sz="900" b="0" i="0" u="none" strike="noStrike" dirty="0">
                          <a:solidFill>
                            <a:srgbClr val="996633"/>
                          </a:solidFill>
                          <a:latin typeface="+mj-lt"/>
                        </a:rPr>
                        <a:t> </a:t>
                      </a:r>
                    </a:p>
                  </a:txBody>
                  <a:tcPr marL="0" marR="0" marT="0" marB="0" anchor="ctr">
                    <a:lnL>
                      <a:noFill/>
                    </a:lnL>
                    <a:lnR>
                      <a:noFill/>
                    </a:lnR>
                    <a:lnT>
                      <a:noFill/>
                    </a:lnT>
                    <a:lnB>
                      <a:noFill/>
                    </a:lnB>
                    <a:solidFill>
                      <a:srgbClr val="FFFFFF"/>
                    </a:solidFill>
                  </a:tcPr>
                </a:tc>
                <a:tc>
                  <a:txBody>
                    <a:bodyPr/>
                    <a:lstStyle/>
                    <a:p>
                      <a:pPr algn="l" fontAlgn="b"/>
                      <a:r>
                        <a:rPr lang="en-US" sz="900" b="1" i="0" u="none" strike="noStrike" dirty="0">
                          <a:solidFill>
                            <a:schemeClr val="bg1"/>
                          </a:solidFill>
                          <a:latin typeface="+mj-lt"/>
                        </a:rPr>
                        <a:t>Total current liabilities</a:t>
                      </a:r>
                    </a:p>
                  </a:txBody>
                  <a:tcPr marL="0" marR="0" marT="0" marB="0" anchor="ctr">
                    <a:lnL>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fontAlgn="b"/>
                      <a:r>
                        <a:rPr lang="en-US" sz="900" b="1" i="0" u="none" strike="noStrike" kern="1200" dirty="0">
                          <a:solidFill>
                            <a:schemeClr val="bg1"/>
                          </a:solidFill>
                          <a:latin typeface="+mj-lt"/>
                          <a:ea typeface="+mn-ea"/>
                          <a:cs typeface="+mn-cs"/>
                        </a:rPr>
                        <a:t>117.8</a:t>
                      </a:r>
                    </a:p>
                  </a:txBody>
                  <a:tcPr marL="52747" marR="79121"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fontAlgn="b"/>
                      <a:r>
                        <a:rPr lang="en-US" sz="900" b="1" i="0" u="none" strike="noStrike" kern="1200" dirty="0">
                          <a:solidFill>
                            <a:schemeClr val="bg1"/>
                          </a:solidFill>
                          <a:latin typeface="+mj-lt"/>
                          <a:ea typeface="+mn-ea"/>
                          <a:cs typeface="+mn-cs"/>
                        </a:rPr>
                        <a:t>197.4</a:t>
                      </a:r>
                    </a:p>
                  </a:txBody>
                  <a:tcPr marL="52747" marR="79121" marT="0" marB="0" anchor="ctr">
                    <a:lnL w="952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8"/>
                  </a:ext>
                </a:extLst>
              </a:tr>
              <a:tr h="279478">
                <a:tc>
                  <a:txBody>
                    <a:bodyPr/>
                    <a:lstStyle/>
                    <a:p>
                      <a:pPr>
                        <a:spcBef>
                          <a:spcPts val="600"/>
                        </a:spcBef>
                        <a:spcAft>
                          <a:spcPts val="600"/>
                        </a:spcAft>
                      </a:pPr>
                      <a:r>
                        <a:rPr lang="en-US" sz="900" b="0" i="0" u="none" strike="noStrike" kern="1200" dirty="0">
                          <a:solidFill>
                            <a:srgbClr val="324D59"/>
                          </a:solidFill>
                          <a:latin typeface="+mj-lt"/>
                          <a:ea typeface="+mn-ea"/>
                          <a:cs typeface="+mn-cs"/>
                        </a:rPr>
                        <a:t>Assets held for sale and discontinued</a:t>
                      </a:r>
                      <a:endParaRPr lang="fr-FR" sz="900" b="0" i="0" u="none" strike="noStrike" kern="1200" dirty="0">
                        <a:solidFill>
                          <a:srgbClr val="324D59"/>
                        </a:solidFill>
                        <a:latin typeface="+mj-lt"/>
                        <a:ea typeface="+mn-ea"/>
                        <a:cs typeface="+mn-cs"/>
                      </a:endParaRPr>
                    </a:p>
                  </a:txBody>
                  <a:tcPr marL="0" marR="0" marT="0" marB="0" anchor="ctr">
                    <a:lnL>
                      <a:noFill/>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FFFFF"/>
                    </a:solidFill>
                  </a:tcPr>
                </a:tc>
                <a:tc>
                  <a:txBody>
                    <a:bodyPr/>
                    <a:lstStyle/>
                    <a:p>
                      <a:pPr algn="r" fontAlgn="b"/>
                      <a:r>
                        <a:rPr lang="en-US" sz="900" b="0" i="0" u="none" strike="noStrike" dirty="0">
                          <a:solidFill>
                            <a:srgbClr val="324D59"/>
                          </a:solidFill>
                          <a:latin typeface="+mj-lt"/>
                        </a:rPr>
                        <a:t> 24.0</a:t>
                      </a:r>
                    </a:p>
                  </a:txBody>
                  <a:tcPr marL="52747" marR="79121"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FFFFF"/>
                    </a:solidFill>
                  </a:tcPr>
                </a:tc>
                <a:tc>
                  <a:txBody>
                    <a:bodyPr/>
                    <a:lstStyle/>
                    <a:p>
                      <a:pPr algn="r" fontAlgn="b"/>
                      <a:r>
                        <a:rPr lang="en-US" sz="900" b="0" i="0" u="none" strike="noStrike" dirty="0">
                          <a:solidFill>
                            <a:srgbClr val="324D59"/>
                          </a:solidFill>
                          <a:latin typeface="+mj-lt"/>
                        </a:rPr>
                        <a:t> 16.7</a:t>
                      </a:r>
                    </a:p>
                  </a:txBody>
                  <a:tcPr marL="52747" marR="79121" marT="0" marB="0" anchor="ctr">
                    <a:lnL w="9525" cap="flat" cmpd="sng" algn="ctr">
                      <a:solidFill>
                        <a:schemeClr val="bg1"/>
                      </a:solid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bg1">
                        <a:lumMod val="95000"/>
                      </a:schemeClr>
                    </a:solidFill>
                  </a:tcPr>
                </a:tc>
                <a:tc>
                  <a:txBody>
                    <a:bodyPr/>
                    <a:lstStyle/>
                    <a:p>
                      <a:pPr algn="l" fontAlgn="b"/>
                      <a:endParaRPr lang="en-US" sz="900" b="0" i="0" u="none" strike="noStrike" dirty="0">
                        <a:solidFill>
                          <a:srgbClr val="996633"/>
                        </a:solidFill>
                        <a:latin typeface="+mj-lt"/>
                      </a:endParaRPr>
                    </a:p>
                  </a:txBody>
                  <a:tcPr marL="0" marR="0" marT="0" marB="0" anchor="ctr">
                    <a:lnL>
                      <a:noFill/>
                    </a:lnL>
                    <a:lnR>
                      <a:noFill/>
                    </a:lnR>
                    <a:lnT>
                      <a:noFill/>
                    </a:lnT>
                    <a:lnB>
                      <a:noFill/>
                    </a:lnB>
                    <a:solidFill>
                      <a:srgbClr val="FFFFFF"/>
                    </a:solidFill>
                  </a:tcPr>
                </a:tc>
                <a:tc>
                  <a:txBody>
                    <a:bodyPr/>
                    <a:lstStyle/>
                    <a:p>
                      <a:pPr algn="l" fontAlgn="b"/>
                      <a:r>
                        <a:rPr lang="en-US" sz="900" b="0" i="0" u="none" strike="noStrike" dirty="0">
                          <a:solidFill>
                            <a:srgbClr val="324D59"/>
                          </a:solidFill>
                          <a:latin typeface="+mj-lt"/>
                        </a:rPr>
                        <a:t>Liabilities from discontinued operations</a:t>
                      </a:r>
                    </a:p>
                  </a:txBody>
                  <a:tcPr marL="0" marR="0" marT="0" marB="0" anchor="ctr">
                    <a:lnL>
                      <a:noFill/>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12.2</a:t>
                      </a:r>
                    </a:p>
                  </a:txBody>
                  <a:tcPr marL="52747" marR="79121"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FFFFF"/>
                    </a:solidFill>
                  </a:tcPr>
                </a:tc>
                <a:tc>
                  <a:txBody>
                    <a:bodyPr/>
                    <a:lstStyle/>
                    <a:p>
                      <a:pPr algn="r" fontAlgn="b"/>
                      <a:r>
                        <a:rPr lang="en-US" sz="900" b="0" i="0" u="none" strike="noStrike" kern="1200" dirty="0">
                          <a:solidFill>
                            <a:srgbClr val="324D59"/>
                          </a:solidFill>
                          <a:latin typeface="+mj-lt"/>
                          <a:ea typeface="+mn-ea"/>
                          <a:cs typeface="+mn-cs"/>
                        </a:rPr>
                        <a:t>6.2</a:t>
                      </a:r>
                    </a:p>
                  </a:txBody>
                  <a:tcPr marL="52747" marR="79121" marT="0" marB="0" anchor="ctr">
                    <a:lnL w="9525" cap="flat" cmpd="sng" algn="ctr">
                      <a:solidFill>
                        <a:schemeClr val="bg1"/>
                      </a:solid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279478">
                <a:tc>
                  <a:txBody>
                    <a:bodyPr/>
                    <a:lstStyle/>
                    <a:p>
                      <a:pPr algn="l" fontAlgn="b"/>
                      <a:r>
                        <a:rPr lang="en-US" sz="900" b="1" i="0" u="none" strike="noStrike" dirty="0">
                          <a:solidFill>
                            <a:schemeClr val="bg1"/>
                          </a:solidFill>
                          <a:latin typeface="+mj-lt"/>
                        </a:rPr>
                        <a:t>Total assets</a:t>
                      </a:r>
                    </a:p>
                  </a:txBody>
                  <a:tcPr marL="0" marR="0" marT="0" marB="0" anchor="ctr">
                    <a:lnL>
                      <a:noFill/>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72051"/>
                    </a:solidFill>
                  </a:tcPr>
                </a:tc>
                <a:tc>
                  <a:txBody>
                    <a:bodyPr/>
                    <a:lstStyle/>
                    <a:p>
                      <a:pPr algn="r" fontAlgn="b"/>
                      <a:r>
                        <a:rPr lang="en-US" sz="900" b="1" i="0" u="none" strike="noStrike" kern="1200" dirty="0">
                          <a:solidFill>
                            <a:schemeClr val="bg1"/>
                          </a:solidFill>
                          <a:latin typeface="+mj-lt"/>
                          <a:ea typeface="+mn-ea"/>
                          <a:cs typeface="+mn-cs"/>
                        </a:rPr>
                        <a:t>479.7</a:t>
                      </a:r>
                    </a:p>
                  </a:txBody>
                  <a:tcPr marL="52747" marR="79121"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72051"/>
                    </a:solidFill>
                  </a:tcPr>
                </a:tc>
                <a:tc>
                  <a:txBody>
                    <a:bodyPr/>
                    <a:lstStyle/>
                    <a:p>
                      <a:pPr algn="r" fontAlgn="b"/>
                      <a:r>
                        <a:rPr lang="en-US" sz="900" b="1" i="0" u="none" strike="noStrike" kern="1200" dirty="0">
                          <a:solidFill>
                            <a:schemeClr val="bg1"/>
                          </a:solidFill>
                          <a:latin typeface="+mj-lt"/>
                          <a:ea typeface="+mn-ea"/>
                          <a:cs typeface="+mn-cs"/>
                        </a:rPr>
                        <a:t>822.5</a:t>
                      </a:r>
                    </a:p>
                  </a:txBody>
                  <a:tcPr marL="52747" marR="79121" marT="0" marB="0" anchor="ctr">
                    <a:lnL w="952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72051"/>
                    </a:solidFill>
                  </a:tcPr>
                </a:tc>
                <a:tc>
                  <a:txBody>
                    <a:bodyPr/>
                    <a:lstStyle/>
                    <a:p>
                      <a:pPr algn="l" fontAlgn="b"/>
                      <a:r>
                        <a:rPr lang="en-US" sz="900" b="0" i="0" u="none" strike="noStrike" dirty="0">
                          <a:solidFill>
                            <a:srgbClr val="996633"/>
                          </a:solidFill>
                          <a:latin typeface="+mj-lt"/>
                        </a:rPr>
                        <a:t> </a:t>
                      </a:r>
                    </a:p>
                  </a:txBody>
                  <a:tcPr marL="0" marR="0" marT="0" marB="0" anchor="ctr">
                    <a:lnL>
                      <a:noFill/>
                    </a:lnL>
                    <a:lnR>
                      <a:noFill/>
                    </a:lnR>
                    <a:lnT>
                      <a:noFill/>
                    </a:lnT>
                    <a:lnB>
                      <a:noFill/>
                    </a:lnB>
                    <a:solidFill>
                      <a:srgbClr val="FFFFFF"/>
                    </a:solidFill>
                  </a:tcPr>
                </a:tc>
                <a:tc>
                  <a:txBody>
                    <a:bodyPr/>
                    <a:lstStyle/>
                    <a:p>
                      <a:pPr algn="l" fontAlgn="b"/>
                      <a:r>
                        <a:rPr lang="en-US" sz="900" b="1" i="0" u="none" strike="noStrike" dirty="0">
                          <a:solidFill>
                            <a:schemeClr val="bg1"/>
                          </a:solidFill>
                          <a:latin typeface="+mj-lt"/>
                        </a:rPr>
                        <a:t>Total liabilities and equity</a:t>
                      </a:r>
                    </a:p>
                  </a:txBody>
                  <a:tcPr marL="0" marR="0" marT="0" marB="0" anchor="ctr">
                    <a:lnL>
                      <a:noFill/>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72051"/>
                    </a:solidFill>
                  </a:tcPr>
                </a:tc>
                <a:tc>
                  <a:txBody>
                    <a:bodyPr/>
                    <a:lstStyle/>
                    <a:p>
                      <a:pPr algn="r" fontAlgn="b"/>
                      <a:r>
                        <a:rPr lang="en-US" sz="900" b="1" i="0" u="none" strike="noStrike" kern="1200" dirty="0">
                          <a:solidFill>
                            <a:schemeClr val="bg1"/>
                          </a:solidFill>
                          <a:latin typeface="+mj-lt"/>
                          <a:ea typeface="+mn-ea"/>
                          <a:cs typeface="+mn-cs"/>
                        </a:rPr>
                        <a:t>479.7</a:t>
                      </a:r>
                    </a:p>
                  </a:txBody>
                  <a:tcPr marL="52747" marR="79121"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72051"/>
                    </a:solidFill>
                  </a:tcPr>
                </a:tc>
                <a:tc>
                  <a:txBody>
                    <a:bodyPr/>
                    <a:lstStyle/>
                    <a:p>
                      <a:pPr algn="r" fontAlgn="b"/>
                      <a:r>
                        <a:rPr lang="en-US" sz="900" b="1" i="0" u="none" strike="noStrike" kern="1200" dirty="0">
                          <a:solidFill>
                            <a:schemeClr val="bg1"/>
                          </a:solidFill>
                          <a:latin typeface="+mj-lt"/>
                          <a:ea typeface="+mn-ea"/>
                          <a:cs typeface="+mn-cs"/>
                        </a:rPr>
                        <a:t>822.5</a:t>
                      </a:r>
                    </a:p>
                  </a:txBody>
                  <a:tcPr marL="52747" marR="79121" marT="0" marB="0" anchor="ctr">
                    <a:lnL w="952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72051"/>
                    </a:solidFill>
                  </a:tcPr>
                </a:tc>
                <a:extLst>
                  <a:ext uri="{0D108BD9-81ED-4DB2-BD59-A6C34878D82A}">
                    <a16:rowId xmlns:a16="http://schemas.microsoft.com/office/drawing/2014/main" val="10010"/>
                  </a:ext>
                </a:extLst>
              </a:tr>
            </a:tbl>
          </a:graphicData>
        </a:graphic>
      </p:graphicFrame>
      <p:cxnSp>
        <p:nvCxnSpPr>
          <p:cNvPr id="8" name="Connecteur droit 52">
            <a:extLst>
              <a:ext uri="{FF2B5EF4-FFF2-40B4-BE49-F238E27FC236}">
                <a16:creationId xmlns:a16="http://schemas.microsoft.com/office/drawing/2014/main" id="{42EFFF19-CC0D-421B-B6F4-E42D50987488}"/>
              </a:ext>
            </a:extLst>
          </p:cNvPr>
          <p:cNvCxnSpPr>
            <a:cxnSpLocks/>
          </p:cNvCxnSpPr>
          <p:nvPr/>
        </p:nvCxnSpPr>
        <p:spPr>
          <a:xfrm>
            <a:off x="4534874" y="1262062"/>
            <a:ext cx="0" cy="3065417"/>
          </a:xfrm>
          <a:prstGeom prst="line">
            <a:avLst/>
          </a:prstGeom>
          <a:ln w="6350">
            <a:solidFill>
              <a:srgbClr val="172051"/>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55964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Fonds propres et dette nette</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26</a:t>
            </a:fld>
            <a:endParaRPr lang="fr-FR"/>
          </a:p>
        </p:txBody>
      </p:sp>
      <p:sp>
        <p:nvSpPr>
          <p:cNvPr id="7" name="Rectangle : coins arrondis 158">
            <a:extLst>
              <a:ext uri="{FF2B5EF4-FFF2-40B4-BE49-F238E27FC236}">
                <a16:creationId xmlns:a16="http://schemas.microsoft.com/office/drawing/2014/main" id="{FF23040F-B75B-4D09-87A2-CF90197AB891}"/>
              </a:ext>
            </a:extLst>
          </p:cNvPr>
          <p:cNvSpPr/>
          <p:nvPr/>
        </p:nvSpPr>
        <p:spPr>
          <a:xfrm>
            <a:off x="3532071" y="991112"/>
            <a:ext cx="2673798" cy="277362"/>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685732" rtl="0" eaLnBrk="1" fontAlgn="auto" latinLnBrk="0" hangingPunct="1">
              <a:lnSpc>
                <a:spcPct val="100000"/>
              </a:lnSpc>
              <a:spcBef>
                <a:spcPts val="0"/>
              </a:spcBef>
              <a:spcAft>
                <a:spcPts val="0"/>
              </a:spcAft>
              <a:buClr>
                <a:srgbClr val="434343"/>
              </a:buClr>
              <a:buSzPct val="25000"/>
              <a:buFontTx/>
              <a:buNone/>
              <a:tabLst/>
              <a:defRPr/>
            </a:pPr>
            <a:r>
              <a:rPr kumimoji="0" lang="en-US" altLang="fr-FR"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Gross debt </a:t>
            </a:r>
            <a:r>
              <a:rPr kumimoji="0" lang="en-US" altLang="fr-FR"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t>
            </a:r>
          </a:p>
        </p:txBody>
      </p:sp>
      <p:sp>
        <p:nvSpPr>
          <p:cNvPr id="8" name="Rectangle : coins arrondis 110">
            <a:extLst>
              <a:ext uri="{FF2B5EF4-FFF2-40B4-BE49-F238E27FC236}">
                <a16:creationId xmlns:a16="http://schemas.microsoft.com/office/drawing/2014/main" id="{AA05B14E-4015-4B54-BD6F-6F3DEFD3B2D1}"/>
              </a:ext>
            </a:extLst>
          </p:cNvPr>
          <p:cNvSpPr/>
          <p:nvPr/>
        </p:nvSpPr>
        <p:spPr>
          <a:xfrm>
            <a:off x="699063" y="2974443"/>
            <a:ext cx="2673798" cy="277362"/>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685732" rtl="0" eaLnBrk="1" fontAlgn="auto" latinLnBrk="0" hangingPunct="1">
              <a:lnSpc>
                <a:spcPct val="100000"/>
              </a:lnSpc>
              <a:spcBef>
                <a:spcPts val="0"/>
              </a:spcBef>
              <a:spcAft>
                <a:spcPts val="0"/>
              </a:spcAft>
              <a:buClr>
                <a:srgbClr val="434343"/>
              </a:buClr>
              <a:buSzPct val="25000"/>
              <a:buFontTx/>
              <a:buNone/>
              <a:tabLst/>
              <a:defRPr/>
            </a:pPr>
            <a:r>
              <a:rPr kumimoji="0" lang="en-US" altLang="fr-FR"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Cash and cash equivalent </a:t>
            </a:r>
            <a:r>
              <a:rPr kumimoji="0" lang="en-US" altLang="fr-FR"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t>
            </a:r>
          </a:p>
        </p:txBody>
      </p:sp>
      <p:grpSp>
        <p:nvGrpSpPr>
          <p:cNvPr id="9" name="Groupe 130">
            <a:extLst>
              <a:ext uri="{FF2B5EF4-FFF2-40B4-BE49-F238E27FC236}">
                <a16:creationId xmlns:a16="http://schemas.microsoft.com/office/drawing/2014/main" id="{288EFC47-AE4B-4B25-AAF2-C294CE3153DD}"/>
              </a:ext>
            </a:extLst>
          </p:cNvPr>
          <p:cNvGrpSpPr/>
          <p:nvPr/>
        </p:nvGrpSpPr>
        <p:grpSpPr>
          <a:xfrm>
            <a:off x="656294" y="1529629"/>
            <a:ext cx="2716567" cy="1223957"/>
            <a:chOff x="1671534" y="1923000"/>
            <a:chExt cx="1308072" cy="1308543"/>
          </a:xfrm>
        </p:grpSpPr>
        <p:graphicFrame>
          <p:nvGraphicFramePr>
            <p:cNvPr id="10" name="Graphique 132">
              <a:extLst>
                <a:ext uri="{FF2B5EF4-FFF2-40B4-BE49-F238E27FC236}">
                  <a16:creationId xmlns:a16="http://schemas.microsoft.com/office/drawing/2014/main" id="{66207CA9-B99A-4F8F-9526-07012932EFCD}"/>
                </a:ext>
              </a:extLst>
            </p:cNvPr>
            <p:cNvGraphicFramePr/>
            <p:nvPr>
              <p:extLst>
                <p:ext uri="{D42A27DB-BD31-4B8C-83A1-F6EECF244321}">
                  <p14:modId xmlns:p14="http://schemas.microsoft.com/office/powerpoint/2010/main" val="1887207999"/>
                </p:ext>
              </p:extLst>
            </p:nvPr>
          </p:nvGraphicFramePr>
          <p:xfrm>
            <a:off x="1671534" y="2159119"/>
            <a:ext cx="1308072" cy="1072424"/>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Connecteur droit avec flèche 136">
              <a:extLst>
                <a:ext uri="{FF2B5EF4-FFF2-40B4-BE49-F238E27FC236}">
                  <a16:creationId xmlns:a16="http://schemas.microsoft.com/office/drawing/2014/main" id="{6E7EB482-58FF-4D7D-9BE0-55105D34ECC4}"/>
                </a:ext>
              </a:extLst>
            </p:cNvPr>
            <p:cNvCxnSpPr>
              <a:cxnSpLocks/>
            </p:cNvCxnSpPr>
            <p:nvPr/>
          </p:nvCxnSpPr>
          <p:spPr>
            <a:xfrm flipV="1">
              <a:off x="2039018" y="1923000"/>
              <a:ext cx="514398" cy="329798"/>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2" name="Rectangle : coins arrondis 157">
            <a:extLst>
              <a:ext uri="{FF2B5EF4-FFF2-40B4-BE49-F238E27FC236}">
                <a16:creationId xmlns:a16="http://schemas.microsoft.com/office/drawing/2014/main" id="{9B298CC1-2B2D-483E-985D-116A592E3AC0}"/>
              </a:ext>
            </a:extLst>
          </p:cNvPr>
          <p:cNvSpPr/>
          <p:nvPr/>
        </p:nvSpPr>
        <p:spPr>
          <a:xfrm>
            <a:off x="699063" y="991112"/>
            <a:ext cx="2673798" cy="277362"/>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685732" rtl="0" eaLnBrk="1" fontAlgn="auto" latinLnBrk="0" hangingPunct="1">
              <a:lnSpc>
                <a:spcPct val="100000"/>
              </a:lnSpc>
              <a:spcBef>
                <a:spcPts val="0"/>
              </a:spcBef>
              <a:spcAft>
                <a:spcPts val="0"/>
              </a:spcAft>
              <a:buClr>
                <a:srgbClr val="434343"/>
              </a:buClr>
              <a:buSzPct val="25000"/>
              <a:buFontTx/>
              <a:buNone/>
              <a:tabLst/>
              <a:defRPr/>
            </a:pPr>
            <a:r>
              <a:rPr kumimoji="0" lang="en-US" altLang="fr-FR"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Shareholders’ equity </a:t>
            </a:r>
            <a:r>
              <a:rPr kumimoji="0" lang="en-US" altLang="fr-FR"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t>
            </a:r>
          </a:p>
        </p:txBody>
      </p:sp>
      <p:sp>
        <p:nvSpPr>
          <p:cNvPr id="13" name="Rectangle : coins arrondis 167">
            <a:extLst>
              <a:ext uri="{FF2B5EF4-FFF2-40B4-BE49-F238E27FC236}">
                <a16:creationId xmlns:a16="http://schemas.microsoft.com/office/drawing/2014/main" id="{34A77FDF-B582-4B7F-A373-5BB2B13BED88}"/>
              </a:ext>
            </a:extLst>
          </p:cNvPr>
          <p:cNvSpPr/>
          <p:nvPr/>
        </p:nvSpPr>
        <p:spPr>
          <a:xfrm>
            <a:off x="3532071" y="2974443"/>
            <a:ext cx="2673798" cy="277362"/>
          </a:xfrm>
          <a:prstGeom prst="roundRect">
            <a:avLst>
              <a:gd name="adj" fmla="val 50000"/>
            </a:avLst>
          </a:prstGeom>
          <a:gradFill>
            <a:gsLst>
              <a:gs pos="29000">
                <a:srgbClr val="0C255B"/>
              </a:gs>
              <a:gs pos="100000">
                <a:srgbClr val="0073BC"/>
              </a:gs>
            </a:gsLst>
            <a:lin ang="13500000" scaled="1"/>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685732" rtl="0" eaLnBrk="1" fontAlgn="auto" latinLnBrk="0" hangingPunct="1">
              <a:lnSpc>
                <a:spcPct val="100000"/>
              </a:lnSpc>
              <a:spcBef>
                <a:spcPts val="0"/>
              </a:spcBef>
              <a:spcAft>
                <a:spcPts val="0"/>
              </a:spcAft>
              <a:buClr>
                <a:srgbClr val="434343"/>
              </a:buClr>
              <a:buSzPct val="25000"/>
              <a:buFontTx/>
              <a:buNone/>
              <a:tabLst/>
              <a:defRPr/>
            </a:pPr>
            <a:r>
              <a:rPr kumimoji="0" lang="en-US" altLang="fr-FR"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Net cash position </a:t>
            </a:r>
            <a:r>
              <a:rPr kumimoji="0" lang="en-US" altLang="fr-FR"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t>
            </a:r>
          </a:p>
        </p:txBody>
      </p:sp>
      <p:sp>
        <p:nvSpPr>
          <p:cNvPr id="14" name="Rectangle : coins arrondis 59">
            <a:extLst>
              <a:ext uri="{FF2B5EF4-FFF2-40B4-BE49-F238E27FC236}">
                <a16:creationId xmlns:a16="http://schemas.microsoft.com/office/drawing/2014/main" id="{6BDFEAB0-41FA-1B42-B971-C37493C9169A}"/>
              </a:ext>
            </a:extLst>
          </p:cNvPr>
          <p:cNvSpPr/>
          <p:nvPr/>
        </p:nvSpPr>
        <p:spPr>
          <a:xfrm>
            <a:off x="2547609" y="1411321"/>
            <a:ext cx="286632" cy="196316"/>
          </a:xfrm>
          <a:prstGeom prst="roundRect">
            <a:avLst>
              <a:gd name="adj" fmla="val 50000"/>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685732"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15" name="Rectangle 14">
            <a:extLst>
              <a:ext uri="{FF2B5EF4-FFF2-40B4-BE49-F238E27FC236}">
                <a16:creationId xmlns:a16="http://schemas.microsoft.com/office/drawing/2014/main" id="{CA827AD9-47A6-5C4E-8A11-E85BDE7A72EA}"/>
              </a:ext>
            </a:extLst>
          </p:cNvPr>
          <p:cNvSpPr/>
          <p:nvPr/>
        </p:nvSpPr>
        <p:spPr>
          <a:xfrm>
            <a:off x="6273639" y="942157"/>
            <a:ext cx="2478938" cy="37231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07450" marR="0" lvl="0" indent="-171450" algn="l" defTabSz="457200" rtl="0" eaLnBrk="1" fontAlgn="auto" latinLnBrk="0" hangingPunct="1">
              <a:lnSpc>
                <a:spcPct val="100000"/>
              </a:lnSpc>
              <a:spcBef>
                <a:spcPts val="600"/>
              </a:spcBef>
              <a:spcAft>
                <a:spcPts val="0"/>
              </a:spcAft>
              <a:buClr>
                <a:srgbClr val="324D59"/>
              </a:buClr>
              <a:buSzPct val="100000"/>
              <a:buFont typeface="Courier New" panose="02070309020205020404" pitchFamily="49" charset="0"/>
              <a:buChar char="o"/>
              <a:tabLst/>
              <a:defRPr/>
            </a:pPr>
            <a:r>
              <a:rPr kumimoji="0" lang="en-US" sz="900" b="1" i="0" u="none" strike="noStrike" kern="1200" cap="none" spc="0" normalizeH="0" baseline="0" noProof="0" dirty="0">
                <a:ln>
                  <a:noFill/>
                </a:ln>
                <a:solidFill>
                  <a:srgbClr val="324D59"/>
                </a:solidFill>
                <a:effectLst/>
                <a:uLnTx/>
                <a:uFillTx/>
                <a:latin typeface="Arial"/>
                <a:ea typeface="+mn-ea"/>
                <a:cs typeface="+mn-cs"/>
              </a:rPr>
              <a:t>Equity reinforced by €120m:</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+€90m retained FY’19 earnings </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+€20m recognized as equity out of the €150m 2023 OCEANEs bonds issue</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+€18m related to share-based payments</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+€7m forex adjustments</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-€11m revaluation of hedge instruments fair value</a:t>
            </a:r>
          </a:p>
          <a:p>
            <a:pPr marL="207450" marR="0" lvl="0" indent="-171450" algn="l" defTabSz="457200" rtl="0" eaLnBrk="1" fontAlgn="auto" latinLnBrk="0" hangingPunct="1">
              <a:lnSpc>
                <a:spcPct val="100000"/>
              </a:lnSpc>
              <a:spcBef>
                <a:spcPts val="600"/>
              </a:spcBef>
              <a:spcAft>
                <a:spcPts val="0"/>
              </a:spcAft>
              <a:buClr>
                <a:srgbClr val="324D59"/>
              </a:buClr>
              <a:buSzPct val="100000"/>
              <a:buFont typeface="Courier New" panose="02070309020205020404" pitchFamily="49" charset="0"/>
              <a:buChar char="o"/>
              <a:tabLst/>
              <a:defRPr/>
            </a:pPr>
            <a:endParaRPr kumimoji="0" lang="en-US" sz="900" b="1" i="0" u="none" strike="noStrike" kern="1200" cap="none" spc="0" normalizeH="0" baseline="0" noProof="0" dirty="0">
              <a:ln>
                <a:noFill/>
              </a:ln>
              <a:solidFill>
                <a:srgbClr val="324D59"/>
              </a:solidFill>
              <a:effectLst/>
              <a:uLnTx/>
              <a:uFillTx/>
              <a:latin typeface="Arial"/>
              <a:ea typeface="+mn-ea"/>
              <a:cs typeface="+mn-cs"/>
            </a:endParaRPr>
          </a:p>
          <a:p>
            <a:pPr marL="207450" marR="0" lvl="0" indent="-171450" algn="l" defTabSz="457200" rtl="0" eaLnBrk="1" fontAlgn="auto" latinLnBrk="0" hangingPunct="1">
              <a:lnSpc>
                <a:spcPct val="100000"/>
              </a:lnSpc>
              <a:spcBef>
                <a:spcPts val="600"/>
              </a:spcBef>
              <a:spcAft>
                <a:spcPts val="0"/>
              </a:spcAft>
              <a:buClr>
                <a:srgbClr val="324D59"/>
              </a:buClr>
              <a:buSzPct val="100000"/>
              <a:buFont typeface="Courier New" panose="02070309020205020404" pitchFamily="49" charset="0"/>
              <a:buChar char="o"/>
              <a:tabLst/>
              <a:defRPr/>
            </a:pPr>
            <a:endParaRPr kumimoji="0" lang="en-US" sz="100" b="1" i="0" u="none" strike="noStrike" kern="1200" cap="none" spc="0" normalizeH="0" baseline="0" noProof="0" dirty="0">
              <a:ln>
                <a:noFill/>
              </a:ln>
              <a:solidFill>
                <a:srgbClr val="324D59"/>
              </a:solidFill>
              <a:effectLst/>
              <a:uLnTx/>
              <a:uFillTx/>
              <a:latin typeface="Arial"/>
              <a:ea typeface="+mn-ea"/>
              <a:cs typeface="+mn-cs"/>
            </a:endParaRPr>
          </a:p>
          <a:p>
            <a:pPr marL="207450" marR="0" lvl="0" indent="-171450" algn="l" defTabSz="457200" rtl="0" eaLnBrk="1" fontAlgn="auto" latinLnBrk="0" hangingPunct="1">
              <a:lnSpc>
                <a:spcPct val="100000"/>
              </a:lnSpc>
              <a:spcBef>
                <a:spcPts val="600"/>
              </a:spcBef>
              <a:spcAft>
                <a:spcPts val="0"/>
              </a:spcAft>
              <a:buClr>
                <a:srgbClr val="324D59"/>
              </a:buClr>
              <a:buSzPct val="100000"/>
              <a:buFont typeface="Courier New" panose="02070309020205020404" pitchFamily="49" charset="0"/>
              <a:buChar char="o"/>
              <a:tabLst/>
              <a:defRPr/>
            </a:pPr>
            <a:r>
              <a:rPr kumimoji="0" lang="en-US" sz="900" b="1" i="0" u="none" strike="noStrike" kern="1200" cap="none" spc="0" normalizeH="0" baseline="0" noProof="0" dirty="0">
                <a:ln>
                  <a:noFill/>
                </a:ln>
                <a:solidFill>
                  <a:srgbClr val="324D59"/>
                </a:solidFill>
                <a:effectLst/>
                <a:uLnTx/>
                <a:uFillTx/>
                <a:latin typeface="Arial"/>
                <a:ea typeface="+mn-ea"/>
                <a:cs typeface="+mn-cs"/>
              </a:rPr>
              <a:t>Gross debt increased by €144m:</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+€130m recognized as debt out of the €150m 2023 OCEANEs bonds issue</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-€29m redeemed credit lines</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+€22m finance lease</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+€6m 1st application of IFRS 16</a:t>
            </a:r>
          </a:p>
          <a:p>
            <a:pPr marL="597076" marR="0" lvl="1" indent="-171450" algn="l" defTabSz="457200" rtl="0" eaLnBrk="1" fontAlgn="auto" latinLnBrk="0" hangingPunct="1">
              <a:lnSpc>
                <a:spcPct val="100000"/>
              </a:lnSpc>
              <a:spcBef>
                <a:spcPts val="600"/>
              </a:spcBef>
              <a:spcAft>
                <a:spcPts val="0"/>
              </a:spcAft>
              <a:buClr>
                <a:srgbClr val="324D59"/>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324D59"/>
                </a:solidFill>
                <a:effectLst/>
                <a:uLnTx/>
                <a:uFillTx/>
                <a:latin typeface="Arial"/>
                <a:ea typeface="+mn-ea"/>
                <a:cs typeface="+mn-cs"/>
              </a:rPr>
              <a:t>+€8m put option granted to the minority shareholder of Dolphin</a:t>
            </a:r>
          </a:p>
        </p:txBody>
      </p:sp>
      <p:sp>
        <p:nvSpPr>
          <p:cNvPr id="16" name="Rectangle : coins arrondis 63">
            <a:extLst>
              <a:ext uri="{FF2B5EF4-FFF2-40B4-BE49-F238E27FC236}">
                <a16:creationId xmlns:a16="http://schemas.microsoft.com/office/drawing/2014/main" id="{F8E5165B-F664-2D4C-AFAC-78867EAE0B93}"/>
              </a:ext>
            </a:extLst>
          </p:cNvPr>
          <p:cNvSpPr/>
          <p:nvPr/>
        </p:nvSpPr>
        <p:spPr>
          <a:xfrm>
            <a:off x="6403329" y="727553"/>
            <a:ext cx="286632" cy="196316"/>
          </a:xfrm>
          <a:prstGeom prst="roundRect">
            <a:avLst>
              <a:gd name="adj" fmla="val 50000"/>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685732"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17" name="Rectangle : coins arrondis 68">
            <a:extLst>
              <a:ext uri="{FF2B5EF4-FFF2-40B4-BE49-F238E27FC236}">
                <a16:creationId xmlns:a16="http://schemas.microsoft.com/office/drawing/2014/main" id="{168C2C5C-EEE8-BA46-8CCA-978A3B61DCE9}"/>
              </a:ext>
            </a:extLst>
          </p:cNvPr>
          <p:cNvSpPr/>
          <p:nvPr/>
        </p:nvSpPr>
        <p:spPr>
          <a:xfrm>
            <a:off x="6403329" y="2876383"/>
            <a:ext cx="286632" cy="196316"/>
          </a:xfrm>
          <a:prstGeom prst="roundRect">
            <a:avLst>
              <a:gd name="adj" fmla="val 50000"/>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685732"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nvGrpSpPr>
          <p:cNvPr id="18" name="Groupe 70">
            <a:extLst>
              <a:ext uri="{FF2B5EF4-FFF2-40B4-BE49-F238E27FC236}">
                <a16:creationId xmlns:a16="http://schemas.microsoft.com/office/drawing/2014/main" id="{4A438DF0-BE04-C94D-BBB2-63768FE6A0BE}"/>
              </a:ext>
            </a:extLst>
          </p:cNvPr>
          <p:cNvGrpSpPr/>
          <p:nvPr/>
        </p:nvGrpSpPr>
        <p:grpSpPr>
          <a:xfrm>
            <a:off x="3489302" y="1137000"/>
            <a:ext cx="2716567" cy="1616586"/>
            <a:chOff x="1671534" y="1503238"/>
            <a:chExt cx="1308072" cy="1728306"/>
          </a:xfrm>
        </p:grpSpPr>
        <p:graphicFrame>
          <p:nvGraphicFramePr>
            <p:cNvPr id="19" name="Graphique 71">
              <a:extLst>
                <a:ext uri="{FF2B5EF4-FFF2-40B4-BE49-F238E27FC236}">
                  <a16:creationId xmlns:a16="http://schemas.microsoft.com/office/drawing/2014/main" id="{93E6CF55-6363-604E-AEF7-42A6E18CB33D}"/>
                </a:ext>
              </a:extLst>
            </p:cNvPr>
            <p:cNvGraphicFramePr/>
            <p:nvPr>
              <p:extLst>
                <p:ext uri="{D42A27DB-BD31-4B8C-83A1-F6EECF244321}">
                  <p14:modId xmlns:p14="http://schemas.microsoft.com/office/powerpoint/2010/main" val="805141277"/>
                </p:ext>
              </p:extLst>
            </p:nvPr>
          </p:nvGraphicFramePr>
          <p:xfrm>
            <a:off x="1671534" y="1503238"/>
            <a:ext cx="1308072" cy="1728306"/>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Connecteur droit avec flèche 72">
              <a:extLst>
                <a:ext uri="{FF2B5EF4-FFF2-40B4-BE49-F238E27FC236}">
                  <a16:creationId xmlns:a16="http://schemas.microsoft.com/office/drawing/2014/main" id="{473D87C3-E14D-3E4A-8BF7-B0E47A40288A}"/>
                </a:ext>
              </a:extLst>
            </p:cNvPr>
            <p:cNvCxnSpPr>
              <a:cxnSpLocks/>
            </p:cNvCxnSpPr>
            <p:nvPr/>
          </p:nvCxnSpPr>
          <p:spPr>
            <a:xfrm flipV="1">
              <a:off x="2039018" y="1923001"/>
              <a:ext cx="514398" cy="469845"/>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1" name="Rectangle : coins arrondis 73">
            <a:extLst>
              <a:ext uri="{FF2B5EF4-FFF2-40B4-BE49-F238E27FC236}">
                <a16:creationId xmlns:a16="http://schemas.microsoft.com/office/drawing/2014/main" id="{AF20D4C6-A69B-9740-B990-8C6E2E209AE8}"/>
              </a:ext>
            </a:extLst>
          </p:cNvPr>
          <p:cNvSpPr/>
          <p:nvPr/>
        </p:nvSpPr>
        <p:spPr>
          <a:xfrm>
            <a:off x="5389761" y="1411320"/>
            <a:ext cx="286632" cy="196316"/>
          </a:xfrm>
          <a:prstGeom prst="roundRect">
            <a:avLst>
              <a:gd name="adj" fmla="val 50000"/>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685732" rtl="0" eaLnBrk="1" fontAlgn="auto" latinLnBrk="0" hangingPunct="1">
              <a:lnSpc>
                <a:spcPct val="100000"/>
              </a:lnSpc>
              <a:spcBef>
                <a:spcPts val="0"/>
              </a:spcBef>
              <a:spcAft>
                <a:spcPts val="0"/>
              </a:spcAft>
              <a:buClr>
                <a:srgbClr val="434343"/>
              </a:buClr>
              <a:buSzPct val="25000"/>
              <a:buFontTx/>
              <a:buNone/>
              <a:tabLst/>
              <a:defRPr/>
            </a:pPr>
            <a:r>
              <a:rPr kumimoji="0" lang="en-US" altLang="fr-F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nvGrpSpPr>
          <p:cNvPr id="22" name="Groupe 90">
            <a:extLst>
              <a:ext uri="{FF2B5EF4-FFF2-40B4-BE49-F238E27FC236}">
                <a16:creationId xmlns:a16="http://schemas.microsoft.com/office/drawing/2014/main" id="{17791BBF-F3BF-FC4F-8399-2AB974626010}"/>
              </a:ext>
            </a:extLst>
          </p:cNvPr>
          <p:cNvGrpSpPr/>
          <p:nvPr/>
        </p:nvGrpSpPr>
        <p:grpSpPr>
          <a:xfrm>
            <a:off x="656294" y="2896436"/>
            <a:ext cx="2716567" cy="1818474"/>
            <a:chOff x="1671534" y="1287398"/>
            <a:chExt cx="1308072" cy="1944146"/>
          </a:xfrm>
        </p:grpSpPr>
        <p:graphicFrame>
          <p:nvGraphicFramePr>
            <p:cNvPr id="23" name="Graphique 91">
              <a:extLst>
                <a:ext uri="{FF2B5EF4-FFF2-40B4-BE49-F238E27FC236}">
                  <a16:creationId xmlns:a16="http://schemas.microsoft.com/office/drawing/2014/main" id="{F9D88AD6-24D8-D14C-92AC-20331F197263}"/>
                </a:ext>
              </a:extLst>
            </p:cNvPr>
            <p:cNvGraphicFramePr/>
            <p:nvPr>
              <p:extLst>
                <p:ext uri="{D42A27DB-BD31-4B8C-83A1-F6EECF244321}">
                  <p14:modId xmlns:p14="http://schemas.microsoft.com/office/powerpoint/2010/main" val="2316760236"/>
                </p:ext>
              </p:extLst>
            </p:nvPr>
          </p:nvGraphicFramePr>
          <p:xfrm>
            <a:off x="1671534" y="1287398"/>
            <a:ext cx="1308072" cy="1944146"/>
          </p:xfrm>
          <a:graphic>
            <a:graphicData uri="http://schemas.openxmlformats.org/drawingml/2006/chart">
              <c:chart xmlns:c="http://schemas.openxmlformats.org/drawingml/2006/chart" xmlns:r="http://schemas.openxmlformats.org/officeDocument/2006/relationships" r:id="rId4"/>
            </a:graphicData>
          </a:graphic>
        </p:graphicFrame>
        <p:cxnSp>
          <p:nvCxnSpPr>
            <p:cNvPr id="24" name="Connecteur droit avec flèche 92">
              <a:extLst>
                <a:ext uri="{FF2B5EF4-FFF2-40B4-BE49-F238E27FC236}">
                  <a16:creationId xmlns:a16="http://schemas.microsoft.com/office/drawing/2014/main" id="{A395C48C-2234-B54A-A504-C6ED7E9BBE82}"/>
                </a:ext>
              </a:extLst>
            </p:cNvPr>
            <p:cNvCxnSpPr>
              <a:cxnSpLocks/>
            </p:cNvCxnSpPr>
            <p:nvPr/>
          </p:nvCxnSpPr>
          <p:spPr>
            <a:xfrm flipV="1">
              <a:off x="2039018" y="2026318"/>
              <a:ext cx="543216" cy="226481"/>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5" name="Groupe 94">
            <a:extLst>
              <a:ext uri="{FF2B5EF4-FFF2-40B4-BE49-F238E27FC236}">
                <a16:creationId xmlns:a16="http://schemas.microsoft.com/office/drawing/2014/main" id="{CD5E49B7-7F75-8F43-AC18-9E0F6E643B89}"/>
              </a:ext>
            </a:extLst>
          </p:cNvPr>
          <p:cNvGrpSpPr/>
          <p:nvPr/>
        </p:nvGrpSpPr>
        <p:grpSpPr>
          <a:xfrm>
            <a:off x="3489302" y="3381382"/>
            <a:ext cx="2716567" cy="1413217"/>
            <a:chOff x="1671534" y="1551686"/>
            <a:chExt cx="1308072" cy="1510883"/>
          </a:xfrm>
        </p:grpSpPr>
        <p:graphicFrame>
          <p:nvGraphicFramePr>
            <p:cNvPr id="26" name="Graphique 95">
              <a:extLst>
                <a:ext uri="{FF2B5EF4-FFF2-40B4-BE49-F238E27FC236}">
                  <a16:creationId xmlns:a16="http://schemas.microsoft.com/office/drawing/2014/main" id="{239E1450-64DE-E946-981A-C316B300D1B2}"/>
                </a:ext>
              </a:extLst>
            </p:cNvPr>
            <p:cNvGraphicFramePr/>
            <p:nvPr>
              <p:extLst>
                <p:ext uri="{D42A27DB-BD31-4B8C-83A1-F6EECF244321}">
                  <p14:modId xmlns:p14="http://schemas.microsoft.com/office/powerpoint/2010/main" val="79678954"/>
                </p:ext>
              </p:extLst>
            </p:nvPr>
          </p:nvGraphicFramePr>
          <p:xfrm>
            <a:off x="1671534" y="1551686"/>
            <a:ext cx="1308072" cy="1510883"/>
          </p:xfrm>
          <a:graphic>
            <a:graphicData uri="http://schemas.openxmlformats.org/drawingml/2006/chart">
              <c:chart xmlns:c="http://schemas.openxmlformats.org/drawingml/2006/chart" xmlns:r="http://schemas.openxmlformats.org/officeDocument/2006/relationships" r:id="rId5"/>
            </a:graphicData>
          </a:graphic>
        </p:graphicFrame>
        <p:cxnSp>
          <p:nvCxnSpPr>
            <p:cNvPr id="27" name="Connecteur droit avec flèche 96">
              <a:extLst>
                <a:ext uri="{FF2B5EF4-FFF2-40B4-BE49-F238E27FC236}">
                  <a16:creationId xmlns:a16="http://schemas.microsoft.com/office/drawing/2014/main" id="{D22512F5-2A55-BD40-9E0B-EFDA53657D97}"/>
                </a:ext>
              </a:extLst>
            </p:cNvPr>
            <p:cNvCxnSpPr>
              <a:cxnSpLocks/>
            </p:cNvCxnSpPr>
            <p:nvPr/>
          </p:nvCxnSpPr>
          <p:spPr>
            <a:xfrm>
              <a:off x="2196970" y="1885386"/>
              <a:ext cx="269738" cy="801285"/>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8" name="ZoneTexte 8">
            <a:extLst>
              <a:ext uri="{FF2B5EF4-FFF2-40B4-BE49-F238E27FC236}">
                <a16:creationId xmlns:a16="http://schemas.microsoft.com/office/drawing/2014/main" id="{60C3BA29-2398-CE46-B6DC-A8801008AC14}"/>
              </a:ext>
            </a:extLst>
          </p:cNvPr>
          <p:cNvSpPr txBox="1"/>
          <p:nvPr/>
        </p:nvSpPr>
        <p:spPr>
          <a:xfrm>
            <a:off x="5140697" y="4036505"/>
            <a:ext cx="614271" cy="184666"/>
          </a:xfrm>
          <a:prstGeom prst="rect">
            <a:avLst/>
          </a:prstGeom>
          <a:noFill/>
        </p:spPr>
        <p:txBody>
          <a:bodyPr wrap="none" rtlCol="0">
            <a:spAutoFit/>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FFFFFF"/>
                </a:solidFill>
                <a:effectLst/>
                <a:uLnTx/>
                <a:uFillTx/>
                <a:latin typeface="Arial"/>
                <a:ea typeface="+mn-ea"/>
                <a:cs typeface="+mn-cs"/>
              </a:rPr>
              <a:t>31 March 19</a:t>
            </a:r>
          </a:p>
        </p:txBody>
      </p:sp>
      <p:cxnSp>
        <p:nvCxnSpPr>
          <p:cNvPr id="29" name="Connecteur droit avec flèche 98">
            <a:extLst>
              <a:ext uri="{FF2B5EF4-FFF2-40B4-BE49-F238E27FC236}">
                <a16:creationId xmlns:a16="http://schemas.microsoft.com/office/drawing/2014/main" id="{E5374263-91BC-1C4E-8CBA-D034D1F2FEF0}"/>
              </a:ext>
            </a:extLst>
          </p:cNvPr>
          <p:cNvCxnSpPr>
            <a:cxnSpLocks/>
          </p:cNvCxnSpPr>
          <p:nvPr/>
        </p:nvCxnSpPr>
        <p:spPr>
          <a:xfrm>
            <a:off x="6754854" y="821998"/>
            <a:ext cx="1840505" cy="0"/>
          </a:xfrm>
          <a:prstGeom prst="straightConnector1">
            <a:avLst/>
          </a:prstGeom>
          <a:ln>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Connecteur droit avec flèche 99">
            <a:extLst>
              <a:ext uri="{FF2B5EF4-FFF2-40B4-BE49-F238E27FC236}">
                <a16:creationId xmlns:a16="http://schemas.microsoft.com/office/drawing/2014/main" id="{35ACDAA2-2F07-7145-A416-E1777D39BE9B}"/>
              </a:ext>
            </a:extLst>
          </p:cNvPr>
          <p:cNvCxnSpPr>
            <a:cxnSpLocks/>
          </p:cNvCxnSpPr>
          <p:nvPr/>
        </p:nvCxnSpPr>
        <p:spPr>
          <a:xfrm>
            <a:off x="6754854" y="2974732"/>
            <a:ext cx="1840505" cy="0"/>
          </a:xfrm>
          <a:prstGeom prst="straightConnector1">
            <a:avLst/>
          </a:prstGeom>
          <a:ln>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88985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Agenda</a:t>
            </a:r>
            <a:endParaRPr lang="en-US"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27</a:t>
            </a:fld>
            <a:endParaRPr lang="fr-FR"/>
          </a:p>
        </p:txBody>
      </p:sp>
      <p:sp>
        <p:nvSpPr>
          <p:cNvPr id="36" name="Text Placeholder 5"/>
          <p:cNvSpPr txBox="1">
            <a:spLocks/>
          </p:cNvSpPr>
          <p:nvPr/>
        </p:nvSpPr>
        <p:spPr>
          <a:xfrm>
            <a:off x="948602" y="1315240"/>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1</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7" name="Text Placeholder 6"/>
          <p:cNvSpPr txBox="1">
            <a:spLocks/>
          </p:cNvSpPr>
          <p:nvPr/>
        </p:nvSpPr>
        <p:spPr>
          <a:xfrm>
            <a:off x="1309737" y="1314466"/>
            <a:ext cx="6955927" cy="295200"/>
          </a:xfrm>
          <a:prstGeom prst="rect">
            <a:avLst/>
          </a:prstGeom>
        </p:spPr>
        <p:txBody>
          <a:bodyPr vert="horz" lIns="92038" tIns="0" rIns="0" bIns="0" rtlCol="0" anchor="ctr" anchorCtr="0">
            <a:noAutofit/>
          </a:bodyPr>
          <a:lstStyle/>
          <a:p>
            <a:pPr lvl="0">
              <a:buSzPct val="100000"/>
              <a:defRPr/>
            </a:pPr>
            <a:r>
              <a:rPr lang="fr-FR" sz="1400" dirty="0"/>
              <a:t>Messages clés de notre “Journée Investisseurs” du 13 </a:t>
            </a:r>
            <a:r>
              <a:rPr lang="fr-FR" sz="1400" dirty="0" smtClean="0"/>
              <a:t>juin </a:t>
            </a:r>
            <a:r>
              <a:rPr lang="fr-FR" sz="1400" dirty="0"/>
              <a:t>2019</a:t>
            </a:r>
          </a:p>
        </p:txBody>
      </p:sp>
      <p:sp>
        <p:nvSpPr>
          <p:cNvPr id="38" name="Text Placeholder 5"/>
          <p:cNvSpPr txBox="1">
            <a:spLocks/>
          </p:cNvSpPr>
          <p:nvPr/>
        </p:nvSpPr>
        <p:spPr>
          <a:xfrm>
            <a:off x="948243" y="1952369"/>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2</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9" name="Text Placeholder 6"/>
          <p:cNvSpPr txBox="1">
            <a:spLocks/>
          </p:cNvSpPr>
          <p:nvPr/>
        </p:nvSpPr>
        <p:spPr>
          <a:xfrm>
            <a:off x="1309378" y="1961427"/>
            <a:ext cx="6955927" cy="295200"/>
          </a:xfrm>
          <a:prstGeom prst="rect">
            <a:avLst/>
          </a:prstGeom>
        </p:spPr>
        <p:txBody>
          <a:bodyPr vert="horz" lIns="92038" tIns="0" rIns="0" bIns="0" rtlCol="0" anchor="ctr" anchorCtr="0">
            <a:noAutofit/>
          </a:bodyPr>
          <a:lstStyle/>
          <a:p>
            <a:pPr lvl="0">
              <a:buSzPct val="100000"/>
              <a:defRPr/>
            </a:pPr>
            <a:r>
              <a:rPr lang="en-US" sz="1400" dirty="0" err="1" smtClean="0"/>
              <a:t>Résultats</a:t>
            </a:r>
            <a:r>
              <a:rPr lang="en-US" sz="1400" dirty="0" smtClean="0"/>
              <a:t> financiers pour </a:t>
            </a:r>
            <a:r>
              <a:rPr lang="en-US" sz="1400" dirty="0" err="1" smtClean="0"/>
              <a:t>l’exercice</a:t>
            </a:r>
            <a:r>
              <a:rPr lang="en-US" sz="1400" dirty="0" smtClean="0"/>
              <a:t> fiscal 2017-2018</a:t>
            </a:r>
            <a:endParaRPr lang="en-US" sz="1100" i="1" dirty="0">
              <a:solidFill>
                <a:srgbClr val="7030A0"/>
              </a:solidFill>
            </a:endParaRPr>
          </a:p>
        </p:txBody>
      </p:sp>
      <p:sp>
        <p:nvSpPr>
          <p:cNvPr id="40" name="Text Placeholder 5"/>
          <p:cNvSpPr txBox="1">
            <a:spLocks/>
          </p:cNvSpPr>
          <p:nvPr/>
        </p:nvSpPr>
        <p:spPr>
          <a:xfrm>
            <a:off x="948602" y="2671038"/>
            <a:ext cx="361494" cy="293713"/>
          </a:xfrm>
          <a:prstGeom prst="rect">
            <a:avLst/>
          </a:prstGeom>
          <a:solidFill>
            <a:srgbClr val="76B82A"/>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en-US" sz="1500" b="1" i="0" u="none" strike="noStrike" kern="1200" cap="none" spc="0" normalizeH="0" baseline="0" dirty="0" smtClean="0">
                <a:ln>
                  <a:noFill/>
                </a:ln>
                <a:solidFill>
                  <a:schemeClr val="bg1"/>
                </a:solidFill>
                <a:effectLst/>
                <a:uLnTx/>
                <a:uFillTx/>
                <a:latin typeface="+mn-lt"/>
                <a:ea typeface="+mn-ea"/>
                <a:cs typeface="+mn-cs"/>
              </a:rPr>
              <a:t>3</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1" name="Text Placeholder 6"/>
          <p:cNvSpPr txBox="1">
            <a:spLocks/>
          </p:cNvSpPr>
          <p:nvPr/>
        </p:nvSpPr>
        <p:spPr>
          <a:xfrm>
            <a:off x="1309737" y="2680096"/>
            <a:ext cx="6955927" cy="295200"/>
          </a:xfrm>
          <a:prstGeom prst="rect">
            <a:avLst/>
          </a:prstGeom>
        </p:spPr>
        <p:txBody>
          <a:bodyPr vert="horz" lIns="92038" tIns="0" rIns="0" bIns="0" rtlCol="0" anchor="ctr" anchorCtr="0">
            <a:noAutofit/>
          </a:bodyPr>
          <a:lstStyle/>
          <a:p>
            <a:pPr marL="0" marR="0" lvl="0" indent="0" algn="l" defTabSz="389626" rtl="0" eaLnBrk="1" fontAlgn="auto" latinLnBrk="0" hangingPunct="1">
              <a:lnSpc>
                <a:spcPct val="100000"/>
              </a:lnSpc>
              <a:spcBef>
                <a:spcPts val="0"/>
              </a:spcBef>
              <a:spcAft>
                <a:spcPts val="0"/>
              </a:spcAft>
              <a:buClrTx/>
              <a:buSzPct val="100000"/>
              <a:buFontTx/>
              <a:buNone/>
              <a:tabLst/>
              <a:defRPr/>
            </a:pPr>
            <a:r>
              <a:rPr kumimoji="0" lang="en-US" sz="1400" b="1" i="0" u="none" strike="noStrike" kern="1200" cap="none" spc="0" normalizeH="0" baseline="0" dirty="0" smtClean="0">
                <a:ln>
                  <a:noFill/>
                </a:ln>
                <a:solidFill>
                  <a:schemeClr val="tx1"/>
                </a:solidFill>
                <a:effectLst/>
                <a:uLnTx/>
                <a:uFillTx/>
              </a:rPr>
              <a:t>Perspectives pour</a:t>
            </a:r>
            <a:r>
              <a:rPr kumimoji="0" lang="en-US" sz="1400" b="1" i="0" u="none" strike="noStrike" kern="1200" cap="none" spc="0" normalizeH="0" dirty="0" smtClean="0">
                <a:ln>
                  <a:noFill/>
                </a:ln>
                <a:solidFill>
                  <a:schemeClr val="tx1"/>
                </a:solidFill>
                <a:effectLst/>
                <a:uLnTx/>
                <a:uFillTx/>
              </a:rPr>
              <a:t> </a:t>
            </a:r>
            <a:r>
              <a:rPr kumimoji="0" lang="en-US" sz="1400" b="1" i="0" u="none" strike="noStrike" kern="1200" cap="none" spc="0" normalizeH="0" dirty="0" err="1" smtClean="0">
                <a:ln>
                  <a:noFill/>
                </a:ln>
                <a:solidFill>
                  <a:schemeClr val="tx1"/>
                </a:solidFill>
                <a:effectLst/>
                <a:uLnTx/>
                <a:uFillTx/>
              </a:rPr>
              <a:t>l’exercice</a:t>
            </a:r>
            <a:r>
              <a:rPr kumimoji="0" lang="en-US" sz="1400" b="1" i="0" u="none" strike="noStrike" kern="1200" cap="none" spc="0" normalizeH="0" dirty="0" smtClean="0">
                <a:ln>
                  <a:noFill/>
                </a:ln>
                <a:solidFill>
                  <a:schemeClr val="tx1"/>
                </a:solidFill>
                <a:effectLst/>
                <a:uLnTx/>
                <a:uFillTx/>
              </a:rPr>
              <a:t> fiscal 2018-2019</a:t>
            </a:r>
            <a:endParaRPr kumimoji="0" lang="en-US" sz="1100" b="1" i="1" u="none" strike="noStrike" kern="1200" cap="none" spc="0" normalizeH="0" baseline="0" dirty="0">
              <a:ln>
                <a:noFill/>
              </a:ln>
              <a:solidFill>
                <a:srgbClr val="7030A0"/>
              </a:solidFill>
              <a:effectLst/>
              <a:uLnTx/>
              <a:uFillTx/>
            </a:endParaRPr>
          </a:p>
        </p:txBody>
      </p:sp>
      <p:sp>
        <p:nvSpPr>
          <p:cNvPr id="42" name="Text Placeholder 5"/>
          <p:cNvSpPr txBox="1">
            <a:spLocks/>
          </p:cNvSpPr>
          <p:nvPr/>
        </p:nvSpPr>
        <p:spPr>
          <a:xfrm>
            <a:off x="947884" y="4084823"/>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5</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3" name="Text Placeholder 6"/>
          <p:cNvSpPr txBox="1">
            <a:spLocks/>
          </p:cNvSpPr>
          <p:nvPr/>
        </p:nvSpPr>
        <p:spPr>
          <a:xfrm>
            <a:off x="1314716" y="4086624"/>
            <a:ext cx="6955927" cy="295200"/>
          </a:xfrm>
          <a:prstGeom prst="rect">
            <a:avLst/>
          </a:prstGeom>
        </p:spPr>
        <p:txBody>
          <a:bodyPr vert="horz" lIns="92038" tIns="0" rIns="0" bIns="0" rtlCol="0" anchor="ctr" anchorCtr="0">
            <a:noAutofit/>
          </a:bodyPr>
          <a:lstStyle/>
          <a:p>
            <a:pPr lvl="0">
              <a:buSzPct val="100000"/>
              <a:defRPr/>
            </a:pPr>
            <a:r>
              <a:rPr lang="fr-FR" sz="1400" dirty="0" smtClean="0"/>
              <a:t>Vote des résolutions</a:t>
            </a:r>
            <a:endParaRPr lang="en-US" sz="1400" dirty="0"/>
          </a:p>
        </p:txBody>
      </p:sp>
      <p:sp>
        <p:nvSpPr>
          <p:cNvPr id="14" name="Text Placeholder 5"/>
          <p:cNvSpPr txBox="1">
            <a:spLocks/>
          </p:cNvSpPr>
          <p:nvPr/>
        </p:nvSpPr>
        <p:spPr>
          <a:xfrm>
            <a:off x="951789" y="3412572"/>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4</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15" name="Text Placeholder 6"/>
          <p:cNvSpPr txBox="1">
            <a:spLocks/>
          </p:cNvSpPr>
          <p:nvPr/>
        </p:nvSpPr>
        <p:spPr>
          <a:xfrm>
            <a:off x="1312924" y="3421630"/>
            <a:ext cx="6955927" cy="295200"/>
          </a:xfrm>
          <a:prstGeom prst="rect">
            <a:avLst/>
          </a:prstGeom>
        </p:spPr>
        <p:txBody>
          <a:bodyPr vert="horz" lIns="92038" tIns="0" rIns="0" bIns="0" rtlCol="0" anchor="ctr" anchorCtr="0">
            <a:noAutofit/>
          </a:bodyPr>
          <a:lstStyle/>
          <a:p>
            <a:pPr lvl="0">
              <a:buSzPct val="100000"/>
              <a:defRPr/>
            </a:pPr>
            <a:r>
              <a:rPr lang="en-US" sz="1400" dirty="0" smtClean="0"/>
              <a:t>Questions &amp; </a:t>
            </a:r>
            <a:r>
              <a:rPr lang="en-US" sz="1400" dirty="0" err="1" smtClean="0"/>
              <a:t>Réponses</a:t>
            </a:r>
            <a:r>
              <a:rPr lang="en-US" sz="1400" dirty="0" smtClean="0"/>
              <a:t> </a:t>
            </a:r>
            <a:endParaRPr lang="en-US" sz="1100" i="1" dirty="0">
              <a:solidFill>
                <a:srgbClr val="7030A0"/>
              </a:solidFill>
            </a:endParaRPr>
          </a:p>
        </p:txBody>
      </p:sp>
      <p:sp>
        <p:nvSpPr>
          <p:cNvPr id="2" name="Espace réservé de la date 1"/>
          <p:cNvSpPr>
            <a:spLocks noGrp="1"/>
          </p:cNvSpPr>
          <p:nvPr>
            <p:ph type="dt" sz="half" idx="10"/>
          </p:nvPr>
        </p:nvSpPr>
        <p:spPr/>
        <p:txBody>
          <a:bodyPr/>
          <a:lstStyle/>
          <a:p>
            <a:r>
              <a:rPr lang="fr-FR" smtClean="0"/>
              <a:t>26/07/2019</a:t>
            </a:r>
            <a:endParaRPr lang="fr-FR" dirty="0"/>
          </a:p>
        </p:txBody>
      </p:sp>
    </p:spTree>
    <p:extLst>
      <p:ext uri="{BB962C8B-B14F-4D97-AF65-F5344CB8AC3E}">
        <p14:creationId xmlns:p14="http://schemas.microsoft.com/office/powerpoint/2010/main" val="11696868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Guidance pour l’exercice 2019/2020</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28</a:t>
            </a:fld>
            <a:endParaRPr lang="fr-FR"/>
          </a:p>
        </p:txBody>
      </p:sp>
      <p:sp>
        <p:nvSpPr>
          <p:cNvPr id="7" name="Rectangle 6">
            <a:extLst>
              <a:ext uri="{FF2B5EF4-FFF2-40B4-BE49-F238E27FC236}">
                <a16:creationId xmlns:a16="http://schemas.microsoft.com/office/drawing/2014/main" id="{0F7028A8-82A4-49D9-A98D-265F25D0A5C2}"/>
              </a:ext>
            </a:extLst>
          </p:cNvPr>
          <p:cNvSpPr/>
          <p:nvPr/>
        </p:nvSpPr>
        <p:spPr>
          <a:xfrm>
            <a:off x="623065" y="1176867"/>
            <a:ext cx="7851780" cy="3420488"/>
          </a:xfrm>
          <a:prstGeom prst="rect">
            <a:avLst/>
          </a:prstGeom>
        </p:spPr>
        <p:txBody>
          <a:bodyPr wrap="square">
            <a:spAutoFit/>
          </a:bodyPr>
          <a:lstStyle/>
          <a:p>
            <a:pPr marL="171450" marR="0" lvl="0" indent="-171450" algn="l" defTabSz="389626" rtl="0" eaLnBrk="1" fontAlgn="auto" latinLnBrk="0" hangingPunct="1">
              <a:lnSpc>
                <a:spcPct val="125000"/>
              </a:lnSpc>
              <a:spcBef>
                <a:spcPts val="0"/>
              </a:spcBef>
              <a:spcAft>
                <a:spcPts val="0"/>
              </a:spcAft>
              <a:buClr>
                <a:srgbClr val="FFFFFF"/>
              </a:buClr>
              <a:buSzTx/>
              <a:buFont typeface="Courier New" panose="02070309020205020404" pitchFamily="49" charset="0"/>
              <a:buChar char="o"/>
              <a:tabLst/>
              <a:defRPr/>
            </a:pPr>
            <a:r>
              <a:rPr kumimoji="0" lang="en-US" sz="1100" b="1" i="0" u="none" strike="noStrike" kern="1200" cap="none" spc="0" normalizeH="0" baseline="0" noProof="0" dirty="0">
                <a:ln>
                  <a:noFill/>
                </a:ln>
                <a:solidFill>
                  <a:srgbClr val="324D59"/>
                </a:solidFill>
                <a:effectLst/>
                <a:uLnTx/>
                <a:uFillTx/>
                <a:latin typeface="Arial"/>
                <a:ea typeface="+mn-ea"/>
                <a:cs typeface="+mn-cs"/>
              </a:rPr>
              <a:t>FY’20 sales expected to grow by around 30% at constant exchange rates and perimeter:</a:t>
            </a:r>
          </a:p>
          <a:p>
            <a:pPr marL="361950" marR="0" lvl="1" indent="-180975" algn="l" defTabSz="389626" rtl="0" eaLnBrk="1" fontAlgn="auto" latinLnBrk="0" hangingPunct="1">
              <a:lnSpc>
                <a:spcPct val="125000"/>
              </a:lnSpc>
              <a:spcBef>
                <a:spcPts val="0"/>
              </a:spcBef>
              <a:spcAft>
                <a:spcPts val="0"/>
              </a:spcAft>
              <a:buClr>
                <a:srgbClr val="FFFFFF"/>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24D59"/>
                </a:solidFill>
                <a:effectLst/>
                <a:uLnTx/>
                <a:uFillTx/>
                <a:latin typeface="Arial"/>
                <a:ea typeface="+mn-ea"/>
                <a:cs typeface="+mn-cs"/>
              </a:rPr>
              <a:t>Sustained demand expected in RF-SOI 200mm and Power-SOI: </a:t>
            </a:r>
            <a:r>
              <a:rPr kumimoji="0" lang="en-US" sz="1000" b="0" i="0" u="none" strike="noStrike" kern="1200" cap="none" spc="0" normalizeH="0" baseline="0" noProof="0" dirty="0" err="1">
                <a:ln>
                  <a:noFill/>
                </a:ln>
                <a:solidFill>
                  <a:srgbClr val="324D59"/>
                </a:solidFill>
                <a:effectLst/>
                <a:uLnTx/>
                <a:uFillTx/>
                <a:latin typeface="Arial"/>
                <a:ea typeface="+mn-ea"/>
                <a:cs typeface="+mn-cs"/>
              </a:rPr>
              <a:t>Bernin</a:t>
            </a:r>
            <a:r>
              <a:rPr kumimoji="0" lang="en-US" sz="1000" b="0" i="0" u="none" strike="noStrike" kern="1200" cap="none" spc="0" normalizeH="0" baseline="0" noProof="0" dirty="0">
                <a:ln>
                  <a:noFill/>
                </a:ln>
                <a:solidFill>
                  <a:srgbClr val="324D59"/>
                </a:solidFill>
                <a:effectLst/>
                <a:uLnTx/>
                <a:uFillTx/>
                <a:latin typeface="Arial"/>
                <a:ea typeface="+mn-ea"/>
                <a:cs typeface="+mn-cs"/>
              </a:rPr>
              <a:t> I to operate at full capacity + </a:t>
            </a:r>
            <a:r>
              <a:rPr kumimoji="0" lang="en-US" sz="1000" b="0" i="0" u="none" strike="noStrike" kern="1200" cap="none" spc="0" normalizeH="0" baseline="0" noProof="0" dirty="0" err="1">
                <a:ln>
                  <a:noFill/>
                </a:ln>
                <a:solidFill>
                  <a:srgbClr val="324D59"/>
                </a:solidFill>
                <a:effectLst/>
                <a:uLnTx/>
                <a:uFillTx/>
                <a:latin typeface="Arial"/>
                <a:ea typeface="+mn-ea"/>
                <a:cs typeface="+mn-cs"/>
              </a:rPr>
              <a:t>Simgui</a:t>
            </a:r>
            <a:r>
              <a:rPr kumimoji="0" lang="en-US" sz="1000" b="0" i="0" u="none" strike="noStrike" kern="1200" cap="none" spc="0" normalizeH="0" baseline="0" noProof="0" dirty="0">
                <a:ln>
                  <a:noFill/>
                </a:ln>
                <a:solidFill>
                  <a:srgbClr val="324D59"/>
                </a:solidFill>
                <a:effectLst/>
                <a:uLnTx/>
                <a:uFillTx/>
                <a:latin typeface="Arial"/>
                <a:ea typeface="+mn-ea"/>
                <a:cs typeface="+mn-cs"/>
              </a:rPr>
              <a:t> outsourcing</a:t>
            </a:r>
          </a:p>
          <a:p>
            <a:pPr marL="361950" marR="0" lvl="1" indent="-180975" algn="l" defTabSz="389626" rtl="0" eaLnBrk="1" fontAlgn="auto" latinLnBrk="0" hangingPunct="1">
              <a:lnSpc>
                <a:spcPct val="125000"/>
              </a:lnSpc>
              <a:spcBef>
                <a:spcPts val="0"/>
              </a:spcBef>
              <a:spcAft>
                <a:spcPts val="0"/>
              </a:spcAft>
              <a:buClr>
                <a:srgbClr val="FFFFFF"/>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24D59"/>
                </a:solidFill>
                <a:effectLst/>
                <a:uLnTx/>
                <a:uFillTx/>
                <a:latin typeface="Arial"/>
                <a:ea typeface="+mn-ea"/>
                <a:cs typeface="+mn-cs"/>
              </a:rPr>
              <a:t>Further growth expected in RF-300mm and FD-SOI: </a:t>
            </a:r>
            <a:r>
              <a:rPr kumimoji="0" lang="en-US" sz="1000" b="0" i="0" u="none" strike="noStrike" kern="1200" cap="none" spc="0" normalizeH="0" baseline="0" noProof="0" dirty="0" err="1">
                <a:ln>
                  <a:noFill/>
                </a:ln>
                <a:solidFill>
                  <a:srgbClr val="324D59"/>
                </a:solidFill>
                <a:effectLst/>
                <a:uLnTx/>
                <a:uFillTx/>
                <a:latin typeface="Arial"/>
                <a:ea typeface="+mn-ea"/>
                <a:cs typeface="+mn-cs"/>
              </a:rPr>
              <a:t>Bernin</a:t>
            </a:r>
            <a:r>
              <a:rPr kumimoji="0" lang="en-US" sz="1000" b="0" i="0" u="none" strike="noStrike" kern="1200" cap="none" spc="0" normalizeH="0" baseline="0" noProof="0" dirty="0">
                <a:ln>
                  <a:noFill/>
                </a:ln>
                <a:solidFill>
                  <a:srgbClr val="324D59"/>
                </a:solidFill>
                <a:effectLst/>
                <a:uLnTx/>
                <a:uFillTx/>
                <a:latin typeface="Arial"/>
                <a:ea typeface="+mn-ea"/>
                <a:cs typeface="+mn-cs"/>
              </a:rPr>
              <a:t> II expected to operate at full capacity in the early part of FY’20</a:t>
            </a:r>
          </a:p>
          <a:p>
            <a:pPr marL="361950" marR="0" lvl="1" indent="-180975" algn="l" defTabSz="389626" rtl="0" eaLnBrk="1" fontAlgn="auto" latinLnBrk="0" hangingPunct="1">
              <a:lnSpc>
                <a:spcPct val="125000"/>
              </a:lnSpc>
              <a:spcBef>
                <a:spcPts val="0"/>
              </a:spcBef>
              <a:spcAft>
                <a:spcPts val="0"/>
              </a:spcAft>
              <a:buClr>
                <a:srgbClr val="FFFFFF"/>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4D59"/>
              </a:solidFill>
              <a:effectLst/>
              <a:uLnTx/>
              <a:uFillTx/>
              <a:latin typeface="Arial"/>
              <a:ea typeface="+mn-ea"/>
              <a:cs typeface="+mn-cs"/>
            </a:endParaRPr>
          </a:p>
          <a:p>
            <a:pPr marL="171450" marR="0" lvl="0" indent="-171450" algn="l" defTabSz="389626" rtl="0" eaLnBrk="1" fontAlgn="auto" latinLnBrk="0" hangingPunct="1">
              <a:lnSpc>
                <a:spcPct val="125000"/>
              </a:lnSpc>
              <a:spcBef>
                <a:spcPts val="0"/>
              </a:spcBef>
              <a:spcAft>
                <a:spcPts val="0"/>
              </a:spcAft>
              <a:buClr>
                <a:srgbClr val="FFFFFF"/>
              </a:buClr>
              <a:buSzTx/>
              <a:buFont typeface="Courier New" panose="02070309020205020404" pitchFamily="49" charset="0"/>
              <a:buChar char="o"/>
              <a:tabLst/>
              <a:defRPr/>
            </a:pPr>
            <a:r>
              <a:rPr kumimoji="0" lang="en-US" sz="1100" b="1" i="0" u="none" strike="noStrike" kern="1200" cap="none" spc="0" normalizeH="0" baseline="0" noProof="0" dirty="0">
                <a:ln>
                  <a:noFill/>
                </a:ln>
                <a:solidFill>
                  <a:srgbClr val="324D59"/>
                </a:solidFill>
                <a:effectLst/>
                <a:uLnTx/>
                <a:uFillTx/>
                <a:latin typeface="Arial"/>
                <a:ea typeface="+mn-ea"/>
                <a:cs typeface="+mn-cs"/>
              </a:rPr>
              <a:t>FY’20 Electronics EBITDA margin expected at around 30% of sales, a very solid level</a:t>
            </a:r>
          </a:p>
          <a:p>
            <a:pPr marL="361950" marR="0" lvl="1" indent="-180975" algn="l" defTabSz="389626" rtl="0" eaLnBrk="1" fontAlgn="auto" latinLnBrk="0" hangingPunct="1">
              <a:lnSpc>
                <a:spcPct val="125000"/>
              </a:lnSpc>
              <a:spcBef>
                <a:spcPts val="0"/>
              </a:spcBef>
              <a:spcAft>
                <a:spcPts val="0"/>
              </a:spcAft>
              <a:buClr>
                <a:srgbClr val="FFFFFF"/>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24D59"/>
                </a:solidFill>
                <a:effectLst/>
                <a:uLnTx/>
                <a:uFillTx/>
                <a:latin typeface="Arial"/>
                <a:ea typeface="+mn-ea"/>
                <a:cs typeface="+mn-cs"/>
              </a:rPr>
              <a:t>Based on € / $ rate at 1.13 (EBITDA sensitivity to € / $ rate : +/- 10cts = +/- €23m)</a:t>
            </a:r>
          </a:p>
          <a:p>
            <a:pPr marL="361950" lvl="1" indent="-180975">
              <a:lnSpc>
                <a:spcPct val="125000"/>
              </a:lnSpc>
              <a:buClr>
                <a:srgbClr val="FFFFFF"/>
              </a:buClr>
              <a:buFont typeface="Arial" panose="020B0604020202020204" pitchFamily="34" charset="0"/>
              <a:buChar char="›"/>
              <a:defRPr/>
            </a:pPr>
            <a:r>
              <a:rPr lang="en-US" sz="1000" dirty="0">
                <a:solidFill>
                  <a:srgbClr val="324D59"/>
                </a:solidFill>
              </a:rPr>
              <a:t>Less favorable product mix and bulk material costs</a:t>
            </a:r>
          </a:p>
          <a:p>
            <a:pPr marL="361950" marR="0" lvl="1" indent="-180975" algn="l" defTabSz="389626" rtl="0" eaLnBrk="1" fontAlgn="auto" latinLnBrk="0" hangingPunct="1">
              <a:lnSpc>
                <a:spcPct val="125000"/>
              </a:lnSpc>
              <a:spcBef>
                <a:spcPts val="0"/>
              </a:spcBef>
              <a:spcAft>
                <a:spcPts val="0"/>
              </a:spcAft>
              <a:buClr>
                <a:srgbClr val="FFFFFF"/>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24D59"/>
                </a:solidFill>
                <a:effectLst/>
                <a:uLnTx/>
                <a:uFillTx/>
                <a:latin typeface="Arial"/>
                <a:ea typeface="+mn-ea"/>
                <a:cs typeface="+mn-cs"/>
              </a:rPr>
              <a:t>Singapore costs to increase whereas sales will remain marginal</a:t>
            </a:r>
          </a:p>
          <a:p>
            <a:pPr marL="361950" marR="0" lvl="1" indent="-180975" algn="l" defTabSz="389626" rtl="0" eaLnBrk="1" fontAlgn="auto" latinLnBrk="0" hangingPunct="1">
              <a:lnSpc>
                <a:spcPct val="125000"/>
              </a:lnSpc>
              <a:spcBef>
                <a:spcPts val="0"/>
              </a:spcBef>
              <a:spcAft>
                <a:spcPts val="0"/>
              </a:spcAft>
              <a:buClr>
                <a:srgbClr val="FFFFFF"/>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24D59"/>
                </a:solidFill>
                <a:effectLst/>
                <a:uLnTx/>
                <a:uFillTx/>
                <a:latin typeface="Arial"/>
                <a:ea typeface="+mn-ea"/>
                <a:cs typeface="+mn-cs"/>
              </a:rPr>
              <a:t>Dilutive impact of </a:t>
            </a:r>
            <a:r>
              <a:rPr kumimoji="0" lang="en-US" sz="1000" b="0" i="0" u="none" strike="noStrike" kern="1200" cap="none" spc="0" normalizeH="0" baseline="0" noProof="0" dirty="0" err="1">
                <a:ln>
                  <a:noFill/>
                </a:ln>
                <a:solidFill>
                  <a:srgbClr val="324D59"/>
                </a:solidFill>
                <a:effectLst/>
                <a:uLnTx/>
                <a:uFillTx/>
                <a:latin typeface="Arial"/>
                <a:ea typeface="+mn-ea"/>
                <a:cs typeface="+mn-cs"/>
              </a:rPr>
              <a:t>Simgui</a:t>
            </a:r>
            <a:r>
              <a:rPr kumimoji="0" lang="en-US" sz="1000" b="0" i="0" u="none" strike="noStrike" kern="1200" cap="none" spc="0" normalizeH="0" baseline="0" noProof="0" dirty="0">
                <a:ln>
                  <a:noFill/>
                </a:ln>
                <a:solidFill>
                  <a:srgbClr val="324D59"/>
                </a:solidFill>
                <a:effectLst/>
                <a:uLnTx/>
                <a:uFillTx/>
                <a:latin typeface="Arial"/>
                <a:ea typeface="+mn-ea"/>
                <a:cs typeface="+mn-cs"/>
              </a:rPr>
              <a:t> outsourcing</a:t>
            </a:r>
          </a:p>
          <a:p>
            <a:pPr marL="361950" marR="0" lvl="1" indent="-180975" algn="l" defTabSz="389626" rtl="0" eaLnBrk="1" fontAlgn="auto" latinLnBrk="0" hangingPunct="1">
              <a:lnSpc>
                <a:spcPct val="125000"/>
              </a:lnSpc>
              <a:spcBef>
                <a:spcPts val="0"/>
              </a:spcBef>
              <a:spcAft>
                <a:spcPts val="0"/>
              </a:spcAft>
              <a:buClr>
                <a:srgbClr val="FFFFFF"/>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4D59"/>
              </a:solidFill>
              <a:effectLst/>
              <a:uLnTx/>
              <a:uFillTx/>
              <a:latin typeface="Arial"/>
              <a:ea typeface="+mn-ea"/>
              <a:cs typeface="+mn-cs"/>
            </a:endParaRPr>
          </a:p>
          <a:p>
            <a:pPr marL="228600" marR="0" lvl="0" indent="-228600" algn="l" defTabSz="389626" rtl="0" eaLnBrk="1" fontAlgn="auto" latinLnBrk="0" hangingPunct="1">
              <a:lnSpc>
                <a:spcPct val="125000"/>
              </a:lnSpc>
              <a:spcBef>
                <a:spcPts val="0"/>
              </a:spcBef>
              <a:spcAft>
                <a:spcPts val="0"/>
              </a:spcAft>
              <a:buClr>
                <a:srgbClr val="FFFFFF"/>
              </a:buClr>
              <a:buSzTx/>
              <a:buFont typeface="Courier New" panose="02070309020205020404" pitchFamily="49" charset="0"/>
              <a:buChar char="o"/>
              <a:tabLst/>
              <a:defRPr/>
            </a:pPr>
            <a:r>
              <a:rPr kumimoji="0" lang="en-US" sz="1100" b="1" i="0" u="none" strike="noStrike" kern="1200" cap="none" spc="0" normalizeH="0" baseline="0" noProof="0" dirty="0">
                <a:ln>
                  <a:noFill/>
                </a:ln>
                <a:solidFill>
                  <a:srgbClr val="324D59"/>
                </a:solidFill>
                <a:effectLst/>
                <a:uLnTx/>
                <a:uFillTx/>
                <a:latin typeface="Arial"/>
                <a:ea typeface="+mn-ea"/>
                <a:cs typeface="+mn-cs"/>
              </a:rPr>
              <a:t>FY’20 capex planned at approx. €130m, including further investments in capacity projects related to existing industrial sites:</a:t>
            </a:r>
          </a:p>
          <a:p>
            <a:pPr marL="361950" marR="0" lvl="1" indent="-180975" algn="l" defTabSz="389626" rtl="0" eaLnBrk="1" fontAlgn="auto" latinLnBrk="0" hangingPunct="1">
              <a:lnSpc>
                <a:spcPct val="125000"/>
              </a:lnSpc>
              <a:spcBef>
                <a:spcPts val="0"/>
              </a:spcBef>
              <a:spcAft>
                <a:spcPts val="0"/>
              </a:spcAft>
              <a:buClr>
                <a:srgbClr val="FFFFFF"/>
              </a:buClr>
              <a:buSzTx/>
              <a:buFont typeface="Arial" panose="020B0604020202020204" pitchFamily="34" charset="0"/>
              <a:buChar char="›"/>
              <a:tabLst/>
              <a:defRPr/>
            </a:pPr>
            <a:r>
              <a:rPr kumimoji="0" lang="en-US" sz="1000" b="0" i="0" u="none" strike="noStrike" kern="1200" cap="none" spc="0" normalizeH="0" baseline="0" noProof="0" dirty="0" err="1">
                <a:ln>
                  <a:noFill/>
                </a:ln>
                <a:solidFill>
                  <a:srgbClr val="324D59"/>
                </a:solidFill>
                <a:effectLst/>
                <a:uLnTx/>
                <a:uFillTx/>
                <a:latin typeface="Arial"/>
                <a:ea typeface="+mn-ea"/>
                <a:cs typeface="+mn-cs"/>
              </a:rPr>
              <a:t>Bernin</a:t>
            </a:r>
            <a:r>
              <a:rPr kumimoji="0" lang="en-US" sz="1000" b="0" i="0" u="none" strike="noStrike" kern="1200" cap="none" spc="0" normalizeH="0" baseline="0" noProof="0" dirty="0">
                <a:ln>
                  <a:noFill/>
                </a:ln>
                <a:solidFill>
                  <a:srgbClr val="324D59"/>
                </a:solidFill>
                <a:effectLst/>
                <a:uLnTx/>
                <a:uFillTx/>
                <a:latin typeface="Arial"/>
                <a:ea typeface="+mn-ea"/>
                <a:cs typeface="+mn-cs"/>
              </a:rPr>
              <a:t> II: continue extending the existing building with a view to subsequently increase capacity by 350k wafers (300mm) vs. previous indication of +150k wafers</a:t>
            </a:r>
          </a:p>
          <a:p>
            <a:pPr marL="361950" marR="0" lvl="1" indent="-180975" algn="l" defTabSz="389626" rtl="0" eaLnBrk="1" fontAlgn="auto" latinLnBrk="0" hangingPunct="1">
              <a:lnSpc>
                <a:spcPct val="125000"/>
              </a:lnSpc>
              <a:spcBef>
                <a:spcPts val="0"/>
              </a:spcBef>
              <a:spcAft>
                <a:spcPts val="0"/>
              </a:spcAft>
              <a:buClr>
                <a:srgbClr val="FFFFFF"/>
              </a:buClr>
              <a:buSzTx/>
              <a:buFont typeface="Arial" panose="020B0604020202020204" pitchFamily="34" charset="0"/>
              <a:buChar char="›"/>
              <a:tabLst/>
              <a:defRPr/>
            </a:pPr>
            <a:r>
              <a:rPr kumimoji="0" lang="en-US" sz="1000" b="0" i="0" u="none" strike="noStrike" kern="1200" cap="none" spc="0" normalizeH="0" baseline="0" noProof="0" dirty="0" err="1">
                <a:ln>
                  <a:noFill/>
                </a:ln>
                <a:solidFill>
                  <a:srgbClr val="324D59"/>
                </a:solidFill>
                <a:effectLst/>
                <a:uLnTx/>
                <a:uFillTx/>
                <a:latin typeface="Arial"/>
                <a:ea typeface="+mn-ea"/>
                <a:cs typeface="+mn-cs"/>
              </a:rPr>
              <a:t>Bernin</a:t>
            </a:r>
            <a:r>
              <a:rPr kumimoji="0" lang="en-US" sz="1000" b="0" i="0" u="none" strike="noStrike" kern="1200" cap="none" spc="0" normalizeH="0" baseline="0" noProof="0" dirty="0">
                <a:ln>
                  <a:noFill/>
                </a:ln>
                <a:solidFill>
                  <a:srgbClr val="324D59"/>
                </a:solidFill>
                <a:effectLst/>
                <a:uLnTx/>
                <a:uFillTx/>
                <a:latin typeface="Arial"/>
                <a:ea typeface="+mn-ea"/>
                <a:cs typeface="+mn-cs"/>
              </a:rPr>
              <a:t> III: start investments to build capacity in POI wafers (engineered substrates for filters – 150mm)</a:t>
            </a:r>
          </a:p>
          <a:p>
            <a:pPr marL="361950" marR="0" lvl="1" indent="-180975" algn="l" defTabSz="389626" rtl="0" eaLnBrk="1" fontAlgn="auto" latinLnBrk="0" hangingPunct="1">
              <a:lnSpc>
                <a:spcPct val="125000"/>
              </a:lnSpc>
              <a:spcBef>
                <a:spcPts val="0"/>
              </a:spcBef>
              <a:spcAft>
                <a:spcPts val="0"/>
              </a:spcAft>
              <a:buClr>
                <a:srgbClr val="FFFFFF"/>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24D59"/>
                </a:solidFill>
                <a:effectLst/>
                <a:uLnTx/>
                <a:uFillTx/>
                <a:latin typeface="Arial"/>
                <a:ea typeface="+mn-ea"/>
                <a:cs typeface="+mn-cs"/>
              </a:rPr>
              <a:t>Singapore: progressively increase capacity with a view to potentially reach 1,000k wafers (300mm) vs. previous indication of 800k wafers</a:t>
            </a:r>
          </a:p>
        </p:txBody>
      </p:sp>
    </p:spTree>
    <p:extLst>
      <p:ext uri="{BB962C8B-B14F-4D97-AF65-F5344CB8AC3E}">
        <p14:creationId xmlns:p14="http://schemas.microsoft.com/office/powerpoint/2010/main" val="22890619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Agenda</a:t>
            </a:r>
            <a:endParaRPr lang="en-US"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29</a:t>
            </a:fld>
            <a:endParaRPr lang="fr-FR"/>
          </a:p>
        </p:txBody>
      </p:sp>
      <p:sp>
        <p:nvSpPr>
          <p:cNvPr id="36" name="Text Placeholder 5"/>
          <p:cNvSpPr txBox="1">
            <a:spLocks/>
          </p:cNvSpPr>
          <p:nvPr/>
        </p:nvSpPr>
        <p:spPr>
          <a:xfrm>
            <a:off x="948602" y="1315240"/>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1</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7" name="Text Placeholder 6"/>
          <p:cNvSpPr txBox="1">
            <a:spLocks/>
          </p:cNvSpPr>
          <p:nvPr/>
        </p:nvSpPr>
        <p:spPr>
          <a:xfrm>
            <a:off x="1309737" y="1314466"/>
            <a:ext cx="6955927" cy="295200"/>
          </a:xfrm>
          <a:prstGeom prst="rect">
            <a:avLst/>
          </a:prstGeom>
        </p:spPr>
        <p:txBody>
          <a:bodyPr vert="horz" lIns="92038" tIns="0" rIns="0" bIns="0" rtlCol="0" anchor="ctr" anchorCtr="0">
            <a:noAutofit/>
          </a:bodyPr>
          <a:lstStyle/>
          <a:p>
            <a:pPr lvl="0">
              <a:buSzPct val="100000"/>
              <a:defRPr/>
            </a:pPr>
            <a:r>
              <a:rPr lang="fr-FR" sz="1400" dirty="0"/>
              <a:t>Messages clés de notre “Journée Investisseurs” du 13 Juin 2019</a:t>
            </a:r>
          </a:p>
        </p:txBody>
      </p:sp>
      <p:sp>
        <p:nvSpPr>
          <p:cNvPr id="38" name="Text Placeholder 5"/>
          <p:cNvSpPr txBox="1">
            <a:spLocks/>
          </p:cNvSpPr>
          <p:nvPr/>
        </p:nvSpPr>
        <p:spPr>
          <a:xfrm>
            <a:off x="948243" y="1952369"/>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2</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9" name="Text Placeholder 6"/>
          <p:cNvSpPr txBox="1">
            <a:spLocks/>
          </p:cNvSpPr>
          <p:nvPr/>
        </p:nvSpPr>
        <p:spPr>
          <a:xfrm>
            <a:off x="1309378" y="1961427"/>
            <a:ext cx="6955927" cy="295200"/>
          </a:xfrm>
          <a:prstGeom prst="rect">
            <a:avLst/>
          </a:prstGeom>
        </p:spPr>
        <p:txBody>
          <a:bodyPr vert="horz" lIns="92038" tIns="0" rIns="0" bIns="0" rtlCol="0" anchor="ctr" anchorCtr="0">
            <a:noAutofit/>
          </a:bodyPr>
          <a:lstStyle/>
          <a:p>
            <a:pPr lvl="0">
              <a:buSzPct val="100000"/>
              <a:defRPr/>
            </a:pPr>
            <a:r>
              <a:rPr lang="en-US" sz="1400" dirty="0" err="1" smtClean="0"/>
              <a:t>Résultats</a:t>
            </a:r>
            <a:r>
              <a:rPr lang="en-US" sz="1400" dirty="0" smtClean="0"/>
              <a:t> financiers pour </a:t>
            </a:r>
            <a:r>
              <a:rPr lang="en-US" sz="1400" dirty="0" err="1" smtClean="0"/>
              <a:t>l’exercice</a:t>
            </a:r>
            <a:r>
              <a:rPr lang="en-US" sz="1400" dirty="0" smtClean="0"/>
              <a:t> fiscal 2017-2018</a:t>
            </a:r>
            <a:endParaRPr lang="en-US" sz="1100" i="1" dirty="0">
              <a:solidFill>
                <a:srgbClr val="7030A0"/>
              </a:solidFill>
            </a:endParaRPr>
          </a:p>
        </p:txBody>
      </p:sp>
      <p:sp>
        <p:nvSpPr>
          <p:cNvPr id="40" name="Text Placeholder 5"/>
          <p:cNvSpPr txBox="1">
            <a:spLocks/>
          </p:cNvSpPr>
          <p:nvPr/>
        </p:nvSpPr>
        <p:spPr>
          <a:xfrm>
            <a:off x="948602" y="2671038"/>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en-US" sz="1500" b="1" i="0" u="none" strike="noStrike" kern="1200" cap="none" spc="0" normalizeH="0" baseline="0" dirty="0" smtClean="0">
                <a:ln>
                  <a:noFill/>
                </a:ln>
                <a:solidFill>
                  <a:schemeClr val="bg1"/>
                </a:solidFill>
                <a:effectLst/>
                <a:uLnTx/>
                <a:uFillTx/>
                <a:latin typeface="+mn-lt"/>
                <a:ea typeface="+mn-ea"/>
                <a:cs typeface="+mn-cs"/>
              </a:rPr>
              <a:t>3</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1" name="Text Placeholder 6"/>
          <p:cNvSpPr txBox="1">
            <a:spLocks/>
          </p:cNvSpPr>
          <p:nvPr/>
        </p:nvSpPr>
        <p:spPr>
          <a:xfrm>
            <a:off x="1309737" y="2680096"/>
            <a:ext cx="6955927" cy="295200"/>
          </a:xfrm>
          <a:prstGeom prst="rect">
            <a:avLst/>
          </a:prstGeom>
        </p:spPr>
        <p:txBody>
          <a:bodyPr vert="horz" lIns="92038" tIns="0" rIns="0" bIns="0" rtlCol="0" anchor="ctr" anchorCtr="0">
            <a:noAutofit/>
          </a:bodyPr>
          <a:lstStyle/>
          <a:p>
            <a:pPr marL="0" marR="0" lvl="0" indent="0" algn="l" defTabSz="389626" rtl="0" eaLnBrk="1" fontAlgn="auto" latinLnBrk="0" hangingPunct="1">
              <a:lnSpc>
                <a:spcPct val="100000"/>
              </a:lnSpc>
              <a:spcBef>
                <a:spcPts val="0"/>
              </a:spcBef>
              <a:spcAft>
                <a:spcPts val="0"/>
              </a:spcAft>
              <a:buClrTx/>
              <a:buSzPct val="100000"/>
              <a:buFontTx/>
              <a:buNone/>
              <a:tabLst/>
              <a:defRPr/>
            </a:pPr>
            <a:r>
              <a:rPr kumimoji="0" lang="en-US" sz="1400" i="0" u="none" strike="noStrike" kern="1200" cap="none" spc="0" normalizeH="0" baseline="0" dirty="0" smtClean="0">
                <a:ln>
                  <a:noFill/>
                </a:ln>
                <a:solidFill>
                  <a:schemeClr val="tx1"/>
                </a:solidFill>
                <a:effectLst/>
                <a:uLnTx/>
                <a:uFillTx/>
              </a:rPr>
              <a:t>Perspectives pour</a:t>
            </a:r>
            <a:r>
              <a:rPr kumimoji="0" lang="en-US" sz="1400" i="0" u="none" strike="noStrike" kern="1200" cap="none" spc="0" normalizeH="0" dirty="0" smtClean="0">
                <a:ln>
                  <a:noFill/>
                </a:ln>
                <a:solidFill>
                  <a:schemeClr val="tx1"/>
                </a:solidFill>
                <a:effectLst/>
                <a:uLnTx/>
                <a:uFillTx/>
              </a:rPr>
              <a:t> </a:t>
            </a:r>
            <a:r>
              <a:rPr kumimoji="0" lang="en-US" sz="1400" i="0" u="none" strike="noStrike" kern="1200" cap="none" spc="0" normalizeH="0" dirty="0" err="1" smtClean="0">
                <a:ln>
                  <a:noFill/>
                </a:ln>
                <a:solidFill>
                  <a:schemeClr val="tx1"/>
                </a:solidFill>
                <a:effectLst/>
                <a:uLnTx/>
                <a:uFillTx/>
              </a:rPr>
              <a:t>l’exercice</a:t>
            </a:r>
            <a:r>
              <a:rPr kumimoji="0" lang="en-US" sz="1400" i="0" u="none" strike="noStrike" kern="1200" cap="none" spc="0" normalizeH="0" dirty="0" smtClean="0">
                <a:ln>
                  <a:noFill/>
                </a:ln>
                <a:solidFill>
                  <a:schemeClr val="tx1"/>
                </a:solidFill>
                <a:effectLst/>
                <a:uLnTx/>
                <a:uFillTx/>
              </a:rPr>
              <a:t> fiscal 2018-2019</a:t>
            </a:r>
            <a:endParaRPr kumimoji="0" lang="en-US" sz="1100" i="1" u="none" strike="noStrike" kern="1200" cap="none" spc="0" normalizeH="0" baseline="0" dirty="0">
              <a:ln>
                <a:noFill/>
              </a:ln>
              <a:solidFill>
                <a:srgbClr val="7030A0"/>
              </a:solidFill>
              <a:effectLst/>
              <a:uLnTx/>
              <a:uFillTx/>
            </a:endParaRPr>
          </a:p>
        </p:txBody>
      </p:sp>
      <p:sp>
        <p:nvSpPr>
          <p:cNvPr id="42" name="Text Placeholder 5"/>
          <p:cNvSpPr txBox="1">
            <a:spLocks/>
          </p:cNvSpPr>
          <p:nvPr/>
        </p:nvSpPr>
        <p:spPr>
          <a:xfrm>
            <a:off x="947884" y="4084823"/>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5</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3" name="Text Placeholder 6"/>
          <p:cNvSpPr txBox="1">
            <a:spLocks/>
          </p:cNvSpPr>
          <p:nvPr/>
        </p:nvSpPr>
        <p:spPr>
          <a:xfrm>
            <a:off x="1314716" y="4086624"/>
            <a:ext cx="6955927" cy="295200"/>
          </a:xfrm>
          <a:prstGeom prst="rect">
            <a:avLst/>
          </a:prstGeom>
        </p:spPr>
        <p:txBody>
          <a:bodyPr vert="horz" lIns="92038" tIns="0" rIns="0" bIns="0" rtlCol="0" anchor="ctr" anchorCtr="0">
            <a:noAutofit/>
          </a:bodyPr>
          <a:lstStyle/>
          <a:p>
            <a:pPr lvl="0">
              <a:buSzPct val="100000"/>
              <a:defRPr/>
            </a:pPr>
            <a:r>
              <a:rPr lang="fr-FR" sz="1400" dirty="0" smtClean="0"/>
              <a:t>Vote des résolutions</a:t>
            </a:r>
            <a:endParaRPr lang="en-US" sz="1400" dirty="0"/>
          </a:p>
        </p:txBody>
      </p:sp>
      <p:sp>
        <p:nvSpPr>
          <p:cNvPr id="14" name="Text Placeholder 5"/>
          <p:cNvSpPr txBox="1">
            <a:spLocks/>
          </p:cNvSpPr>
          <p:nvPr/>
        </p:nvSpPr>
        <p:spPr>
          <a:xfrm>
            <a:off x="951789" y="3412572"/>
            <a:ext cx="361494" cy="293713"/>
          </a:xfrm>
          <a:prstGeom prst="rect">
            <a:avLst/>
          </a:prstGeom>
          <a:solidFill>
            <a:schemeClr val="bg2"/>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4</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15" name="Text Placeholder 6"/>
          <p:cNvSpPr txBox="1">
            <a:spLocks/>
          </p:cNvSpPr>
          <p:nvPr/>
        </p:nvSpPr>
        <p:spPr>
          <a:xfrm>
            <a:off x="1312924" y="3421630"/>
            <a:ext cx="6955927" cy="295200"/>
          </a:xfrm>
          <a:prstGeom prst="rect">
            <a:avLst/>
          </a:prstGeom>
        </p:spPr>
        <p:txBody>
          <a:bodyPr vert="horz" lIns="92038" tIns="0" rIns="0" bIns="0" rtlCol="0" anchor="ctr" anchorCtr="0">
            <a:noAutofit/>
          </a:bodyPr>
          <a:lstStyle/>
          <a:p>
            <a:pPr lvl="0">
              <a:buSzPct val="100000"/>
              <a:defRPr/>
            </a:pPr>
            <a:r>
              <a:rPr lang="en-US" sz="1400" b="1" dirty="0" smtClean="0"/>
              <a:t>Questions &amp; </a:t>
            </a:r>
            <a:r>
              <a:rPr lang="en-US" sz="1400" b="1" dirty="0" err="1" smtClean="0"/>
              <a:t>Réponses</a:t>
            </a:r>
            <a:r>
              <a:rPr lang="en-US" sz="1400" b="1" dirty="0" smtClean="0"/>
              <a:t> </a:t>
            </a:r>
            <a:endParaRPr lang="en-US" sz="1100" b="1" i="1" dirty="0">
              <a:solidFill>
                <a:srgbClr val="7030A0"/>
              </a:solidFill>
            </a:endParaRPr>
          </a:p>
        </p:txBody>
      </p:sp>
      <p:sp>
        <p:nvSpPr>
          <p:cNvPr id="2" name="Espace réservé de la date 1"/>
          <p:cNvSpPr>
            <a:spLocks noGrp="1"/>
          </p:cNvSpPr>
          <p:nvPr>
            <p:ph type="dt" sz="half" idx="10"/>
          </p:nvPr>
        </p:nvSpPr>
        <p:spPr/>
        <p:txBody>
          <a:bodyPr/>
          <a:lstStyle/>
          <a:p>
            <a:r>
              <a:rPr lang="fr-FR" smtClean="0"/>
              <a:t>26/07/2019</a:t>
            </a:r>
            <a:endParaRPr lang="fr-FR" dirty="0"/>
          </a:p>
        </p:txBody>
      </p:sp>
    </p:spTree>
    <p:extLst>
      <p:ext uri="{BB962C8B-B14F-4D97-AF65-F5344CB8AC3E}">
        <p14:creationId xmlns:p14="http://schemas.microsoft.com/office/powerpoint/2010/main" val="242344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Agenda</a:t>
            </a:r>
            <a:endParaRPr lang="en-US" dirty="0"/>
          </a:p>
        </p:txBody>
      </p:sp>
      <p:sp>
        <p:nvSpPr>
          <p:cNvPr id="5" name="Footer Placeholder 4"/>
          <p:cNvSpPr>
            <a:spLocks noGrp="1"/>
          </p:cNvSpPr>
          <p:nvPr>
            <p:ph type="ftr" sz="quarter" idx="11"/>
          </p:nvPr>
        </p:nvSpPr>
        <p:spPr/>
        <p:txBody>
          <a:bodyPr/>
          <a:lstStyle/>
          <a:p>
            <a:r>
              <a:rPr lang="fr-FR" dirty="0"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3</a:t>
            </a:fld>
            <a:endParaRPr lang="fr-FR"/>
          </a:p>
        </p:txBody>
      </p:sp>
      <p:sp>
        <p:nvSpPr>
          <p:cNvPr id="36" name="Text Placeholder 5"/>
          <p:cNvSpPr txBox="1">
            <a:spLocks/>
          </p:cNvSpPr>
          <p:nvPr/>
        </p:nvSpPr>
        <p:spPr>
          <a:xfrm>
            <a:off x="948602" y="1315240"/>
            <a:ext cx="361494" cy="293713"/>
          </a:xfrm>
          <a:prstGeom prst="rect">
            <a:avLst/>
          </a:prstGeom>
          <a:solidFill>
            <a:srgbClr val="76B82A"/>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1</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7" name="Text Placeholder 6"/>
          <p:cNvSpPr txBox="1">
            <a:spLocks/>
          </p:cNvSpPr>
          <p:nvPr/>
        </p:nvSpPr>
        <p:spPr>
          <a:xfrm>
            <a:off x="1309737" y="1314466"/>
            <a:ext cx="6955927" cy="295200"/>
          </a:xfrm>
          <a:prstGeom prst="rect">
            <a:avLst/>
          </a:prstGeom>
        </p:spPr>
        <p:txBody>
          <a:bodyPr vert="horz" lIns="92038" tIns="0" rIns="0" bIns="0" rtlCol="0" anchor="ctr" anchorCtr="0">
            <a:noAutofit/>
          </a:bodyPr>
          <a:lstStyle/>
          <a:p>
            <a:pPr lvl="0">
              <a:buSzPct val="100000"/>
              <a:defRPr/>
            </a:pPr>
            <a:r>
              <a:rPr lang="en-US" sz="1400" b="1" dirty="0" smtClean="0"/>
              <a:t>Messages </a:t>
            </a:r>
            <a:r>
              <a:rPr lang="en-US" sz="1400" b="1" dirty="0" err="1" smtClean="0"/>
              <a:t>clés</a:t>
            </a:r>
            <a:r>
              <a:rPr lang="en-US" sz="1400" b="1" dirty="0" smtClean="0"/>
              <a:t> de </a:t>
            </a:r>
            <a:r>
              <a:rPr lang="en-US" sz="1400" b="1" dirty="0" err="1" smtClean="0"/>
              <a:t>notre</a:t>
            </a:r>
            <a:r>
              <a:rPr lang="en-US" sz="1400" b="1" dirty="0" smtClean="0"/>
              <a:t> “</a:t>
            </a:r>
            <a:r>
              <a:rPr lang="en-US" sz="1400" b="1" dirty="0" err="1" smtClean="0"/>
              <a:t>Journée</a:t>
            </a:r>
            <a:r>
              <a:rPr lang="en-US" sz="1400" b="1" dirty="0" smtClean="0"/>
              <a:t> </a:t>
            </a:r>
            <a:r>
              <a:rPr lang="en-US" sz="1400" b="1" dirty="0" err="1" smtClean="0"/>
              <a:t>Investisseurs</a:t>
            </a:r>
            <a:r>
              <a:rPr lang="en-US" sz="1400" b="1" dirty="0" smtClean="0"/>
              <a:t>” du 13 </a:t>
            </a:r>
            <a:r>
              <a:rPr lang="en-US" sz="1400" b="1" dirty="0" err="1"/>
              <a:t>j</a:t>
            </a:r>
            <a:r>
              <a:rPr lang="en-US" sz="1400" b="1" dirty="0" err="1" smtClean="0"/>
              <a:t>uin</a:t>
            </a:r>
            <a:r>
              <a:rPr lang="en-US" sz="1400" b="1" dirty="0" smtClean="0"/>
              <a:t> </a:t>
            </a:r>
            <a:r>
              <a:rPr lang="en-US" sz="1400" b="1" dirty="0" smtClean="0"/>
              <a:t>2019</a:t>
            </a:r>
            <a:endParaRPr lang="en-US" sz="1400" b="1" dirty="0"/>
          </a:p>
        </p:txBody>
      </p:sp>
      <p:sp>
        <p:nvSpPr>
          <p:cNvPr id="38" name="Text Placeholder 5"/>
          <p:cNvSpPr txBox="1">
            <a:spLocks/>
          </p:cNvSpPr>
          <p:nvPr/>
        </p:nvSpPr>
        <p:spPr>
          <a:xfrm>
            <a:off x="948243" y="1952369"/>
            <a:ext cx="361494" cy="293713"/>
          </a:xfrm>
          <a:prstGeom prst="rect">
            <a:avLst/>
          </a:prstGeom>
          <a:solidFill>
            <a:srgbClr val="76B82A"/>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2</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9" name="Text Placeholder 6"/>
          <p:cNvSpPr txBox="1">
            <a:spLocks/>
          </p:cNvSpPr>
          <p:nvPr/>
        </p:nvSpPr>
        <p:spPr>
          <a:xfrm>
            <a:off x="1309378" y="1961427"/>
            <a:ext cx="6955927" cy="295200"/>
          </a:xfrm>
          <a:prstGeom prst="rect">
            <a:avLst/>
          </a:prstGeom>
        </p:spPr>
        <p:txBody>
          <a:bodyPr vert="horz" lIns="92038" tIns="0" rIns="0" bIns="0" rtlCol="0" anchor="ctr" anchorCtr="0">
            <a:noAutofit/>
          </a:bodyPr>
          <a:lstStyle/>
          <a:p>
            <a:pPr lvl="0">
              <a:buSzPct val="100000"/>
              <a:defRPr/>
            </a:pPr>
            <a:r>
              <a:rPr lang="en-US" sz="1400" b="1" dirty="0" err="1" smtClean="0"/>
              <a:t>Résultats</a:t>
            </a:r>
            <a:r>
              <a:rPr lang="en-US" sz="1400" b="1" dirty="0" smtClean="0"/>
              <a:t> financiers pour </a:t>
            </a:r>
            <a:r>
              <a:rPr lang="en-US" sz="1400" b="1" dirty="0" err="1" smtClean="0"/>
              <a:t>l’exercice</a:t>
            </a:r>
            <a:r>
              <a:rPr lang="en-US" sz="1400" b="1" dirty="0" smtClean="0"/>
              <a:t> fiscal 2018-2019</a:t>
            </a:r>
            <a:endParaRPr lang="en-US" sz="1100" b="1" i="1" dirty="0">
              <a:solidFill>
                <a:srgbClr val="7030A0"/>
              </a:solidFill>
            </a:endParaRPr>
          </a:p>
        </p:txBody>
      </p:sp>
      <p:sp>
        <p:nvSpPr>
          <p:cNvPr id="40" name="Text Placeholder 5"/>
          <p:cNvSpPr txBox="1">
            <a:spLocks/>
          </p:cNvSpPr>
          <p:nvPr/>
        </p:nvSpPr>
        <p:spPr>
          <a:xfrm>
            <a:off x="948602" y="2671038"/>
            <a:ext cx="361494" cy="293713"/>
          </a:xfrm>
          <a:prstGeom prst="rect">
            <a:avLst/>
          </a:prstGeom>
          <a:solidFill>
            <a:srgbClr val="76B82A"/>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en-US" sz="1500" b="1" i="0" u="none" strike="noStrike" kern="1200" cap="none" spc="0" normalizeH="0" baseline="0" dirty="0" smtClean="0">
                <a:ln>
                  <a:noFill/>
                </a:ln>
                <a:solidFill>
                  <a:schemeClr val="bg1"/>
                </a:solidFill>
                <a:effectLst/>
                <a:uLnTx/>
                <a:uFillTx/>
                <a:latin typeface="+mn-lt"/>
                <a:ea typeface="+mn-ea"/>
                <a:cs typeface="+mn-cs"/>
              </a:rPr>
              <a:t>3</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1" name="Text Placeholder 6"/>
          <p:cNvSpPr txBox="1">
            <a:spLocks/>
          </p:cNvSpPr>
          <p:nvPr/>
        </p:nvSpPr>
        <p:spPr>
          <a:xfrm>
            <a:off x="1309737" y="2680096"/>
            <a:ext cx="6955927" cy="295200"/>
          </a:xfrm>
          <a:prstGeom prst="rect">
            <a:avLst/>
          </a:prstGeom>
        </p:spPr>
        <p:txBody>
          <a:bodyPr vert="horz" lIns="92038" tIns="0" rIns="0" bIns="0" rtlCol="0" anchor="ctr" anchorCtr="0">
            <a:noAutofit/>
          </a:bodyPr>
          <a:lstStyle/>
          <a:p>
            <a:pPr marL="0" marR="0" lvl="0" indent="0" algn="l" defTabSz="389626" rtl="0" eaLnBrk="1" fontAlgn="auto" latinLnBrk="0" hangingPunct="1">
              <a:lnSpc>
                <a:spcPct val="100000"/>
              </a:lnSpc>
              <a:spcBef>
                <a:spcPts val="0"/>
              </a:spcBef>
              <a:spcAft>
                <a:spcPts val="0"/>
              </a:spcAft>
              <a:buClrTx/>
              <a:buSzPct val="100000"/>
              <a:buFontTx/>
              <a:buNone/>
              <a:tabLst/>
              <a:defRPr/>
            </a:pPr>
            <a:r>
              <a:rPr kumimoji="0" lang="en-US" sz="1400" b="1" i="0" u="none" strike="noStrike" kern="1200" cap="none" spc="0" normalizeH="0" baseline="0" dirty="0" smtClean="0">
                <a:ln>
                  <a:noFill/>
                </a:ln>
                <a:solidFill>
                  <a:schemeClr val="tx1"/>
                </a:solidFill>
                <a:effectLst/>
                <a:uLnTx/>
                <a:uFillTx/>
              </a:rPr>
              <a:t>Perspectives pour</a:t>
            </a:r>
            <a:r>
              <a:rPr kumimoji="0" lang="en-US" sz="1400" b="1" i="0" u="none" strike="noStrike" kern="1200" cap="none" spc="0" normalizeH="0" dirty="0" smtClean="0">
                <a:ln>
                  <a:noFill/>
                </a:ln>
                <a:solidFill>
                  <a:schemeClr val="tx1"/>
                </a:solidFill>
                <a:effectLst/>
                <a:uLnTx/>
                <a:uFillTx/>
              </a:rPr>
              <a:t> </a:t>
            </a:r>
            <a:r>
              <a:rPr kumimoji="0" lang="en-US" sz="1400" b="1" i="0" u="none" strike="noStrike" kern="1200" cap="none" spc="0" normalizeH="0" dirty="0" err="1" smtClean="0">
                <a:ln>
                  <a:noFill/>
                </a:ln>
                <a:solidFill>
                  <a:schemeClr val="tx1"/>
                </a:solidFill>
                <a:effectLst/>
                <a:uLnTx/>
                <a:uFillTx/>
              </a:rPr>
              <a:t>l’exercice</a:t>
            </a:r>
            <a:r>
              <a:rPr kumimoji="0" lang="en-US" sz="1400" b="1" i="0" u="none" strike="noStrike" kern="1200" cap="none" spc="0" normalizeH="0" dirty="0" smtClean="0">
                <a:ln>
                  <a:noFill/>
                </a:ln>
                <a:solidFill>
                  <a:schemeClr val="tx1"/>
                </a:solidFill>
                <a:effectLst/>
                <a:uLnTx/>
                <a:uFillTx/>
              </a:rPr>
              <a:t> fiscal 2019-2020</a:t>
            </a:r>
            <a:endParaRPr kumimoji="0" lang="en-US" sz="1100" b="1" i="1" u="none" strike="noStrike" kern="1200" cap="none" spc="0" normalizeH="0" baseline="0" dirty="0">
              <a:ln>
                <a:noFill/>
              </a:ln>
              <a:solidFill>
                <a:srgbClr val="7030A0"/>
              </a:solidFill>
              <a:effectLst/>
              <a:uLnTx/>
              <a:uFillTx/>
            </a:endParaRPr>
          </a:p>
        </p:txBody>
      </p:sp>
      <p:sp>
        <p:nvSpPr>
          <p:cNvPr id="42" name="Text Placeholder 5"/>
          <p:cNvSpPr txBox="1">
            <a:spLocks/>
          </p:cNvSpPr>
          <p:nvPr/>
        </p:nvSpPr>
        <p:spPr>
          <a:xfrm>
            <a:off x="947884" y="4084823"/>
            <a:ext cx="361494" cy="293713"/>
          </a:xfrm>
          <a:prstGeom prst="rect">
            <a:avLst/>
          </a:prstGeom>
          <a:solidFill>
            <a:srgbClr val="76B82A"/>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5</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3" name="Text Placeholder 6"/>
          <p:cNvSpPr txBox="1">
            <a:spLocks/>
          </p:cNvSpPr>
          <p:nvPr/>
        </p:nvSpPr>
        <p:spPr>
          <a:xfrm>
            <a:off x="1314716" y="4086624"/>
            <a:ext cx="6955927" cy="295200"/>
          </a:xfrm>
          <a:prstGeom prst="rect">
            <a:avLst/>
          </a:prstGeom>
        </p:spPr>
        <p:txBody>
          <a:bodyPr vert="horz" lIns="92038" tIns="0" rIns="0" bIns="0" rtlCol="0" anchor="ctr" anchorCtr="0">
            <a:noAutofit/>
          </a:bodyPr>
          <a:lstStyle/>
          <a:p>
            <a:pPr lvl="0">
              <a:buSzPct val="100000"/>
              <a:defRPr/>
            </a:pPr>
            <a:r>
              <a:rPr lang="fr-FR" sz="1400" b="1" dirty="0" smtClean="0"/>
              <a:t>Vote des résolutions</a:t>
            </a:r>
            <a:endParaRPr lang="en-US" sz="1400" b="1" dirty="0"/>
          </a:p>
        </p:txBody>
      </p:sp>
      <p:sp>
        <p:nvSpPr>
          <p:cNvPr id="14" name="Text Placeholder 5"/>
          <p:cNvSpPr txBox="1">
            <a:spLocks/>
          </p:cNvSpPr>
          <p:nvPr/>
        </p:nvSpPr>
        <p:spPr>
          <a:xfrm>
            <a:off x="951789" y="3412572"/>
            <a:ext cx="361494" cy="293713"/>
          </a:xfrm>
          <a:prstGeom prst="rect">
            <a:avLst/>
          </a:prstGeom>
          <a:solidFill>
            <a:srgbClr val="76B82A"/>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4</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15" name="Text Placeholder 6"/>
          <p:cNvSpPr txBox="1">
            <a:spLocks/>
          </p:cNvSpPr>
          <p:nvPr/>
        </p:nvSpPr>
        <p:spPr>
          <a:xfrm>
            <a:off x="1312924" y="3421630"/>
            <a:ext cx="6955927" cy="295200"/>
          </a:xfrm>
          <a:prstGeom prst="rect">
            <a:avLst/>
          </a:prstGeom>
        </p:spPr>
        <p:txBody>
          <a:bodyPr vert="horz" lIns="92038" tIns="0" rIns="0" bIns="0" rtlCol="0" anchor="ctr" anchorCtr="0">
            <a:noAutofit/>
          </a:bodyPr>
          <a:lstStyle/>
          <a:p>
            <a:pPr lvl="0">
              <a:buSzPct val="100000"/>
              <a:defRPr/>
            </a:pPr>
            <a:r>
              <a:rPr lang="en-US" sz="1400" b="1" dirty="0" smtClean="0"/>
              <a:t>Questions &amp; </a:t>
            </a:r>
            <a:r>
              <a:rPr lang="en-US" sz="1400" b="1" dirty="0" err="1" smtClean="0"/>
              <a:t>Réponses</a:t>
            </a:r>
            <a:r>
              <a:rPr lang="en-US" sz="1400" b="1" dirty="0" smtClean="0"/>
              <a:t> </a:t>
            </a:r>
            <a:endParaRPr lang="en-US" sz="1100" b="1" i="1" dirty="0">
              <a:solidFill>
                <a:srgbClr val="7030A0"/>
              </a:solidFill>
            </a:endParaRPr>
          </a:p>
        </p:txBody>
      </p:sp>
      <p:sp>
        <p:nvSpPr>
          <p:cNvPr id="2" name="Espace réservé de la date 1"/>
          <p:cNvSpPr>
            <a:spLocks noGrp="1"/>
          </p:cNvSpPr>
          <p:nvPr>
            <p:ph type="dt" sz="half" idx="10"/>
          </p:nvPr>
        </p:nvSpPr>
        <p:spPr/>
        <p:txBody>
          <a:bodyPr/>
          <a:lstStyle/>
          <a:p>
            <a:r>
              <a:rPr lang="fr-FR" smtClean="0"/>
              <a:t>26/07/2019</a:t>
            </a:r>
            <a:endParaRPr lang="fr-FR" dirty="0"/>
          </a:p>
        </p:txBody>
      </p:sp>
    </p:spTree>
    <p:extLst>
      <p:ext uri="{BB962C8B-B14F-4D97-AF65-F5344CB8AC3E}">
        <p14:creationId xmlns:p14="http://schemas.microsoft.com/office/powerpoint/2010/main" val="17519410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S06080\Documents\Photos\Q&amp;A\microphone-704257_1920.jpg"/>
          <p:cNvPicPr>
            <a:picLocks noChangeAspect="1" noChangeArrowheads="1"/>
          </p:cNvPicPr>
          <p:nvPr/>
        </p:nvPicPr>
        <p:blipFill>
          <a:blip r:embed="rId2" cstate="print">
            <a:lum bright="-28000" contrast="-49000"/>
            <a:extLst>
              <a:ext uri="{28A0092B-C50C-407E-A947-70E740481C1C}">
                <a14:useLocalDpi xmlns:a14="http://schemas.microsoft.com/office/drawing/2010/main"/>
              </a:ext>
            </a:extLst>
          </a:blip>
          <a:srcRect/>
          <a:stretch>
            <a:fillRect/>
          </a:stretch>
        </p:blipFill>
        <p:spPr bwMode="auto">
          <a:xfrm>
            <a:off x="-4950" y="9072"/>
            <a:ext cx="9172572" cy="5156200"/>
          </a:xfrm>
          <a:prstGeom prst="rect">
            <a:avLst/>
          </a:prstGeom>
          <a:noFill/>
        </p:spPr>
      </p:pic>
      <p:cxnSp>
        <p:nvCxnSpPr>
          <p:cNvPr id="9" name="Connecteur droit 8"/>
          <p:cNvCxnSpPr/>
          <p:nvPr/>
        </p:nvCxnSpPr>
        <p:spPr>
          <a:xfrm>
            <a:off x="522212" y="2571188"/>
            <a:ext cx="2505996" cy="1187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pic>
        <p:nvPicPr>
          <p:cNvPr id="10" name="Image 9" descr="logo-SOITEC-2016-BLANC-PP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40421" y="4728508"/>
            <a:ext cx="1065600" cy="261885"/>
          </a:xfrm>
          <a:prstGeom prst="rect">
            <a:avLst/>
          </a:prstGeom>
        </p:spPr>
      </p:pic>
      <p:sp>
        <p:nvSpPr>
          <p:cNvPr id="11" name="Shape 212"/>
          <p:cNvSpPr txBox="1">
            <a:spLocks/>
          </p:cNvSpPr>
          <p:nvPr/>
        </p:nvSpPr>
        <p:spPr bwMode="auto">
          <a:xfrm>
            <a:off x="-4950" y="1852560"/>
            <a:ext cx="5321488" cy="1757228"/>
          </a:xfrm>
          <a:prstGeom prst="rect">
            <a:avLst/>
          </a:prstGeom>
          <a:noFill/>
          <a:ln w="9525">
            <a:noFill/>
            <a:miter lim="800000"/>
            <a:headEnd/>
            <a:tailEnd/>
          </a:ln>
        </p:spPr>
        <p:txBody>
          <a:bodyPr vert="horz" wrap="square" lIns="540000" tIns="0" rIns="0" bIns="0" numCol="1" anchor="b" anchorCtr="0" compatLnSpc="1">
            <a:prstTxWarp prst="textNoShape">
              <a:avLst/>
            </a:prstTxWarp>
            <a:noAutofit/>
          </a:bodyPr>
          <a:lstStyle/>
          <a:p>
            <a:pPr lvl="0" defTabSz="388938" fontAlgn="base">
              <a:buClr>
                <a:schemeClr val="lt1"/>
              </a:buClr>
              <a:buSzPct val="25000"/>
              <a:defRPr/>
            </a:pPr>
            <a:r>
              <a:rPr lang="en-US" sz="3200" dirty="0">
                <a:solidFill>
                  <a:schemeClr val="lt1"/>
                </a:solidFill>
                <a:ea typeface="Arial"/>
                <a:cs typeface="Arial"/>
                <a:sym typeface="Arial"/>
              </a:rPr>
              <a:t>Q&amp;A</a:t>
            </a:r>
          </a:p>
          <a:p>
            <a:pPr lvl="0" defTabSz="388938" fontAlgn="base">
              <a:buClr>
                <a:schemeClr val="lt1"/>
              </a:buClr>
              <a:buSzPct val="25000"/>
              <a:defRPr/>
            </a:pPr>
            <a:endParaRPr lang="en-US" sz="2400" i="1" dirty="0">
              <a:solidFill>
                <a:schemeClr val="lt1"/>
              </a:solidFill>
              <a:latin typeface="Arial"/>
              <a:ea typeface="Arial"/>
              <a:cs typeface="Arial"/>
              <a:sym typeface="Arial"/>
            </a:endParaRPr>
          </a:p>
          <a:p>
            <a:pPr lvl="0" defTabSz="388938" fontAlgn="base">
              <a:buClr>
                <a:schemeClr val="lt1"/>
              </a:buClr>
              <a:buSzPct val="25000"/>
              <a:defRPr/>
            </a:pPr>
            <a:endParaRPr lang="en-US" sz="2400" i="1" dirty="0">
              <a:solidFill>
                <a:schemeClr val="lt1"/>
              </a:solidFill>
              <a:latin typeface="Arial"/>
              <a:ea typeface="Arial"/>
              <a:cs typeface="Arial"/>
              <a:sym typeface="Arial"/>
            </a:endParaRPr>
          </a:p>
          <a:p>
            <a:pPr lvl="0" defTabSz="388938" fontAlgn="base">
              <a:buClr>
                <a:schemeClr val="lt1"/>
              </a:buClr>
              <a:buSzPct val="25000"/>
              <a:defRPr/>
            </a:pPr>
            <a:endParaRPr kumimoji="0" lang="en-US" sz="2400" b="0" i="1" u="none" strike="noStrike" kern="1200" cap="none" spc="0" normalizeH="0" noProof="0" dirty="0">
              <a:ln>
                <a:noFill/>
              </a:ln>
              <a:solidFill>
                <a:schemeClr val="lt1"/>
              </a:solidFill>
              <a:effectLst/>
              <a:uLnTx/>
              <a:uFillTx/>
              <a:latin typeface="Arial"/>
              <a:ea typeface="Arial"/>
              <a:cs typeface="Arial"/>
              <a:sym typeface="Arial"/>
            </a:endParaRPr>
          </a:p>
        </p:txBody>
      </p:sp>
      <p:sp>
        <p:nvSpPr>
          <p:cNvPr id="2" name="Date Placeholder 1"/>
          <p:cNvSpPr>
            <a:spLocks noGrp="1"/>
          </p:cNvSpPr>
          <p:nvPr>
            <p:ph type="dt" sz="half" idx="10"/>
          </p:nvPr>
        </p:nvSpPr>
        <p:spPr/>
        <p:txBody>
          <a:bodyPr/>
          <a:lstStyle/>
          <a:p>
            <a:r>
              <a:rPr lang="fr-FR" smtClean="0"/>
              <a:t>26/07/2019</a:t>
            </a:r>
            <a:endParaRPr lang="fr-FR" dirty="0"/>
          </a:p>
        </p:txBody>
      </p:sp>
      <p:sp>
        <p:nvSpPr>
          <p:cNvPr id="3" name="Footer Placeholder 2"/>
          <p:cNvSpPr>
            <a:spLocks noGrp="1"/>
          </p:cNvSpPr>
          <p:nvPr>
            <p:ph type="ftr" sz="quarter" idx="11"/>
          </p:nvPr>
        </p:nvSpPr>
        <p:spPr/>
        <p:txBody>
          <a:bodyPr/>
          <a:lstStyle/>
          <a:p>
            <a:r>
              <a:rPr lang="fr-FR" smtClean="0"/>
              <a:t>Assemblée Générale Annuelle des Actionnaires</a:t>
            </a:r>
            <a:endParaRPr lang="fr-FR" dirty="0"/>
          </a:p>
        </p:txBody>
      </p:sp>
      <p:sp>
        <p:nvSpPr>
          <p:cNvPr id="4" name="Slide Number Placeholder 3"/>
          <p:cNvSpPr>
            <a:spLocks noGrp="1"/>
          </p:cNvSpPr>
          <p:nvPr>
            <p:ph type="sldNum" sz="quarter" idx="12"/>
          </p:nvPr>
        </p:nvSpPr>
        <p:spPr/>
        <p:txBody>
          <a:bodyPr/>
          <a:lstStyle/>
          <a:p>
            <a:fld id="{04EA29CB-1A07-F64C-8340-A199DD2D6D69}" type="slidenum">
              <a:rPr lang="fr-FR" smtClean="0"/>
              <a:pPr/>
              <a:t>30</a:t>
            </a:fld>
            <a:endParaRPr lang="fr-FR"/>
          </a:p>
        </p:txBody>
      </p:sp>
    </p:spTree>
    <p:extLst>
      <p:ext uri="{BB962C8B-B14F-4D97-AF65-F5344CB8AC3E}">
        <p14:creationId xmlns:p14="http://schemas.microsoft.com/office/powerpoint/2010/main" val="4149038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Agenda</a:t>
            </a:r>
            <a:endParaRPr lang="en-US"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31</a:t>
            </a:fld>
            <a:endParaRPr lang="fr-FR"/>
          </a:p>
        </p:txBody>
      </p:sp>
      <p:sp>
        <p:nvSpPr>
          <p:cNvPr id="36" name="Text Placeholder 5"/>
          <p:cNvSpPr txBox="1">
            <a:spLocks/>
          </p:cNvSpPr>
          <p:nvPr/>
        </p:nvSpPr>
        <p:spPr>
          <a:xfrm>
            <a:off x="948602" y="1315240"/>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1</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7" name="Text Placeholder 6"/>
          <p:cNvSpPr txBox="1">
            <a:spLocks/>
          </p:cNvSpPr>
          <p:nvPr/>
        </p:nvSpPr>
        <p:spPr>
          <a:xfrm>
            <a:off x="1309737" y="1324298"/>
            <a:ext cx="6955927" cy="295200"/>
          </a:xfrm>
          <a:prstGeom prst="rect">
            <a:avLst/>
          </a:prstGeom>
        </p:spPr>
        <p:txBody>
          <a:bodyPr vert="horz" lIns="92038" tIns="0" rIns="0" bIns="0" rtlCol="0" anchor="ctr" anchorCtr="0">
            <a:noAutofit/>
          </a:bodyPr>
          <a:lstStyle/>
          <a:p>
            <a:pPr lvl="0">
              <a:buSzPct val="100000"/>
              <a:defRPr/>
            </a:pPr>
            <a:r>
              <a:rPr lang="en-US" sz="1400" dirty="0" smtClean="0"/>
              <a:t>Un </a:t>
            </a:r>
            <a:r>
              <a:rPr lang="en-US" sz="1400" dirty="0" err="1" smtClean="0"/>
              <a:t>positionnement</a:t>
            </a:r>
            <a:r>
              <a:rPr lang="en-US" sz="1400" dirty="0" smtClean="0"/>
              <a:t> unique </a:t>
            </a:r>
            <a:r>
              <a:rPr lang="en-US" sz="1400" dirty="0" err="1" smtClean="0"/>
              <a:t>dans</a:t>
            </a:r>
            <a:r>
              <a:rPr lang="en-US" sz="1400" dirty="0" smtClean="0"/>
              <a:t> la </a:t>
            </a:r>
            <a:r>
              <a:rPr lang="en-US" sz="1400" dirty="0" err="1" smtClean="0"/>
              <a:t>chaîne</a:t>
            </a:r>
            <a:r>
              <a:rPr lang="en-US" sz="1400" dirty="0" smtClean="0"/>
              <a:t> de </a:t>
            </a:r>
            <a:r>
              <a:rPr lang="en-US" sz="1400" dirty="0" err="1" smtClean="0"/>
              <a:t>valeurs</a:t>
            </a:r>
            <a:r>
              <a:rPr lang="en-US" sz="1400" dirty="0" smtClean="0"/>
              <a:t> </a:t>
            </a:r>
            <a:r>
              <a:rPr lang="en-US" sz="1400" dirty="0" err="1" smtClean="0"/>
              <a:t>électronique</a:t>
            </a:r>
            <a:r>
              <a:rPr lang="en-US" sz="1400" dirty="0" smtClean="0"/>
              <a:t> </a:t>
            </a:r>
            <a:endParaRPr lang="en-US" sz="1400" dirty="0"/>
          </a:p>
        </p:txBody>
      </p:sp>
      <p:sp>
        <p:nvSpPr>
          <p:cNvPr id="38" name="Text Placeholder 5"/>
          <p:cNvSpPr txBox="1">
            <a:spLocks/>
          </p:cNvSpPr>
          <p:nvPr/>
        </p:nvSpPr>
        <p:spPr>
          <a:xfrm>
            <a:off x="948243" y="1952369"/>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2</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9" name="Text Placeholder 6"/>
          <p:cNvSpPr txBox="1">
            <a:spLocks/>
          </p:cNvSpPr>
          <p:nvPr/>
        </p:nvSpPr>
        <p:spPr>
          <a:xfrm>
            <a:off x="1309378" y="1961427"/>
            <a:ext cx="6955927" cy="295200"/>
          </a:xfrm>
          <a:prstGeom prst="rect">
            <a:avLst/>
          </a:prstGeom>
        </p:spPr>
        <p:txBody>
          <a:bodyPr vert="horz" lIns="92038" tIns="0" rIns="0" bIns="0" rtlCol="0" anchor="ctr" anchorCtr="0">
            <a:noAutofit/>
          </a:bodyPr>
          <a:lstStyle/>
          <a:p>
            <a:pPr lvl="0">
              <a:buSzPct val="100000"/>
              <a:defRPr/>
            </a:pPr>
            <a:r>
              <a:rPr lang="en-US" sz="1400" dirty="0" err="1" smtClean="0"/>
              <a:t>Résultats</a:t>
            </a:r>
            <a:r>
              <a:rPr lang="en-US" sz="1400" dirty="0" smtClean="0"/>
              <a:t> financiers pour </a:t>
            </a:r>
            <a:r>
              <a:rPr lang="en-US" sz="1400" dirty="0" err="1" smtClean="0"/>
              <a:t>l’exercice</a:t>
            </a:r>
            <a:r>
              <a:rPr lang="en-US" sz="1400" dirty="0" smtClean="0"/>
              <a:t> fiscal 2017-2018</a:t>
            </a:r>
            <a:endParaRPr lang="en-US" sz="1100" i="1" dirty="0">
              <a:solidFill>
                <a:srgbClr val="7030A0"/>
              </a:solidFill>
            </a:endParaRPr>
          </a:p>
        </p:txBody>
      </p:sp>
      <p:sp>
        <p:nvSpPr>
          <p:cNvPr id="40" name="Text Placeholder 5"/>
          <p:cNvSpPr txBox="1">
            <a:spLocks/>
          </p:cNvSpPr>
          <p:nvPr/>
        </p:nvSpPr>
        <p:spPr>
          <a:xfrm>
            <a:off x="948602" y="2671038"/>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en-US" sz="1500" b="1" i="0" u="none" strike="noStrike" kern="1200" cap="none" spc="0" normalizeH="0" baseline="0" dirty="0" smtClean="0">
                <a:ln>
                  <a:noFill/>
                </a:ln>
                <a:solidFill>
                  <a:schemeClr val="bg1"/>
                </a:solidFill>
                <a:effectLst/>
                <a:uLnTx/>
                <a:uFillTx/>
                <a:latin typeface="+mn-lt"/>
                <a:ea typeface="+mn-ea"/>
                <a:cs typeface="+mn-cs"/>
              </a:rPr>
              <a:t>3</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1" name="Text Placeholder 6"/>
          <p:cNvSpPr txBox="1">
            <a:spLocks/>
          </p:cNvSpPr>
          <p:nvPr/>
        </p:nvSpPr>
        <p:spPr>
          <a:xfrm>
            <a:off x="1309737" y="2680096"/>
            <a:ext cx="6955927" cy="295200"/>
          </a:xfrm>
          <a:prstGeom prst="rect">
            <a:avLst/>
          </a:prstGeom>
        </p:spPr>
        <p:txBody>
          <a:bodyPr vert="horz" lIns="92038" tIns="0" rIns="0" bIns="0" rtlCol="0" anchor="ctr" anchorCtr="0">
            <a:noAutofit/>
          </a:bodyPr>
          <a:lstStyle/>
          <a:p>
            <a:pPr marL="0" marR="0" lvl="0" indent="0" algn="l" defTabSz="389626" rtl="0" eaLnBrk="1" fontAlgn="auto" latinLnBrk="0" hangingPunct="1">
              <a:lnSpc>
                <a:spcPct val="100000"/>
              </a:lnSpc>
              <a:spcBef>
                <a:spcPts val="0"/>
              </a:spcBef>
              <a:spcAft>
                <a:spcPts val="0"/>
              </a:spcAft>
              <a:buClrTx/>
              <a:buSzPct val="100000"/>
              <a:buFontTx/>
              <a:buNone/>
              <a:tabLst/>
              <a:defRPr/>
            </a:pPr>
            <a:r>
              <a:rPr kumimoji="0" lang="en-US" sz="1400" i="0" u="none" strike="noStrike" kern="1200" cap="none" spc="0" normalizeH="0" baseline="0" dirty="0" smtClean="0">
                <a:ln>
                  <a:noFill/>
                </a:ln>
                <a:solidFill>
                  <a:schemeClr val="tx1"/>
                </a:solidFill>
                <a:effectLst/>
                <a:uLnTx/>
                <a:uFillTx/>
              </a:rPr>
              <a:t>Perspectives pour</a:t>
            </a:r>
            <a:r>
              <a:rPr kumimoji="0" lang="en-US" sz="1400" i="0" u="none" strike="noStrike" kern="1200" cap="none" spc="0" normalizeH="0" dirty="0" smtClean="0">
                <a:ln>
                  <a:noFill/>
                </a:ln>
                <a:solidFill>
                  <a:schemeClr val="tx1"/>
                </a:solidFill>
                <a:effectLst/>
                <a:uLnTx/>
                <a:uFillTx/>
              </a:rPr>
              <a:t> </a:t>
            </a:r>
            <a:r>
              <a:rPr kumimoji="0" lang="en-US" sz="1400" i="0" u="none" strike="noStrike" kern="1200" cap="none" spc="0" normalizeH="0" dirty="0" err="1" smtClean="0">
                <a:ln>
                  <a:noFill/>
                </a:ln>
                <a:solidFill>
                  <a:schemeClr val="tx1"/>
                </a:solidFill>
                <a:effectLst/>
                <a:uLnTx/>
                <a:uFillTx/>
              </a:rPr>
              <a:t>l’exercice</a:t>
            </a:r>
            <a:r>
              <a:rPr kumimoji="0" lang="en-US" sz="1400" i="0" u="none" strike="noStrike" kern="1200" cap="none" spc="0" normalizeH="0" dirty="0" smtClean="0">
                <a:ln>
                  <a:noFill/>
                </a:ln>
                <a:solidFill>
                  <a:schemeClr val="tx1"/>
                </a:solidFill>
                <a:effectLst/>
                <a:uLnTx/>
                <a:uFillTx/>
              </a:rPr>
              <a:t> fiscal 2018-2019</a:t>
            </a:r>
            <a:endParaRPr kumimoji="0" lang="en-US" sz="1100" i="1" u="none" strike="noStrike" kern="1200" cap="none" spc="0" normalizeH="0" baseline="0" dirty="0">
              <a:ln>
                <a:noFill/>
              </a:ln>
              <a:solidFill>
                <a:srgbClr val="7030A0"/>
              </a:solidFill>
              <a:effectLst/>
              <a:uLnTx/>
              <a:uFillTx/>
            </a:endParaRPr>
          </a:p>
        </p:txBody>
      </p:sp>
      <p:sp>
        <p:nvSpPr>
          <p:cNvPr id="42" name="Text Placeholder 5"/>
          <p:cNvSpPr txBox="1">
            <a:spLocks/>
          </p:cNvSpPr>
          <p:nvPr/>
        </p:nvSpPr>
        <p:spPr>
          <a:xfrm>
            <a:off x="947884" y="4084823"/>
            <a:ext cx="361494" cy="293713"/>
          </a:xfrm>
          <a:prstGeom prst="rect">
            <a:avLst/>
          </a:prstGeom>
          <a:solidFill>
            <a:srgbClr val="76B82A"/>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5</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3" name="Text Placeholder 6"/>
          <p:cNvSpPr txBox="1">
            <a:spLocks/>
          </p:cNvSpPr>
          <p:nvPr/>
        </p:nvSpPr>
        <p:spPr>
          <a:xfrm>
            <a:off x="1314716" y="4086624"/>
            <a:ext cx="6955927" cy="295200"/>
          </a:xfrm>
          <a:prstGeom prst="rect">
            <a:avLst/>
          </a:prstGeom>
        </p:spPr>
        <p:txBody>
          <a:bodyPr vert="horz" lIns="92038" tIns="0" rIns="0" bIns="0" rtlCol="0" anchor="ctr" anchorCtr="0">
            <a:noAutofit/>
          </a:bodyPr>
          <a:lstStyle/>
          <a:p>
            <a:pPr lvl="0">
              <a:buSzPct val="100000"/>
              <a:defRPr/>
            </a:pPr>
            <a:r>
              <a:rPr lang="fr-FR" sz="1400" b="1" dirty="0" smtClean="0"/>
              <a:t>Vote des résolutions</a:t>
            </a:r>
            <a:endParaRPr lang="en-US" sz="1400" b="1" dirty="0"/>
          </a:p>
        </p:txBody>
      </p:sp>
      <p:sp>
        <p:nvSpPr>
          <p:cNvPr id="14" name="Text Placeholder 5"/>
          <p:cNvSpPr txBox="1">
            <a:spLocks/>
          </p:cNvSpPr>
          <p:nvPr/>
        </p:nvSpPr>
        <p:spPr>
          <a:xfrm>
            <a:off x="951789" y="3412572"/>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4</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15" name="Text Placeholder 6"/>
          <p:cNvSpPr txBox="1">
            <a:spLocks/>
          </p:cNvSpPr>
          <p:nvPr/>
        </p:nvSpPr>
        <p:spPr>
          <a:xfrm>
            <a:off x="1312924" y="3421630"/>
            <a:ext cx="6955927" cy="295200"/>
          </a:xfrm>
          <a:prstGeom prst="rect">
            <a:avLst/>
          </a:prstGeom>
        </p:spPr>
        <p:txBody>
          <a:bodyPr vert="horz" lIns="92038" tIns="0" rIns="0" bIns="0" rtlCol="0" anchor="ctr" anchorCtr="0">
            <a:noAutofit/>
          </a:bodyPr>
          <a:lstStyle/>
          <a:p>
            <a:pPr lvl="0">
              <a:buSzPct val="100000"/>
              <a:defRPr/>
            </a:pPr>
            <a:r>
              <a:rPr lang="en-US" sz="1400" dirty="0" smtClean="0"/>
              <a:t>Questions &amp; </a:t>
            </a:r>
            <a:r>
              <a:rPr lang="en-US" sz="1400" dirty="0" err="1" smtClean="0"/>
              <a:t>Réponses</a:t>
            </a:r>
            <a:r>
              <a:rPr lang="en-US" sz="1400" dirty="0" smtClean="0"/>
              <a:t> </a:t>
            </a:r>
            <a:endParaRPr lang="en-US" sz="1100" i="1" dirty="0">
              <a:solidFill>
                <a:srgbClr val="7030A0"/>
              </a:solidFill>
            </a:endParaRPr>
          </a:p>
        </p:txBody>
      </p:sp>
      <p:sp>
        <p:nvSpPr>
          <p:cNvPr id="2" name="Espace réservé de la date 1"/>
          <p:cNvSpPr>
            <a:spLocks noGrp="1"/>
          </p:cNvSpPr>
          <p:nvPr>
            <p:ph type="dt" sz="half" idx="10"/>
          </p:nvPr>
        </p:nvSpPr>
        <p:spPr/>
        <p:txBody>
          <a:bodyPr/>
          <a:lstStyle/>
          <a:p>
            <a:r>
              <a:rPr lang="fr-FR" smtClean="0"/>
              <a:t>26/07/2019</a:t>
            </a:r>
            <a:endParaRPr lang="fr-FR" dirty="0"/>
          </a:p>
        </p:txBody>
      </p:sp>
    </p:spTree>
    <p:extLst>
      <p:ext uri="{BB962C8B-B14F-4D97-AF65-F5344CB8AC3E}">
        <p14:creationId xmlns:p14="http://schemas.microsoft.com/office/powerpoint/2010/main" val="3117518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a:t>Première résolution</a:t>
            </a:r>
            <a:r>
              <a:rPr lang="fr-FR" dirty="0"/>
              <a:t> : 	Approbation des comptes sociaux de l’exercice clos le 31 mars </a:t>
            </a:r>
            <a:r>
              <a:rPr lang="fr-FR" dirty="0" smtClean="0"/>
              <a:t>2019</a:t>
            </a:r>
          </a:p>
          <a:p>
            <a:endParaRPr lang="fr-FR" dirty="0"/>
          </a:p>
          <a:p>
            <a:r>
              <a:rPr lang="en-US" i="1" u="sng" dirty="0">
                <a:solidFill>
                  <a:srgbClr val="7030A0"/>
                </a:solidFill>
              </a:rPr>
              <a:t>First resolution</a:t>
            </a:r>
            <a:r>
              <a:rPr lang="en-US" i="1" dirty="0">
                <a:solidFill>
                  <a:srgbClr val="7030A0"/>
                </a:solidFill>
              </a:rPr>
              <a:t>: 	Approval of the statutory financial statements for the fiscal year ended on March 31, </a:t>
            </a:r>
            <a:r>
              <a:rPr lang="en-US" i="1" dirty="0" smtClean="0">
                <a:solidFill>
                  <a:srgbClr val="7030A0"/>
                </a:solidFill>
              </a:rPr>
              <a:t>2019</a:t>
            </a:r>
            <a:endParaRPr lang="en-US" i="1" dirty="0">
              <a:solidFill>
                <a:srgbClr val="7030A0"/>
              </a:solidFill>
            </a:endParaRPr>
          </a:p>
          <a:p>
            <a:endParaRPr lang="en-US" dirty="0"/>
          </a:p>
          <a:p>
            <a:r>
              <a:rPr lang="fr-FR" dirty="0"/>
              <a:t> </a:t>
            </a:r>
            <a:endParaRPr lang="en-US" dirty="0"/>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32</a:t>
            </a:fld>
            <a:endParaRPr lang="fr-FR"/>
          </a:p>
        </p:txBody>
      </p:sp>
    </p:spTree>
    <p:extLst>
      <p:ext uri="{BB962C8B-B14F-4D97-AF65-F5344CB8AC3E}">
        <p14:creationId xmlns:p14="http://schemas.microsoft.com/office/powerpoint/2010/main" val="14394257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Deuxième </a:t>
            </a:r>
            <a:r>
              <a:rPr lang="fr-FR" u="sng" dirty="0"/>
              <a:t>résolution</a:t>
            </a:r>
            <a:r>
              <a:rPr lang="fr-FR" dirty="0"/>
              <a:t> : 	Approbation des comptes consolidés de l’exercice clos le 31 mars </a:t>
            </a:r>
            <a:r>
              <a:rPr lang="fr-FR" dirty="0" smtClean="0"/>
              <a:t>2019</a:t>
            </a:r>
          </a:p>
          <a:p>
            <a:endParaRPr lang="fr-FR" dirty="0"/>
          </a:p>
          <a:p>
            <a:r>
              <a:rPr lang="en-US" i="1" u="sng" dirty="0">
                <a:solidFill>
                  <a:srgbClr val="7030A0"/>
                </a:solidFill>
              </a:rPr>
              <a:t>Second resolution</a:t>
            </a:r>
            <a:r>
              <a:rPr lang="en-US" i="1" dirty="0">
                <a:solidFill>
                  <a:srgbClr val="7030A0"/>
                </a:solidFill>
              </a:rPr>
              <a:t>: 	</a:t>
            </a:r>
            <a:r>
              <a:rPr lang="en-US" i="1" dirty="0" smtClean="0">
                <a:solidFill>
                  <a:srgbClr val="7030A0"/>
                </a:solidFill>
              </a:rPr>
              <a:t>	Approval </a:t>
            </a:r>
            <a:r>
              <a:rPr lang="en-US" i="1" dirty="0">
                <a:solidFill>
                  <a:srgbClr val="7030A0"/>
                </a:solidFill>
              </a:rPr>
              <a:t>of the consolidated financial statements for the fiscal year ended on March 31, </a:t>
            </a:r>
            <a:r>
              <a:rPr lang="en-US" i="1" dirty="0" smtClean="0">
                <a:solidFill>
                  <a:srgbClr val="7030A0"/>
                </a:solidFill>
              </a:rPr>
              <a:t>2019</a:t>
            </a:r>
            <a:endParaRPr lang="en-US" i="1" dirty="0">
              <a:solidFill>
                <a:srgbClr val="7030A0"/>
              </a:solidFill>
            </a:endParaRPr>
          </a:p>
          <a:p>
            <a:endParaRPr lang="en-US" dirty="0"/>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33</a:t>
            </a:fld>
            <a:endParaRPr lang="fr-FR"/>
          </a:p>
        </p:txBody>
      </p:sp>
    </p:spTree>
    <p:extLst>
      <p:ext uri="{BB962C8B-B14F-4D97-AF65-F5344CB8AC3E}">
        <p14:creationId xmlns:p14="http://schemas.microsoft.com/office/powerpoint/2010/main" val="9684130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Troisième </a:t>
            </a:r>
            <a:r>
              <a:rPr lang="fr-FR" u="sng" dirty="0"/>
              <a:t>résolution</a:t>
            </a:r>
            <a:r>
              <a:rPr lang="fr-FR" dirty="0"/>
              <a:t> : 	Affectation du résultat de l’exercice clos le 31 mars </a:t>
            </a:r>
            <a:r>
              <a:rPr lang="fr-FR" dirty="0" smtClean="0"/>
              <a:t>2019</a:t>
            </a:r>
          </a:p>
          <a:p>
            <a:endParaRPr lang="fr-FR" dirty="0"/>
          </a:p>
          <a:p>
            <a:r>
              <a:rPr lang="en-US" i="1" u="sng" dirty="0">
                <a:solidFill>
                  <a:srgbClr val="7030A0"/>
                </a:solidFill>
              </a:rPr>
              <a:t>Third resolution</a:t>
            </a:r>
            <a:r>
              <a:rPr lang="en-US" i="1" dirty="0">
                <a:solidFill>
                  <a:srgbClr val="7030A0"/>
                </a:solidFill>
              </a:rPr>
              <a:t>: 	Appropriation of income for the fiscal year ended on March 31, </a:t>
            </a:r>
            <a:r>
              <a:rPr lang="en-US" i="1" dirty="0" smtClean="0">
                <a:solidFill>
                  <a:srgbClr val="7030A0"/>
                </a:solidFill>
              </a:rPr>
              <a:t>2019</a:t>
            </a:r>
            <a:endParaRPr lang="en-US" i="1" dirty="0">
              <a:solidFill>
                <a:srgbClr val="7030A0"/>
              </a:solidFill>
            </a:endParaRPr>
          </a:p>
          <a:p>
            <a:endParaRPr lang="en-US" dirty="0"/>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34</a:t>
            </a:fld>
            <a:endParaRPr lang="fr-FR"/>
          </a:p>
        </p:txBody>
      </p:sp>
    </p:spTree>
    <p:extLst>
      <p:ext uri="{BB962C8B-B14F-4D97-AF65-F5344CB8AC3E}">
        <p14:creationId xmlns:p14="http://schemas.microsoft.com/office/powerpoint/2010/main" val="32242844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Quatrième </a:t>
            </a:r>
            <a:r>
              <a:rPr lang="fr-FR" u="sng" dirty="0"/>
              <a:t>résolution</a:t>
            </a:r>
            <a:r>
              <a:rPr lang="fr-FR" dirty="0"/>
              <a:t> : 	</a:t>
            </a:r>
            <a:r>
              <a:rPr lang="fr-FR" dirty="0" smtClean="0"/>
              <a:t>Approbation des conventions et engagements réglementés, soumis aux dispositions des articles L. 225-38 et suivants du Code</a:t>
            </a:r>
          </a:p>
          <a:p>
            <a:r>
              <a:rPr lang="fr-FR" dirty="0" smtClean="0"/>
              <a:t>de commerce</a:t>
            </a:r>
          </a:p>
          <a:p>
            <a:endParaRPr lang="fr-FR" dirty="0"/>
          </a:p>
          <a:p>
            <a:r>
              <a:rPr lang="en-US" i="1" u="sng" dirty="0">
                <a:solidFill>
                  <a:srgbClr val="7030A0"/>
                </a:solidFill>
              </a:rPr>
              <a:t>Fourth resolution</a:t>
            </a:r>
            <a:r>
              <a:rPr lang="en-US" i="1" dirty="0">
                <a:solidFill>
                  <a:srgbClr val="7030A0"/>
                </a:solidFill>
              </a:rPr>
              <a:t>: 	</a:t>
            </a:r>
            <a:r>
              <a:rPr lang="en-US" i="1" dirty="0" smtClean="0">
                <a:solidFill>
                  <a:srgbClr val="7030A0"/>
                </a:solidFill>
              </a:rPr>
              <a:t>Approval of the regulated agreements and commitments subject to</a:t>
            </a:r>
          </a:p>
          <a:p>
            <a:r>
              <a:rPr lang="en-US" i="1" dirty="0" smtClean="0">
                <a:solidFill>
                  <a:srgbClr val="7030A0"/>
                </a:solidFill>
              </a:rPr>
              <a:t>the provisions of Articles L.225-38 et seq. Of the French Commercial Code</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35</a:t>
            </a:fld>
            <a:endParaRPr lang="fr-FR"/>
          </a:p>
        </p:txBody>
      </p:sp>
    </p:spTree>
    <p:extLst>
      <p:ext uri="{BB962C8B-B14F-4D97-AF65-F5344CB8AC3E}">
        <p14:creationId xmlns:p14="http://schemas.microsoft.com/office/powerpoint/2010/main" val="29159638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Cinquième </a:t>
            </a:r>
            <a:r>
              <a:rPr lang="fr-FR" u="sng" dirty="0"/>
              <a:t>résolution</a:t>
            </a:r>
            <a:r>
              <a:rPr lang="fr-FR" dirty="0"/>
              <a:t> :	</a:t>
            </a:r>
            <a:r>
              <a:rPr lang="fr-FR" dirty="0" smtClean="0"/>
              <a:t>Nomination de Mme Françoise CHOMBAR comme nouvelle</a:t>
            </a:r>
          </a:p>
          <a:p>
            <a:r>
              <a:rPr lang="fr-FR" dirty="0" smtClean="0"/>
              <a:t>administratrice</a:t>
            </a:r>
          </a:p>
          <a:p>
            <a:endParaRPr lang="fr-FR" dirty="0"/>
          </a:p>
          <a:p>
            <a:r>
              <a:rPr lang="en-US" i="1" u="sng" dirty="0">
                <a:solidFill>
                  <a:srgbClr val="7030A0"/>
                </a:solidFill>
              </a:rPr>
              <a:t>Fifth resolution</a:t>
            </a:r>
            <a:r>
              <a:rPr lang="en-US" i="1" dirty="0">
                <a:solidFill>
                  <a:srgbClr val="7030A0"/>
                </a:solidFill>
              </a:rPr>
              <a:t>: 	</a:t>
            </a:r>
            <a:r>
              <a:rPr lang="en-US" i="1" dirty="0" smtClean="0">
                <a:solidFill>
                  <a:srgbClr val="7030A0"/>
                </a:solidFill>
              </a:rPr>
              <a:t>Appointment of Ms. Françoise CHOMBAR as a new Director</a:t>
            </a:r>
            <a:r>
              <a:rPr lang="en-US" i="1" dirty="0">
                <a:solidFill>
                  <a:srgbClr val="7030A0"/>
                </a:solidFill>
              </a:rPr>
              <a:t>	</a:t>
            </a: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36</a:t>
            </a:fld>
            <a:endParaRPr lang="fr-FR"/>
          </a:p>
        </p:txBody>
      </p:sp>
    </p:spTree>
    <p:extLst>
      <p:ext uri="{BB962C8B-B14F-4D97-AF65-F5344CB8AC3E}">
        <p14:creationId xmlns:p14="http://schemas.microsoft.com/office/powerpoint/2010/main" val="23064565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Sixième </a:t>
            </a:r>
            <a:r>
              <a:rPr lang="fr-FR" u="sng" dirty="0"/>
              <a:t>résolution</a:t>
            </a:r>
            <a:r>
              <a:rPr lang="fr-FR" dirty="0"/>
              <a:t> :	</a:t>
            </a:r>
            <a:r>
              <a:rPr lang="fr-FR" dirty="0" smtClean="0"/>
              <a:t>	Nomination de Mme </a:t>
            </a:r>
            <a:r>
              <a:rPr lang="fr-FR" dirty="0" err="1" smtClean="0"/>
              <a:t>Shuo</a:t>
            </a:r>
            <a:r>
              <a:rPr lang="fr-FR" dirty="0" smtClean="0"/>
              <a:t> ZHANG comme nouvelle administratrice</a:t>
            </a:r>
          </a:p>
          <a:p>
            <a:endParaRPr lang="fr-FR" dirty="0"/>
          </a:p>
          <a:p>
            <a:r>
              <a:rPr lang="en-US" i="1" u="sng" dirty="0">
                <a:solidFill>
                  <a:srgbClr val="7030A0"/>
                </a:solidFill>
              </a:rPr>
              <a:t>Sixth resolution</a:t>
            </a:r>
            <a:r>
              <a:rPr lang="en-US" i="1" dirty="0">
                <a:solidFill>
                  <a:srgbClr val="7030A0"/>
                </a:solidFill>
              </a:rPr>
              <a:t>: 	</a:t>
            </a:r>
            <a:r>
              <a:rPr lang="en-US" i="1" dirty="0" smtClean="0">
                <a:solidFill>
                  <a:srgbClr val="7030A0"/>
                </a:solidFill>
              </a:rPr>
              <a:t>Appointment of Ms. </a:t>
            </a:r>
            <a:r>
              <a:rPr lang="en-US" i="1" dirty="0" err="1" smtClean="0">
                <a:solidFill>
                  <a:srgbClr val="7030A0"/>
                </a:solidFill>
              </a:rPr>
              <a:t>Shuo</a:t>
            </a:r>
            <a:r>
              <a:rPr lang="en-US" i="1" dirty="0" smtClean="0">
                <a:solidFill>
                  <a:srgbClr val="7030A0"/>
                </a:solidFill>
              </a:rPr>
              <a:t> ZHANG as a new Director</a:t>
            </a:r>
            <a:endParaRPr lang="en-US" i="1" dirty="0">
              <a:solidFill>
                <a:srgbClr val="7030A0"/>
              </a:solidFill>
            </a:endParaRPr>
          </a:p>
          <a:p>
            <a:endParaRPr lang="en-US" dirty="0"/>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37</a:t>
            </a:fld>
            <a:endParaRPr lang="fr-FR"/>
          </a:p>
        </p:txBody>
      </p:sp>
    </p:spTree>
    <p:extLst>
      <p:ext uri="{BB962C8B-B14F-4D97-AF65-F5344CB8AC3E}">
        <p14:creationId xmlns:p14="http://schemas.microsoft.com/office/powerpoint/2010/main" val="39169559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Septième </a:t>
            </a:r>
            <a:r>
              <a:rPr lang="fr-FR" u="sng" dirty="0"/>
              <a:t>résolution</a:t>
            </a:r>
            <a:r>
              <a:rPr lang="fr-FR" dirty="0"/>
              <a:t> :	</a:t>
            </a:r>
            <a:r>
              <a:rPr lang="fr-FR" dirty="0" smtClean="0"/>
              <a:t>Ratification de la cooptation de M. Kai SEIKKU en qualité</a:t>
            </a:r>
          </a:p>
          <a:p>
            <a:r>
              <a:rPr lang="fr-FR" dirty="0" smtClean="0"/>
              <a:t>d’administrateur</a:t>
            </a:r>
          </a:p>
          <a:p>
            <a:endParaRPr lang="fr-FR" dirty="0"/>
          </a:p>
          <a:p>
            <a:r>
              <a:rPr lang="en-US" i="1" u="sng" dirty="0">
                <a:solidFill>
                  <a:srgbClr val="7030A0"/>
                </a:solidFill>
              </a:rPr>
              <a:t>Seventh resolution</a:t>
            </a:r>
            <a:r>
              <a:rPr lang="en-US" i="1" dirty="0">
                <a:solidFill>
                  <a:srgbClr val="7030A0"/>
                </a:solidFill>
              </a:rPr>
              <a:t>: 	</a:t>
            </a:r>
            <a:r>
              <a:rPr lang="en-US" i="1" dirty="0" smtClean="0">
                <a:solidFill>
                  <a:srgbClr val="7030A0"/>
                </a:solidFill>
              </a:rPr>
              <a:t>Ratification of the co-option of Mr. Kai SEIKKU as a Director</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38</a:t>
            </a:fld>
            <a:endParaRPr lang="fr-FR"/>
          </a:p>
        </p:txBody>
      </p:sp>
    </p:spTree>
    <p:extLst>
      <p:ext uri="{BB962C8B-B14F-4D97-AF65-F5344CB8AC3E}">
        <p14:creationId xmlns:p14="http://schemas.microsoft.com/office/powerpoint/2010/main" val="12388852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Huitième </a:t>
            </a:r>
            <a:r>
              <a:rPr lang="fr-FR" u="sng" dirty="0"/>
              <a:t>résolution</a:t>
            </a:r>
            <a:r>
              <a:rPr lang="fr-FR" dirty="0"/>
              <a:t> : 	</a:t>
            </a:r>
            <a:r>
              <a:rPr lang="fr-FR" dirty="0" smtClean="0"/>
              <a:t>Ratification de la cooptation de M. Jeffrey WANG en qualité</a:t>
            </a:r>
          </a:p>
          <a:p>
            <a:r>
              <a:rPr lang="fr-FR" dirty="0" smtClean="0"/>
              <a:t>d’administrateur</a:t>
            </a:r>
          </a:p>
          <a:p>
            <a:endParaRPr lang="fr-FR" dirty="0"/>
          </a:p>
          <a:p>
            <a:r>
              <a:rPr lang="en-US" i="1" u="sng" dirty="0">
                <a:solidFill>
                  <a:srgbClr val="7030A0"/>
                </a:solidFill>
              </a:rPr>
              <a:t>Eighth resolution</a:t>
            </a:r>
            <a:r>
              <a:rPr lang="en-US" i="1" dirty="0">
                <a:solidFill>
                  <a:srgbClr val="7030A0"/>
                </a:solidFill>
              </a:rPr>
              <a:t>: 	</a:t>
            </a:r>
            <a:r>
              <a:rPr lang="en-US" i="1" dirty="0" smtClean="0">
                <a:solidFill>
                  <a:srgbClr val="7030A0"/>
                </a:solidFill>
              </a:rPr>
              <a:t>Ratification of the co-option of Mr. Jeffrey WANG as a Director</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39</a:t>
            </a:fld>
            <a:endParaRPr lang="fr-FR"/>
          </a:p>
        </p:txBody>
      </p:sp>
    </p:spTree>
    <p:extLst>
      <p:ext uri="{BB962C8B-B14F-4D97-AF65-F5344CB8AC3E}">
        <p14:creationId xmlns:p14="http://schemas.microsoft.com/office/powerpoint/2010/main" val="174183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Agenda</a:t>
            </a:r>
            <a:endParaRPr lang="en-US"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4</a:t>
            </a:fld>
            <a:endParaRPr lang="fr-FR"/>
          </a:p>
        </p:txBody>
      </p:sp>
      <p:sp>
        <p:nvSpPr>
          <p:cNvPr id="36" name="Text Placeholder 5"/>
          <p:cNvSpPr txBox="1">
            <a:spLocks/>
          </p:cNvSpPr>
          <p:nvPr/>
        </p:nvSpPr>
        <p:spPr>
          <a:xfrm>
            <a:off x="948602" y="1315240"/>
            <a:ext cx="361494" cy="293713"/>
          </a:xfrm>
          <a:prstGeom prst="rect">
            <a:avLst/>
          </a:prstGeom>
          <a:solidFill>
            <a:srgbClr val="76B82A"/>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1</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7" name="Text Placeholder 6"/>
          <p:cNvSpPr txBox="1">
            <a:spLocks/>
          </p:cNvSpPr>
          <p:nvPr/>
        </p:nvSpPr>
        <p:spPr>
          <a:xfrm>
            <a:off x="1309737" y="1324298"/>
            <a:ext cx="6955927" cy="295200"/>
          </a:xfrm>
          <a:prstGeom prst="rect">
            <a:avLst/>
          </a:prstGeom>
        </p:spPr>
        <p:txBody>
          <a:bodyPr vert="horz" lIns="92038" tIns="0" rIns="0" bIns="0" rtlCol="0" anchor="ctr" anchorCtr="0">
            <a:noAutofit/>
          </a:bodyPr>
          <a:lstStyle/>
          <a:p>
            <a:pPr lvl="0">
              <a:buSzPct val="100000"/>
              <a:defRPr/>
            </a:pPr>
            <a:r>
              <a:rPr lang="en-US" sz="1400" b="1" dirty="0"/>
              <a:t>Messages </a:t>
            </a:r>
            <a:r>
              <a:rPr lang="en-US" sz="1400" b="1" dirty="0" err="1"/>
              <a:t>clés</a:t>
            </a:r>
            <a:r>
              <a:rPr lang="en-US" sz="1400" b="1" dirty="0"/>
              <a:t> de </a:t>
            </a:r>
            <a:r>
              <a:rPr lang="en-US" sz="1400" b="1" dirty="0" err="1"/>
              <a:t>notre</a:t>
            </a:r>
            <a:r>
              <a:rPr lang="en-US" sz="1400" b="1" dirty="0"/>
              <a:t> “</a:t>
            </a:r>
            <a:r>
              <a:rPr lang="en-US" sz="1400" b="1" dirty="0" err="1"/>
              <a:t>Journée</a:t>
            </a:r>
            <a:r>
              <a:rPr lang="en-US" sz="1400" b="1" dirty="0"/>
              <a:t> </a:t>
            </a:r>
            <a:r>
              <a:rPr lang="en-US" sz="1400" b="1" dirty="0" err="1"/>
              <a:t>Investisseurs</a:t>
            </a:r>
            <a:r>
              <a:rPr lang="en-US" sz="1400" b="1" dirty="0"/>
              <a:t>” du 13 </a:t>
            </a:r>
            <a:r>
              <a:rPr lang="en-US" sz="1400" b="1" dirty="0" err="1"/>
              <a:t>j</a:t>
            </a:r>
            <a:r>
              <a:rPr lang="en-US" sz="1400" b="1" dirty="0" err="1" smtClean="0"/>
              <a:t>uin</a:t>
            </a:r>
            <a:r>
              <a:rPr lang="en-US" sz="1400" b="1" dirty="0" smtClean="0"/>
              <a:t> </a:t>
            </a:r>
            <a:r>
              <a:rPr lang="en-US" sz="1400" b="1" dirty="0"/>
              <a:t>2019</a:t>
            </a:r>
          </a:p>
        </p:txBody>
      </p:sp>
      <p:sp>
        <p:nvSpPr>
          <p:cNvPr id="38" name="Text Placeholder 5"/>
          <p:cNvSpPr txBox="1">
            <a:spLocks/>
          </p:cNvSpPr>
          <p:nvPr/>
        </p:nvSpPr>
        <p:spPr>
          <a:xfrm>
            <a:off x="948243" y="1952369"/>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2</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39" name="Text Placeholder 6"/>
          <p:cNvSpPr txBox="1">
            <a:spLocks/>
          </p:cNvSpPr>
          <p:nvPr/>
        </p:nvSpPr>
        <p:spPr>
          <a:xfrm>
            <a:off x="1309378" y="1961427"/>
            <a:ext cx="6955927" cy="295200"/>
          </a:xfrm>
          <a:prstGeom prst="rect">
            <a:avLst/>
          </a:prstGeom>
        </p:spPr>
        <p:txBody>
          <a:bodyPr vert="horz" lIns="92038" tIns="0" rIns="0" bIns="0" rtlCol="0" anchor="ctr" anchorCtr="0">
            <a:noAutofit/>
          </a:bodyPr>
          <a:lstStyle/>
          <a:p>
            <a:pPr lvl="0">
              <a:buSzPct val="100000"/>
              <a:defRPr/>
            </a:pPr>
            <a:r>
              <a:rPr lang="en-US" sz="1400" dirty="0" err="1" smtClean="0"/>
              <a:t>Résultats</a:t>
            </a:r>
            <a:r>
              <a:rPr lang="en-US" sz="1400" dirty="0" smtClean="0"/>
              <a:t> financiers pour </a:t>
            </a:r>
            <a:r>
              <a:rPr lang="en-US" sz="1400" dirty="0" err="1" smtClean="0"/>
              <a:t>l’exercice</a:t>
            </a:r>
            <a:r>
              <a:rPr lang="en-US" sz="1400" dirty="0" smtClean="0"/>
              <a:t> fiscal 2017-2018</a:t>
            </a:r>
            <a:endParaRPr lang="en-US" sz="1100" i="1" dirty="0">
              <a:solidFill>
                <a:srgbClr val="7030A0"/>
              </a:solidFill>
            </a:endParaRPr>
          </a:p>
        </p:txBody>
      </p:sp>
      <p:sp>
        <p:nvSpPr>
          <p:cNvPr id="40" name="Text Placeholder 5"/>
          <p:cNvSpPr txBox="1">
            <a:spLocks/>
          </p:cNvSpPr>
          <p:nvPr/>
        </p:nvSpPr>
        <p:spPr>
          <a:xfrm>
            <a:off x="948602" y="2671038"/>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en-US" sz="1500" b="1" i="0" u="none" strike="noStrike" kern="1200" cap="none" spc="0" normalizeH="0" baseline="0" dirty="0" smtClean="0">
                <a:ln>
                  <a:noFill/>
                </a:ln>
                <a:solidFill>
                  <a:schemeClr val="bg1"/>
                </a:solidFill>
                <a:effectLst/>
                <a:uLnTx/>
                <a:uFillTx/>
                <a:latin typeface="+mn-lt"/>
                <a:ea typeface="+mn-ea"/>
                <a:cs typeface="+mn-cs"/>
              </a:rPr>
              <a:t>3</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1" name="Text Placeholder 6"/>
          <p:cNvSpPr txBox="1">
            <a:spLocks/>
          </p:cNvSpPr>
          <p:nvPr/>
        </p:nvSpPr>
        <p:spPr>
          <a:xfrm>
            <a:off x="1309737" y="2680096"/>
            <a:ext cx="6955927" cy="295200"/>
          </a:xfrm>
          <a:prstGeom prst="rect">
            <a:avLst/>
          </a:prstGeom>
        </p:spPr>
        <p:txBody>
          <a:bodyPr vert="horz" lIns="92038" tIns="0" rIns="0" bIns="0" rtlCol="0" anchor="ctr" anchorCtr="0">
            <a:noAutofit/>
          </a:bodyPr>
          <a:lstStyle/>
          <a:p>
            <a:pPr marL="0" marR="0" lvl="0" indent="0" algn="l" defTabSz="389626" rtl="0" eaLnBrk="1" fontAlgn="auto" latinLnBrk="0" hangingPunct="1">
              <a:lnSpc>
                <a:spcPct val="100000"/>
              </a:lnSpc>
              <a:spcBef>
                <a:spcPts val="0"/>
              </a:spcBef>
              <a:spcAft>
                <a:spcPts val="0"/>
              </a:spcAft>
              <a:buClrTx/>
              <a:buSzPct val="100000"/>
              <a:buFontTx/>
              <a:buNone/>
              <a:tabLst/>
              <a:defRPr/>
            </a:pPr>
            <a:r>
              <a:rPr kumimoji="0" lang="en-US" sz="1400" i="0" u="none" strike="noStrike" kern="1200" cap="none" spc="0" normalizeH="0" baseline="0" dirty="0" smtClean="0">
                <a:ln>
                  <a:noFill/>
                </a:ln>
                <a:solidFill>
                  <a:schemeClr val="tx1"/>
                </a:solidFill>
                <a:effectLst/>
                <a:uLnTx/>
                <a:uFillTx/>
                <a:latin typeface="+mn-lt"/>
                <a:ea typeface="+mn-ea"/>
                <a:cs typeface="+mn-cs"/>
              </a:rPr>
              <a:t>Perspectives pour</a:t>
            </a:r>
            <a:r>
              <a:rPr kumimoji="0" lang="en-US" sz="1400" i="0" u="none" strike="noStrike" kern="1200" cap="none" spc="0" normalizeH="0" dirty="0" smtClean="0">
                <a:ln>
                  <a:noFill/>
                </a:ln>
                <a:solidFill>
                  <a:schemeClr val="tx1"/>
                </a:solidFill>
                <a:effectLst/>
                <a:uLnTx/>
                <a:uFillTx/>
                <a:latin typeface="+mn-lt"/>
                <a:ea typeface="+mn-ea"/>
                <a:cs typeface="+mn-cs"/>
              </a:rPr>
              <a:t> </a:t>
            </a:r>
            <a:r>
              <a:rPr kumimoji="0" lang="en-US" sz="1400" i="0" u="none" strike="noStrike" kern="1200" cap="none" spc="0" normalizeH="0" dirty="0" err="1" smtClean="0">
                <a:ln>
                  <a:noFill/>
                </a:ln>
                <a:solidFill>
                  <a:schemeClr val="tx1"/>
                </a:solidFill>
                <a:effectLst/>
                <a:uLnTx/>
                <a:uFillTx/>
                <a:latin typeface="+mn-lt"/>
                <a:ea typeface="+mn-ea"/>
                <a:cs typeface="+mn-cs"/>
              </a:rPr>
              <a:t>l’exercice</a:t>
            </a:r>
            <a:r>
              <a:rPr kumimoji="0" lang="en-US" sz="1400" i="0" u="none" strike="noStrike" kern="1200" cap="none" spc="0" normalizeH="0" dirty="0" smtClean="0">
                <a:ln>
                  <a:noFill/>
                </a:ln>
                <a:solidFill>
                  <a:schemeClr val="tx1"/>
                </a:solidFill>
                <a:effectLst/>
                <a:uLnTx/>
                <a:uFillTx/>
                <a:latin typeface="+mn-lt"/>
                <a:ea typeface="+mn-ea"/>
                <a:cs typeface="+mn-cs"/>
              </a:rPr>
              <a:t> fiscal 2018-2019</a:t>
            </a:r>
            <a:endParaRPr kumimoji="0" lang="en-US" sz="1100" i="1" u="none" strike="noStrike" kern="1200" cap="none" spc="0" normalizeH="0" baseline="0" dirty="0">
              <a:ln>
                <a:noFill/>
              </a:ln>
              <a:solidFill>
                <a:srgbClr val="7030A0"/>
              </a:solidFill>
              <a:effectLst/>
              <a:uLnTx/>
              <a:uFillTx/>
            </a:endParaRPr>
          </a:p>
        </p:txBody>
      </p:sp>
      <p:sp>
        <p:nvSpPr>
          <p:cNvPr id="42" name="Text Placeholder 5"/>
          <p:cNvSpPr txBox="1">
            <a:spLocks/>
          </p:cNvSpPr>
          <p:nvPr/>
        </p:nvSpPr>
        <p:spPr>
          <a:xfrm>
            <a:off x="947884" y="4084823"/>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kumimoji="0" lang="fr-FR" sz="1500" b="1" i="0" u="none" strike="noStrike" kern="1200" cap="none" spc="0" normalizeH="0" baseline="0" dirty="0" smtClean="0">
                <a:ln>
                  <a:noFill/>
                </a:ln>
                <a:solidFill>
                  <a:schemeClr val="bg1"/>
                </a:solidFill>
                <a:effectLst/>
                <a:uLnTx/>
                <a:uFillTx/>
                <a:latin typeface="+mn-lt"/>
                <a:ea typeface="+mn-ea"/>
                <a:cs typeface="+mn-cs"/>
              </a:rPr>
              <a:t>5</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43" name="Text Placeholder 6"/>
          <p:cNvSpPr txBox="1">
            <a:spLocks/>
          </p:cNvSpPr>
          <p:nvPr/>
        </p:nvSpPr>
        <p:spPr>
          <a:xfrm>
            <a:off x="1314716" y="4086624"/>
            <a:ext cx="6955927" cy="295200"/>
          </a:xfrm>
          <a:prstGeom prst="rect">
            <a:avLst/>
          </a:prstGeom>
        </p:spPr>
        <p:txBody>
          <a:bodyPr vert="horz" lIns="92038" tIns="0" rIns="0" bIns="0" rtlCol="0" anchor="ctr" anchorCtr="0">
            <a:noAutofit/>
          </a:bodyPr>
          <a:lstStyle/>
          <a:p>
            <a:pPr lvl="0">
              <a:buSzPct val="100000"/>
              <a:defRPr/>
            </a:pPr>
            <a:r>
              <a:rPr lang="fr-FR" sz="1400" dirty="0" smtClean="0"/>
              <a:t>Vote des résolutions</a:t>
            </a:r>
            <a:endParaRPr lang="en-US" sz="1400" dirty="0"/>
          </a:p>
        </p:txBody>
      </p:sp>
      <p:sp>
        <p:nvSpPr>
          <p:cNvPr id="14" name="Text Placeholder 5"/>
          <p:cNvSpPr txBox="1">
            <a:spLocks/>
          </p:cNvSpPr>
          <p:nvPr/>
        </p:nvSpPr>
        <p:spPr>
          <a:xfrm>
            <a:off x="951789" y="3412572"/>
            <a:ext cx="361494" cy="293713"/>
          </a:xfrm>
          <a:prstGeom prst="rect">
            <a:avLst/>
          </a:prstGeom>
          <a:solidFill>
            <a:schemeClr val="bg1">
              <a:lumMod val="85000"/>
            </a:schemeClr>
          </a:solidFill>
          <a:ln>
            <a:noFill/>
          </a:ln>
        </p:spPr>
        <p:txBody>
          <a:bodyPr vert="horz" lIns="0" tIns="0" rIns="0" bIns="30679" rtlCol="0" anchor="ctr" anchorCtr="0">
            <a:noAutofit/>
          </a:bodyPr>
          <a:lstStyle/>
          <a:p>
            <a:pPr marL="0" marR="0" lvl="0" indent="0" algn="ctr" defTabSz="389626" rtl="0" eaLnBrk="1" fontAlgn="auto" latinLnBrk="0" hangingPunct="1">
              <a:lnSpc>
                <a:spcPct val="100000"/>
              </a:lnSpc>
              <a:spcBef>
                <a:spcPts val="0"/>
              </a:spcBef>
              <a:spcAft>
                <a:spcPts val="0"/>
              </a:spcAft>
              <a:buClrTx/>
              <a:buSzPct val="100000"/>
              <a:buFontTx/>
              <a:buNone/>
              <a:tabLst/>
              <a:defRPr/>
            </a:pPr>
            <a:r>
              <a:rPr lang="fr-FR" b="1" dirty="0">
                <a:solidFill>
                  <a:schemeClr val="bg1"/>
                </a:solidFill>
              </a:rPr>
              <a:t>4</a:t>
            </a:r>
            <a:endParaRPr kumimoji="0" lang="en-US" sz="1500" b="1" i="0" u="none" strike="noStrike" kern="1200" cap="none" spc="0" normalizeH="0" baseline="0" dirty="0">
              <a:ln>
                <a:noFill/>
              </a:ln>
              <a:solidFill>
                <a:schemeClr val="bg1"/>
              </a:solidFill>
              <a:effectLst/>
              <a:uLnTx/>
              <a:uFillTx/>
              <a:latin typeface="+mn-lt"/>
              <a:ea typeface="+mn-ea"/>
              <a:cs typeface="+mn-cs"/>
            </a:endParaRPr>
          </a:p>
        </p:txBody>
      </p:sp>
      <p:sp>
        <p:nvSpPr>
          <p:cNvPr id="15" name="Text Placeholder 6"/>
          <p:cNvSpPr txBox="1">
            <a:spLocks/>
          </p:cNvSpPr>
          <p:nvPr/>
        </p:nvSpPr>
        <p:spPr>
          <a:xfrm>
            <a:off x="1312924" y="3421630"/>
            <a:ext cx="6955927" cy="295200"/>
          </a:xfrm>
          <a:prstGeom prst="rect">
            <a:avLst/>
          </a:prstGeom>
        </p:spPr>
        <p:txBody>
          <a:bodyPr vert="horz" lIns="92038" tIns="0" rIns="0" bIns="0" rtlCol="0" anchor="ctr" anchorCtr="0">
            <a:noAutofit/>
          </a:bodyPr>
          <a:lstStyle/>
          <a:p>
            <a:pPr lvl="0">
              <a:buSzPct val="100000"/>
              <a:defRPr/>
            </a:pPr>
            <a:r>
              <a:rPr lang="en-US" sz="1400" dirty="0" smtClean="0"/>
              <a:t>Questions &amp; </a:t>
            </a:r>
            <a:r>
              <a:rPr lang="en-US" sz="1400" dirty="0" err="1" smtClean="0"/>
              <a:t>Réponses</a:t>
            </a:r>
            <a:r>
              <a:rPr lang="en-US" sz="1400" dirty="0" smtClean="0"/>
              <a:t> </a:t>
            </a:r>
            <a:endParaRPr lang="en-US" sz="1100" i="1" dirty="0">
              <a:solidFill>
                <a:srgbClr val="7030A0"/>
              </a:solidFill>
            </a:endParaRPr>
          </a:p>
        </p:txBody>
      </p:sp>
      <p:sp>
        <p:nvSpPr>
          <p:cNvPr id="2" name="Espace réservé de la date 1"/>
          <p:cNvSpPr>
            <a:spLocks noGrp="1"/>
          </p:cNvSpPr>
          <p:nvPr>
            <p:ph type="dt" sz="half" idx="10"/>
          </p:nvPr>
        </p:nvSpPr>
        <p:spPr>
          <a:xfrm>
            <a:off x="498462" y="4745632"/>
            <a:ext cx="664615" cy="270000"/>
          </a:xfrm>
        </p:spPr>
        <p:txBody>
          <a:bodyPr/>
          <a:lstStyle/>
          <a:p>
            <a:r>
              <a:rPr lang="fr-FR" smtClean="0"/>
              <a:t>26/07/2019</a:t>
            </a:r>
            <a:endParaRPr lang="fr-FR" dirty="0"/>
          </a:p>
        </p:txBody>
      </p:sp>
    </p:spTree>
    <p:extLst>
      <p:ext uri="{BB962C8B-B14F-4D97-AF65-F5344CB8AC3E}">
        <p14:creationId xmlns:p14="http://schemas.microsoft.com/office/powerpoint/2010/main" val="17322728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Neuvième </a:t>
            </a:r>
            <a:r>
              <a:rPr lang="fr-FR" u="sng" dirty="0"/>
              <a:t>résolution</a:t>
            </a:r>
            <a:r>
              <a:rPr lang="fr-FR" dirty="0"/>
              <a:t> :	</a:t>
            </a:r>
            <a:r>
              <a:rPr lang="fr-FR" dirty="0" smtClean="0"/>
              <a:t>Renouvellement du mandat d’administrateur de M. Paul BOUDRE</a:t>
            </a:r>
          </a:p>
          <a:p>
            <a:endParaRPr lang="fr-FR" dirty="0"/>
          </a:p>
          <a:p>
            <a:r>
              <a:rPr lang="en-US" i="1" u="sng" dirty="0">
                <a:solidFill>
                  <a:srgbClr val="7030A0"/>
                </a:solidFill>
              </a:rPr>
              <a:t>Ninth resolution</a:t>
            </a:r>
            <a:r>
              <a:rPr lang="en-US" i="1" dirty="0">
                <a:solidFill>
                  <a:srgbClr val="7030A0"/>
                </a:solidFill>
              </a:rPr>
              <a:t>:	</a:t>
            </a:r>
            <a:r>
              <a:rPr lang="en-US" i="1" dirty="0" smtClean="0">
                <a:solidFill>
                  <a:srgbClr val="7030A0"/>
                </a:solidFill>
              </a:rPr>
              <a:t>Reappointment of Mr. Paul BOUDRE as a Director</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40</a:t>
            </a:fld>
            <a:endParaRPr lang="fr-FR"/>
          </a:p>
        </p:txBody>
      </p:sp>
    </p:spTree>
    <p:extLst>
      <p:ext uri="{BB962C8B-B14F-4D97-AF65-F5344CB8AC3E}">
        <p14:creationId xmlns:p14="http://schemas.microsoft.com/office/powerpoint/2010/main" val="1619608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a:t>Dixième résolution</a:t>
            </a:r>
            <a:r>
              <a:rPr lang="fr-FR" dirty="0"/>
              <a:t> : 	</a:t>
            </a:r>
            <a:r>
              <a:rPr lang="fr-FR" dirty="0" smtClean="0"/>
              <a:t>Renouvellement du mandat d’administrateur de </a:t>
            </a:r>
            <a:r>
              <a:rPr lang="fr-FR" dirty="0" err="1" smtClean="0"/>
              <a:t>Bpifrance</a:t>
            </a:r>
            <a:endParaRPr lang="fr-FR" dirty="0" smtClean="0"/>
          </a:p>
          <a:p>
            <a:r>
              <a:rPr lang="fr-FR" dirty="0" smtClean="0"/>
              <a:t>Participations</a:t>
            </a:r>
          </a:p>
          <a:p>
            <a:endParaRPr lang="fr-FR" dirty="0"/>
          </a:p>
          <a:p>
            <a:r>
              <a:rPr lang="en-US" i="1" u="sng" dirty="0">
                <a:solidFill>
                  <a:srgbClr val="7030A0"/>
                </a:solidFill>
              </a:rPr>
              <a:t>Tenth resolution</a:t>
            </a:r>
            <a:r>
              <a:rPr lang="en-US" i="1" dirty="0">
                <a:solidFill>
                  <a:srgbClr val="7030A0"/>
                </a:solidFill>
              </a:rPr>
              <a:t>: 	</a:t>
            </a:r>
            <a:r>
              <a:rPr lang="en-US" i="1" dirty="0" smtClean="0">
                <a:solidFill>
                  <a:srgbClr val="7030A0"/>
                </a:solidFill>
              </a:rPr>
              <a:t>Reappointment of </a:t>
            </a:r>
            <a:r>
              <a:rPr lang="en-US" i="1" dirty="0" err="1" smtClean="0">
                <a:solidFill>
                  <a:srgbClr val="7030A0"/>
                </a:solidFill>
              </a:rPr>
              <a:t>Bpifrance</a:t>
            </a:r>
            <a:r>
              <a:rPr lang="en-US" i="1" dirty="0" smtClean="0">
                <a:solidFill>
                  <a:srgbClr val="7030A0"/>
                </a:solidFill>
              </a:rPr>
              <a:t> Participations as a Director</a:t>
            </a:r>
            <a:endParaRPr lang="en-US" i="1" dirty="0">
              <a:solidFill>
                <a:srgbClr val="7030A0"/>
              </a:solidFill>
            </a:endParaRPr>
          </a:p>
          <a:p>
            <a:r>
              <a:rPr lang="fr-FR" dirty="0"/>
              <a:t> </a:t>
            </a:r>
            <a:endParaRPr lang="en-US" dirty="0"/>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41</a:t>
            </a:fld>
            <a:endParaRPr lang="fr-FR"/>
          </a:p>
        </p:txBody>
      </p:sp>
    </p:spTree>
    <p:extLst>
      <p:ext uri="{BB962C8B-B14F-4D97-AF65-F5344CB8AC3E}">
        <p14:creationId xmlns:p14="http://schemas.microsoft.com/office/powerpoint/2010/main" val="16225559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Onzième </a:t>
            </a:r>
            <a:r>
              <a:rPr lang="fr-FR" u="sng" dirty="0"/>
              <a:t>résolution</a:t>
            </a:r>
            <a:r>
              <a:rPr lang="fr-FR" dirty="0"/>
              <a:t> :	</a:t>
            </a:r>
            <a:r>
              <a:rPr lang="fr-FR" dirty="0" smtClean="0"/>
              <a:t>Renouvellement du mandat d’administrateur de CEA</a:t>
            </a:r>
          </a:p>
          <a:p>
            <a:r>
              <a:rPr lang="fr-FR" dirty="0" smtClean="0"/>
              <a:t>Investissement</a:t>
            </a:r>
          </a:p>
          <a:p>
            <a:endParaRPr lang="fr-FR" dirty="0"/>
          </a:p>
          <a:p>
            <a:r>
              <a:rPr lang="en-US" i="1" u="sng" dirty="0">
                <a:solidFill>
                  <a:srgbClr val="7030A0"/>
                </a:solidFill>
              </a:rPr>
              <a:t>Eleventh resolution</a:t>
            </a:r>
            <a:r>
              <a:rPr lang="en-US" i="1" dirty="0">
                <a:solidFill>
                  <a:srgbClr val="7030A0"/>
                </a:solidFill>
              </a:rPr>
              <a:t>: 	</a:t>
            </a:r>
            <a:r>
              <a:rPr lang="en-US" i="1" dirty="0" smtClean="0">
                <a:solidFill>
                  <a:srgbClr val="7030A0"/>
                </a:solidFill>
              </a:rPr>
              <a:t>Reappointment of CEA </a:t>
            </a:r>
            <a:r>
              <a:rPr lang="en-US" i="1" dirty="0" err="1" smtClean="0">
                <a:solidFill>
                  <a:srgbClr val="7030A0"/>
                </a:solidFill>
              </a:rPr>
              <a:t>Investissement</a:t>
            </a:r>
            <a:r>
              <a:rPr lang="en-US" i="1" dirty="0" smtClean="0">
                <a:solidFill>
                  <a:srgbClr val="7030A0"/>
                </a:solidFill>
              </a:rPr>
              <a:t> as a Director</a:t>
            </a:r>
            <a:endParaRPr lang="en-US" i="1" dirty="0">
              <a:solidFill>
                <a:srgbClr val="7030A0"/>
              </a:solidFill>
            </a:endParaRPr>
          </a:p>
          <a:p>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42</a:t>
            </a:fld>
            <a:endParaRPr lang="fr-FR"/>
          </a:p>
        </p:txBody>
      </p:sp>
    </p:spTree>
    <p:extLst>
      <p:ext uri="{BB962C8B-B14F-4D97-AF65-F5344CB8AC3E}">
        <p14:creationId xmlns:p14="http://schemas.microsoft.com/office/powerpoint/2010/main" val="38388932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Douzième </a:t>
            </a:r>
            <a:r>
              <a:rPr lang="fr-FR" u="sng" dirty="0"/>
              <a:t>résolution</a:t>
            </a:r>
            <a:r>
              <a:rPr lang="fr-FR" dirty="0"/>
              <a:t> :	</a:t>
            </a:r>
            <a:r>
              <a:rPr lang="fr-FR" dirty="0" smtClean="0"/>
              <a:t>Renouvellement du mandat d’administratrice de Mme Laurence</a:t>
            </a:r>
          </a:p>
          <a:p>
            <a:r>
              <a:rPr lang="fr-FR" dirty="0" smtClean="0"/>
              <a:t>DELPY</a:t>
            </a:r>
          </a:p>
          <a:p>
            <a:endParaRPr lang="fr-FR" dirty="0"/>
          </a:p>
          <a:p>
            <a:r>
              <a:rPr lang="en-US" i="1" u="sng" dirty="0">
                <a:solidFill>
                  <a:srgbClr val="7030A0"/>
                </a:solidFill>
              </a:rPr>
              <a:t>Twelfth resolution</a:t>
            </a:r>
            <a:r>
              <a:rPr lang="en-US" i="1" dirty="0">
                <a:solidFill>
                  <a:srgbClr val="7030A0"/>
                </a:solidFill>
              </a:rPr>
              <a:t>: 	</a:t>
            </a:r>
            <a:r>
              <a:rPr lang="en-US" i="1" dirty="0" smtClean="0">
                <a:solidFill>
                  <a:srgbClr val="7030A0"/>
                </a:solidFill>
              </a:rPr>
              <a:t>Reappointment of Ms. Laurence DELPY as a Director</a:t>
            </a:r>
            <a:endParaRPr lang="en-US" i="1" dirty="0">
              <a:solidFill>
                <a:srgbClr val="7030A0"/>
              </a:solidFill>
            </a:endParaRPr>
          </a:p>
          <a:p>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43</a:t>
            </a:fld>
            <a:endParaRPr lang="fr-FR"/>
          </a:p>
        </p:txBody>
      </p:sp>
    </p:spTree>
    <p:extLst>
      <p:ext uri="{BB962C8B-B14F-4D97-AF65-F5344CB8AC3E}">
        <p14:creationId xmlns:p14="http://schemas.microsoft.com/office/powerpoint/2010/main" val="16553400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Treizième </a:t>
            </a:r>
            <a:r>
              <a:rPr lang="fr-FR" u="sng" dirty="0"/>
              <a:t>résolution</a:t>
            </a:r>
            <a:r>
              <a:rPr lang="fr-FR" dirty="0"/>
              <a:t> :	</a:t>
            </a:r>
            <a:r>
              <a:rPr lang="fr-FR" dirty="0" smtClean="0"/>
              <a:t>Renouvellement du mandat d’administrateur de M. Christophe</a:t>
            </a:r>
          </a:p>
          <a:p>
            <a:r>
              <a:rPr lang="fr-FR" dirty="0" smtClean="0"/>
              <a:t>GEGOUT</a:t>
            </a:r>
          </a:p>
          <a:p>
            <a:endParaRPr lang="fr-FR" dirty="0"/>
          </a:p>
          <a:p>
            <a:r>
              <a:rPr lang="en-US" i="1" u="sng" dirty="0">
                <a:solidFill>
                  <a:srgbClr val="7030A0"/>
                </a:solidFill>
              </a:rPr>
              <a:t>Thirteenth resolution</a:t>
            </a:r>
            <a:r>
              <a:rPr lang="en-US" i="1" dirty="0">
                <a:solidFill>
                  <a:srgbClr val="7030A0"/>
                </a:solidFill>
              </a:rPr>
              <a:t>:	</a:t>
            </a:r>
            <a:r>
              <a:rPr lang="en-US" i="1" dirty="0" smtClean="0">
                <a:solidFill>
                  <a:srgbClr val="7030A0"/>
                </a:solidFill>
              </a:rPr>
              <a:t>Reappointment of Mr. Christophe GEGOUT as a Director</a:t>
            </a:r>
            <a:endParaRPr lang="en-US" i="1" dirty="0">
              <a:solidFill>
                <a:srgbClr val="7030A0"/>
              </a:solidFill>
            </a:endParaRPr>
          </a:p>
          <a:p>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smtClean="0"/>
              <a:t>RÉSOLUTIONS </a:t>
            </a:r>
            <a:r>
              <a:rPr lang="fr-FR" dirty="0"/>
              <a:t>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44</a:t>
            </a:fld>
            <a:endParaRPr lang="fr-FR"/>
          </a:p>
        </p:txBody>
      </p:sp>
    </p:spTree>
    <p:extLst>
      <p:ext uri="{BB962C8B-B14F-4D97-AF65-F5344CB8AC3E}">
        <p14:creationId xmlns:p14="http://schemas.microsoft.com/office/powerpoint/2010/main" val="18257938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Quatorzième </a:t>
            </a:r>
            <a:r>
              <a:rPr lang="fr-FR" u="sng" dirty="0"/>
              <a:t>résolution</a:t>
            </a:r>
            <a:r>
              <a:rPr lang="fr-FR" dirty="0"/>
              <a:t> :	</a:t>
            </a:r>
            <a:r>
              <a:rPr lang="fr-FR" dirty="0" smtClean="0"/>
              <a:t>Renouvellement du mandat d’administrateur de M. Kai SEIKKU</a:t>
            </a:r>
          </a:p>
          <a:p>
            <a:endParaRPr lang="fr-FR" dirty="0"/>
          </a:p>
          <a:p>
            <a:r>
              <a:rPr lang="en-US" i="1" u="sng" dirty="0">
                <a:solidFill>
                  <a:srgbClr val="7030A0"/>
                </a:solidFill>
              </a:rPr>
              <a:t>Fourteenth resolution</a:t>
            </a:r>
            <a:r>
              <a:rPr lang="en-US" i="1" dirty="0">
                <a:solidFill>
                  <a:srgbClr val="7030A0"/>
                </a:solidFill>
              </a:rPr>
              <a:t>:	</a:t>
            </a:r>
            <a:r>
              <a:rPr lang="en-US" i="1" dirty="0" smtClean="0">
                <a:solidFill>
                  <a:srgbClr val="7030A0"/>
                </a:solidFill>
              </a:rPr>
              <a:t>Reappointment of Mr. Kai SEIKKU as a Director</a:t>
            </a:r>
            <a:endParaRPr lang="en-US" i="1" dirty="0">
              <a:solidFill>
                <a:srgbClr val="7030A0"/>
              </a:solidFill>
            </a:endParaRPr>
          </a:p>
          <a:p>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45</a:t>
            </a:fld>
            <a:endParaRPr lang="fr-FR"/>
          </a:p>
        </p:txBody>
      </p:sp>
    </p:spTree>
    <p:extLst>
      <p:ext uri="{BB962C8B-B14F-4D97-AF65-F5344CB8AC3E}">
        <p14:creationId xmlns:p14="http://schemas.microsoft.com/office/powerpoint/2010/main" val="34486546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Quinzième </a:t>
            </a:r>
            <a:r>
              <a:rPr lang="fr-FR" u="sng" dirty="0"/>
              <a:t>résolution</a:t>
            </a:r>
            <a:r>
              <a:rPr lang="fr-FR" dirty="0"/>
              <a:t> :	</a:t>
            </a:r>
            <a:r>
              <a:rPr lang="fr-FR" dirty="0" smtClean="0"/>
              <a:t>Renouvellement du mandat d’administrateur de M. Thierry</a:t>
            </a:r>
          </a:p>
          <a:p>
            <a:r>
              <a:rPr lang="fr-FR" dirty="0" smtClean="0"/>
              <a:t>SOMMELET</a:t>
            </a:r>
          </a:p>
          <a:p>
            <a:endParaRPr lang="fr-FR" dirty="0"/>
          </a:p>
          <a:p>
            <a:r>
              <a:rPr lang="en-US" i="1" u="sng" dirty="0">
                <a:solidFill>
                  <a:srgbClr val="7030A0"/>
                </a:solidFill>
              </a:rPr>
              <a:t>Fifteenth resolution:	</a:t>
            </a:r>
            <a:r>
              <a:rPr lang="en-US" i="1" dirty="0" smtClean="0">
                <a:solidFill>
                  <a:srgbClr val="7030A0"/>
                </a:solidFill>
              </a:rPr>
              <a:t> 	Reappointment of Mr. Thierry SOMMELET as a Director</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46</a:t>
            </a:fld>
            <a:endParaRPr lang="fr-FR"/>
          </a:p>
        </p:txBody>
      </p:sp>
    </p:spTree>
    <p:extLst>
      <p:ext uri="{BB962C8B-B14F-4D97-AF65-F5344CB8AC3E}">
        <p14:creationId xmlns:p14="http://schemas.microsoft.com/office/powerpoint/2010/main" val="22515218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Seizième </a:t>
            </a:r>
            <a:r>
              <a:rPr lang="fr-FR" u="sng" dirty="0"/>
              <a:t>résolution</a:t>
            </a:r>
            <a:r>
              <a:rPr lang="fr-FR" dirty="0"/>
              <a:t> :	</a:t>
            </a:r>
            <a:r>
              <a:rPr lang="fr-FR" dirty="0" smtClean="0"/>
              <a:t>Renouvellement du mandat d’administrateur de M. Jeffrey WANG</a:t>
            </a:r>
          </a:p>
          <a:p>
            <a:endParaRPr lang="fr-FR" i="1" dirty="0">
              <a:solidFill>
                <a:srgbClr val="7030A0"/>
              </a:solidFill>
            </a:endParaRPr>
          </a:p>
          <a:p>
            <a:r>
              <a:rPr lang="en-US" i="1" u="sng" dirty="0">
                <a:solidFill>
                  <a:srgbClr val="7030A0"/>
                </a:solidFill>
              </a:rPr>
              <a:t>Sixteenth resolution:</a:t>
            </a:r>
            <a:r>
              <a:rPr lang="en-US" i="1" dirty="0">
                <a:solidFill>
                  <a:srgbClr val="7030A0"/>
                </a:solidFill>
              </a:rPr>
              <a:t>	</a:t>
            </a:r>
            <a:r>
              <a:rPr lang="en-US" i="1" dirty="0" smtClean="0">
                <a:solidFill>
                  <a:srgbClr val="7030A0"/>
                </a:solidFill>
              </a:rPr>
              <a:t>Reappointment of Mr. Jeffrey WANG as a Director</a:t>
            </a:r>
            <a:endParaRPr lang="en-US" i="1" dirty="0">
              <a:solidFill>
                <a:srgbClr val="7030A0"/>
              </a:solidFill>
            </a:endParaRPr>
          </a:p>
          <a:p>
            <a:endParaRPr lang="en-US" dirty="0"/>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47</a:t>
            </a:fld>
            <a:endParaRPr lang="fr-FR"/>
          </a:p>
        </p:txBody>
      </p:sp>
    </p:spTree>
    <p:extLst>
      <p:ext uri="{BB962C8B-B14F-4D97-AF65-F5344CB8AC3E}">
        <p14:creationId xmlns:p14="http://schemas.microsoft.com/office/powerpoint/2010/main" val="5014326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Dix-septième </a:t>
            </a:r>
            <a:r>
              <a:rPr lang="fr-FR" u="sng" dirty="0"/>
              <a:t>résolution</a:t>
            </a:r>
            <a:r>
              <a:rPr lang="fr-FR" dirty="0"/>
              <a:t> :	</a:t>
            </a:r>
            <a:r>
              <a:rPr lang="fr-FR" dirty="0" smtClean="0"/>
              <a:t>Approbation des éléments fixes, variables et exceptionnels</a:t>
            </a:r>
          </a:p>
          <a:p>
            <a:r>
              <a:rPr lang="fr-FR" dirty="0" smtClean="0"/>
              <a:t>composant la rémunération totale et les avantages de toute nature versés ou attribués à M. Paul BOUDRE, Directeur Général, au titre de l’exercice clos le 31 mars 2019</a:t>
            </a:r>
          </a:p>
          <a:p>
            <a:endParaRPr lang="fr-FR" dirty="0"/>
          </a:p>
          <a:p>
            <a:r>
              <a:rPr lang="en-US" i="1" u="sng" dirty="0">
                <a:solidFill>
                  <a:srgbClr val="7030A0"/>
                </a:solidFill>
              </a:rPr>
              <a:t>Seventeenth resolution</a:t>
            </a:r>
            <a:r>
              <a:rPr lang="en-US" i="1" dirty="0">
                <a:solidFill>
                  <a:srgbClr val="7030A0"/>
                </a:solidFill>
              </a:rPr>
              <a:t>:	</a:t>
            </a:r>
            <a:r>
              <a:rPr lang="en-US" i="1" dirty="0" smtClean="0">
                <a:solidFill>
                  <a:srgbClr val="7030A0"/>
                </a:solidFill>
              </a:rPr>
              <a:t>	Approval of the fixed, variable and exceptional components of the total compensation and benefits of any kind paid or granted to Mr. Paul </a:t>
            </a:r>
            <a:r>
              <a:rPr lang="en-US" i="1" dirty="0" err="1" smtClean="0">
                <a:solidFill>
                  <a:srgbClr val="7030A0"/>
                </a:solidFill>
              </a:rPr>
              <a:t>Boudre</a:t>
            </a:r>
            <a:r>
              <a:rPr lang="en-US" i="1" dirty="0" smtClean="0">
                <a:solidFill>
                  <a:srgbClr val="7030A0"/>
                </a:solidFill>
              </a:rPr>
              <a:t>, Chief Executive Officer, for the fiscal year ended on March 31, 2019</a:t>
            </a:r>
            <a:endParaRPr lang="en-US" i="1" dirty="0">
              <a:solidFill>
                <a:srgbClr val="7030A0"/>
              </a:solidFill>
            </a:endParaRPr>
          </a:p>
          <a:p>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48</a:t>
            </a:fld>
            <a:endParaRPr lang="fr-FR"/>
          </a:p>
        </p:txBody>
      </p:sp>
    </p:spTree>
    <p:extLst>
      <p:ext uri="{BB962C8B-B14F-4D97-AF65-F5344CB8AC3E}">
        <p14:creationId xmlns:p14="http://schemas.microsoft.com/office/powerpoint/2010/main" val="30875739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a:t>Dix-huitième résolution</a:t>
            </a:r>
            <a:r>
              <a:rPr lang="fr-FR" dirty="0"/>
              <a:t> :	</a:t>
            </a:r>
            <a:r>
              <a:rPr lang="fr-FR" dirty="0" smtClean="0"/>
              <a:t>Approbation des éléments fixes, variables et exceptionnels</a:t>
            </a:r>
          </a:p>
          <a:p>
            <a:r>
              <a:rPr lang="fr-FR" dirty="0" smtClean="0"/>
              <a:t>composant la rémunération totale et les avantages de toute nature versés ou attribués à M. Thierry SOMMELET, Président du Conseil d’administration jusqu’au 27 mars 2019, au titre de l’exercice clos le 31 mars 2019</a:t>
            </a:r>
          </a:p>
          <a:p>
            <a:endParaRPr lang="fr-FR" dirty="0"/>
          </a:p>
          <a:p>
            <a:r>
              <a:rPr lang="en-US" i="1" u="sng" dirty="0">
                <a:solidFill>
                  <a:srgbClr val="7030A0"/>
                </a:solidFill>
              </a:rPr>
              <a:t>Eighteenth resolution</a:t>
            </a:r>
            <a:r>
              <a:rPr lang="en-US" i="1" dirty="0">
                <a:solidFill>
                  <a:srgbClr val="7030A0"/>
                </a:solidFill>
              </a:rPr>
              <a:t>:	</a:t>
            </a:r>
            <a:r>
              <a:rPr lang="en-US" i="1" dirty="0" smtClean="0">
                <a:solidFill>
                  <a:srgbClr val="7030A0"/>
                </a:solidFill>
              </a:rPr>
              <a:t>Approval of the fixed, variable and exceptional components of the</a:t>
            </a:r>
          </a:p>
          <a:p>
            <a:r>
              <a:rPr lang="en-US" i="1" dirty="0" smtClean="0">
                <a:solidFill>
                  <a:srgbClr val="7030A0"/>
                </a:solidFill>
              </a:rPr>
              <a:t>total compensation and benefits of any kind paid or granted to Mr. Thierry </a:t>
            </a:r>
            <a:r>
              <a:rPr lang="en-US" i="1" dirty="0" err="1" smtClean="0">
                <a:solidFill>
                  <a:srgbClr val="7030A0"/>
                </a:solidFill>
              </a:rPr>
              <a:t>Sommelet</a:t>
            </a:r>
            <a:r>
              <a:rPr lang="en-US" i="1" dirty="0" smtClean="0">
                <a:solidFill>
                  <a:srgbClr val="7030A0"/>
                </a:solidFill>
              </a:rPr>
              <a:t>, Chairman of the Board of Directors up to March 27, 2019, in respect of the fiscal year ended on March 31, 2019</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49</a:t>
            </a:fld>
            <a:endParaRPr lang="fr-FR"/>
          </a:p>
        </p:txBody>
      </p:sp>
    </p:spTree>
    <p:extLst>
      <p:ext uri="{BB962C8B-B14F-4D97-AF65-F5344CB8AC3E}">
        <p14:creationId xmlns:p14="http://schemas.microsoft.com/office/powerpoint/2010/main" val="2089735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498462" y="324000"/>
            <a:ext cx="8639998" cy="334800"/>
          </a:xfrm>
          <a:prstGeom prst="rect">
            <a:avLst/>
          </a:prstGeom>
          <a:noFill/>
          <a:ln>
            <a:noFill/>
          </a:ln>
        </p:spPr>
        <p:txBody>
          <a:bodyPr lIns="77876" tIns="77876" rIns="77876" bIns="77876" anchor="ctr" anchorCtr="0">
            <a:noAutofit/>
          </a:bodyPr>
          <a:lstStyle/>
          <a:p>
            <a:pPr lvl="0">
              <a:buSzPct val="25000"/>
            </a:pPr>
            <a:r>
              <a:rPr lang="en-US" sz="2400" dirty="0" err="1" smtClean="0"/>
              <a:t>Soitec</a:t>
            </a:r>
            <a:r>
              <a:rPr lang="en-US" sz="2400" dirty="0" smtClean="0"/>
              <a:t> – </a:t>
            </a:r>
            <a:r>
              <a:rPr lang="en-US" sz="2400" dirty="0" err="1" smtClean="0"/>
              <a:t>En</a:t>
            </a:r>
            <a:r>
              <a:rPr lang="en-US" sz="2400" dirty="0" smtClean="0"/>
              <a:t> </a:t>
            </a:r>
            <a:r>
              <a:rPr lang="en-US" sz="2400" dirty="0" err="1" smtClean="0"/>
              <a:t>quelques</a:t>
            </a:r>
            <a:r>
              <a:rPr lang="en-US" sz="2400" dirty="0" smtClean="0"/>
              <a:t> mots…</a:t>
            </a:r>
            <a:endParaRPr lang="en-US" sz="2400" dirty="0"/>
          </a:p>
        </p:txBody>
      </p:sp>
      <p:sp>
        <p:nvSpPr>
          <p:cNvPr id="245" name="Shape 245"/>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a:ln>
                  <a:noFill/>
                </a:ln>
                <a:solidFill>
                  <a:srgbClr val="76B82A"/>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5</a:t>
            </a:fld>
            <a:endParaRPr kumimoji="0" lang="en-US" sz="900" b="1" i="0" u="none" strike="noStrike" kern="0" cap="none" spc="0" normalizeH="0" baseline="0" noProof="0" dirty="0">
              <a:ln>
                <a:noFill/>
              </a:ln>
              <a:solidFill>
                <a:srgbClr val="76B82A"/>
              </a:solidFill>
              <a:effectLst/>
              <a:uLnTx/>
              <a:uFillTx/>
              <a:latin typeface="Arial"/>
              <a:cs typeface="Arial"/>
              <a:sym typeface="Arial"/>
            </a:endParaRPr>
          </a:p>
        </p:txBody>
      </p:sp>
      <p:sp>
        <p:nvSpPr>
          <p:cNvPr id="121" name="Shape 247"/>
          <p:cNvSpPr/>
          <p:nvPr/>
        </p:nvSpPr>
        <p:spPr>
          <a:xfrm>
            <a:off x="1054688" y="1572102"/>
            <a:ext cx="2537208" cy="2809648"/>
          </a:xfrm>
          <a:prstGeom prst="rect">
            <a:avLst/>
          </a:prstGeom>
          <a:noFill/>
          <a:ln w="6350">
            <a:gradFill>
              <a:gsLst>
                <a:gs pos="0">
                  <a:srgbClr val="2658F0"/>
                </a:gs>
                <a:gs pos="100000">
                  <a:srgbClr val="268DF0"/>
                </a:gs>
              </a:gsLst>
              <a:lin ang="3000000" scaled="0"/>
            </a:gradFill>
            <a:prstDash val="sysDash"/>
          </a:ln>
          <a:effectLst>
            <a:outerShdw blurRad="596900" sx="105000" sy="105000" algn="ctr" rotWithShape="0">
              <a:srgbClr val="268D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616"/>
            <a:endParaRPr sz="1500" kern="1200" dirty="0">
              <a:solidFill>
                <a:srgbClr val="324D59"/>
              </a:solidFill>
            </a:endParaRPr>
          </a:p>
        </p:txBody>
      </p:sp>
      <p:sp>
        <p:nvSpPr>
          <p:cNvPr id="122" name="Shape 272"/>
          <p:cNvSpPr txBox="1"/>
          <p:nvPr/>
        </p:nvSpPr>
        <p:spPr>
          <a:xfrm>
            <a:off x="1398422" y="1734120"/>
            <a:ext cx="2188963" cy="2659132"/>
          </a:xfrm>
          <a:prstGeom prst="rect">
            <a:avLst/>
          </a:prstGeom>
          <a:noFill/>
          <a:ln>
            <a:noFill/>
          </a:ln>
        </p:spPr>
        <p:txBody>
          <a:bodyPr lIns="77903" tIns="77903" rIns="77903" bIns="77903" anchor="ctr" anchorCtr="0">
            <a:noAutofit/>
          </a:bodyPr>
          <a:lstStyle/>
          <a:p>
            <a:pPr marL="389582" marR="0" lvl="0" indent="-270543" algn="l" defTabSz="914400" rtl="0" eaLnBrk="1" fontAlgn="auto" latinLnBrk="0" hangingPunct="1">
              <a:lnSpc>
                <a:spcPct val="110000"/>
              </a:lnSpc>
              <a:spcBef>
                <a:spcPts val="0"/>
              </a:spcBef>
              <a:spcAft>
                <a:spcPts val="0"/>
              </a:spcAft>
              <a:buClr>
                <a:srgbClr val="76B82A"/>
              </a:buClr>
              <a:buSzPct val="100000"/>
              <a:buFontTx/>
              <a:buNone/>
              <a:tabLst/>
              <a:defRPr/>
            </a:pPr>
            <a:r>
              <a:rPr kumimoji="0" lang="en-GB" sz="1200" b="0" i="0" u="none" strike="noStrike" kern="0" cap="none" spc="0" normalizeH="0" baseline="0" noProof="0" dirty="0" smtClean="0">
                <a:ln>
                  <a:noFill/>
                </a:ln>
                <a:solidFill>
                  <a:srgbClr val="324D59"/>
                </a:solidFill>
                <a:effectLst/>
                <a:uLnTx/>
                <a:uFillTx/>
                <a:latin typeface="Arial"/>
                <a:cs typeface="Arial"/>
                <a:sym typeface="Arial"/>
              </a:rPr>
              <a:t>We design and </a:t>
            </a:r>
          </a:p>
          <a:p>
            <a:pPr marL="389582" marR="0" lvl="0" indent="-270543" algn="l" defTabSz="914400" rtl="0" eaLnBrk="1" fontAlgn="auto" latinLnBrk="0" hangingPunct="1">
              <a:lnSpc>
                <a:spcPct val="110000"/>
              </a:lnSpc>
              <a:spcBef>
                <a:spcPts val="0"/>
              </a:spcBef>
              <a:spcAft>
                <a:spcPts val="0"/>
              </a:spcAft>
              <a:buClr>
                <a:srgbClr val="76B82A"/>
              </a:buClr>
              <a:buSzPct val="100000"/>
              <a:buFontTx/>
              <a:buNone/>
              <a:tabLst/>
              <a:defRPr/>
            </a:pPr>
            <a:r>
              <a:rPr kumimoji="0" lang="en-GB" sz="1200" b="0" i="0" u="none" strike="noStrike" kern="0" cap="none" spc="0" normalizeH="0" baseline="0" noProof="0" dirty="0" smtClean="0">
                <a:ln>
                  <a:noFill/>
                </a:ln>
                <a:solidFill>
                  <a:srgbClr val="324D59"/>
                </a:solidFill>
                <a:effectLst/>
                <a:uLnTx/>
                <a:uFillTx/>
                <a:latin typeface="Arial"/>
                <a:cs typeface="Arial"/>
                <a:sym typeface="Arial"/>
              </a:rPr>
              <a:t>deliver innovative</a:t>
            </a:r>
          </a:p>
          <a:p>
            <a:pPr marL="389582" marR="0" lvl="0" indent="-270543" algn="l" defTabSz="914400" rtl="0" eaLnBrk="1" fontAlgn="auto" latinLnBrk="0" hangingPunct="1">
              <a:lnSpc>
                <a:spcPct val="110000"/>
              </a:lnSpc>
              <a:spcBef>
                <a:spcPts val="0"/>
              </a:spcBef>
              <a:spcAft>
                <a:spcPts val="0"/>
              </a:spcAft>
              <a:buClr>
                <a:srgbClr val="76B82A"/>
              </a:buClr>
              <a:buSzPct val="100000"/>
              <a:buFontTx/>
              <a:buNone/>
              <a:tabLst/>
              <a:defRPr/>
            </a:pPr>
            <a:r>
              <a:rPr kumimoji="0" lang="en-GB" sz="1200" b="0" i="0" u="none" strike="noStrike" kern="0" cap="none" spc="0" normalizeH="0" baseline="0" noProof="0" dirty="0" smtClean="0">
                <a:ln>
                  <a:noFill/>
                </a:ln>
                <a:solidFill>
                  <a:srgbClr val="324D59"/>
                </a:solidFill>
                <a:effectLst/>
                <a:uLnTx/>
                <a:uFillTx/>
                <a:latin typeface="Arial"/>
                <a:cs typeface="Arial"/>
                <a:sym typeface="Arial"/>
              </a:rPr>
              <a:t>substrates &amp; solutions </a:t>
            </a:r>
          </a:p>
          <a:p>
            <a:pPr marL="389582" marR="0" lvl="0" indent="-270543" algn="l" defTabSz="914400" rtl="0" eaLnBrk="1" fontAlgn="auto" latinLnBrk="0" hangingPunct="1">
              <a:lnSpc>
                <a:spcPct val="110000"/>
              </a:lnSpc>
              <a:spcBef>
                <a:spcPts val="0"/>
              </a:spcBef>
              <a:spcAft>
                <a:spcPts val="0"/>
              </a:spcAft>
              <a:buClr>
                <a:srgbClr val="76B82A"/>
              </a:buClr>
              <a:buSzPct val="100000"/>
              <a:buFontTx/>
              <a:buNone/>
              <a:tabLst/>
              <a:defRPr/>
            </a:pPr>
            <a:r>
              <a:rPr kumimoji="0" lang="en-GB" sz="1200" b="0" i="0" u="none" strike="noStrike" kern="0" cap="none" spc="0" normalizeH="0" baseline="0" noProof="0" dirty="0">
                <a:ln>
                  <a:noFill/>
                </a:ln>
                <a:solidFill>
                  <a:srgbClr val="324D59"/>
                </a:solidFill>
                <a:effectLst/>
                <a:uLnTx/>
                <a:uFillTx/>
                <a:latin typeface="Arial"/>
                <a:cs typeface="Arial"/>
                <a:sym typeface="Arial"/>
              </a:rPr>
              <a:t>t</a:t>
            </a:r>
            <a:r>
              <a:rPr kumimoji="0" lang="en-GB" sz="1200" b="0" i="0" u="none" strike="noStrike" kern="0" cap="none" spc="0" normalizeH="0" baseline="0" noProof="0" dirty="0" smtClean="0">
                <a:ln>
                  <a:noFill/>
                </a:ln>
                <a:solidFill>
                  <a:srgbClr val="324D59"/>
                </a:solidFill>
                <a:effectLst/>
                <a:uLnTx/>
                <a:uFillTx/>
                <a:latin typeface="Arial"/>
                <a:cs typeface="Arial"/>
                <a:sym typeface="Arial"/>
              </a:rPr>
              <a:t>o enable</a:t>
            </a:r>
            <a:r>
              <a:rPr kumimoji="0" lang="en-US" sz="1200" b="0" i="0" u="none" strike="noStrike" kern="0" cap="none" spc="0" normalizeH="0" baseline="0" noProof="0" dirty="0" smtClean="0">
                <a:ln>
                  <a:noFill/>
                </a:ln>
                <a:solidFill>
                  <a:srgbClr val="324D59"/>
                </a:solidFill>
                <a:effectLst/>
                <a:uLnTx/>
                <a:uFillTx/>
                <a:latin typeface="Arial"/>
                <a:cs typeface="Arial"/>
                <a:sym typeface="Arial"/>
              </a:rPr>
              <a:t> </a:t>
            </a:r>
            <a:r>
              <a:rPr kumimoji="0" lang="en-US" sz="1200" b="0" i="0" u="none" strike="noStrike" kern="0" cap="none" spc="0" normalizeH="0" baseline="0" noProof="0" dirty="0">
                <a:ln>
                  <a:noFill/>
                </a:ln>
                <a:solidFill>
                  <a:srgbClr val="324D59"/>
                </a:solidFill>
                <a:effectLst/>
                <a:uLnTx/>
                <a:uFillTx/>
                <a:latin typeface="Arial"/>
                <a:cs typeface="Arial"/>
                <a:sym typeface="Arial"/>
              </a:rPr>
              <a:t>our </a:t>
            </a:r>
            <a:r>
              <a:rPr kumimoji="0" lang="en-US" sz="1200" b="0" i="0" u="none" strike="noStrike" kern="0" cap="none" spc="0" normalizeH="0" baseline="0" noProof="0" dirty="0" smtClean="0">
                <a:ln>
                  <a:noFill/>
                </a:ln>
                <a:solidFill>
                  <a:srgbClr val="324D59"/>
                </a:solidFill>
                <a:effectLst/>
                <a:uLnTx/>
                <a:uFillTx/>
                <a:latin typeface="Arial"/>
                <a:cs typeface="Arial"/>
                <a:sym typeface="Arial"/>
              </a:rPr>
              <a:t>customers’</a:t>
            </a:r>
          </a:p>
          <a:p>
            <a:pPr marL="389582" marR="0" lvl="0" indent="-270543" algn="l" defTabSz="914400" rtl="0" eaLnBrk="1" fontAlgn="auto" latinLnBrk="0" hangingPunct="1">
              <a:lnSpc>
                <a:spcPct val="110000"/>
              </a:lnSpc>
              <a:spcBef>
                <a:spcPts val="0"/>
              </a:spcBef>
              <a:spcAft>
                <a:spcPts val="0"/>
              </a:spcAft>
              <a:buClr>
                <a:srgbClr val="76B82A"/>
              </a:buClr>
              <a:buSzPct val="100000"/>
              <a:buFontTx/>
              <a:buNone/>
              <a:tabLst/>
              <a:defRPr/>
            </a:pPr>
            <a:r>
              <a:rPr kumimoji="0" lang="en-US" sz="1200" b="0" i="0" u="none" strike="noStrike" kern="0" cap="none" spc="0" normalizeH="0" baseline="0" noProof="0" dirty="0" smtClean="0">
                <a:ln>
                  <a:noFill/>
                </a:ln>
                <a:solidFill>
                  <a:srgbClr val="324D59"/>
                </a:solidFill>
                <a:effectLst/>
                <a:uLnTx/>
                <a:uFillTx/>
                <a:latin typeface="Arial"/>
                <a:cs typeface="Arial"/>
                <a:sym typeface="Arial"/>
              </a:rPr>
              <a:t>products </a:t>
            </a:r>
            <a:r>
              <a:rPr kumimoji="0" lang="en-US" sz="1200" b="0" i="0" u="none" strike="noStrike" kern="0" cap="none" spc="0" normalizeH="0" baseline="0" noProof="0" dirty="0">
                <a:ln>
                  <a:noFill/>
                </a:ln>
                <a:solidFill>
                  <a:srgbClr val="324D59"/>
                </a:solidFill>
                <a:effectLst/>
                <a:uLnTx/>
                <a:uFillTx/>
                <a:latin typeface="Arial"/>
                <a:cs typeface="Arial"/>
                <a:sym typeface="Arial"/>
              </a:rPr>
              <a:t>shaping </a:t>
            </a:r>
            <a:endParaRPr kumimoji="0" lang="en-US" sz="1200" b="0" i="0" u="none" strike="noStrike" kern="0" cap="none" spc="0" normalizeH="0" baseline="0" noProof="0" dirty="0" smtClean="0">
              <a:ln>
                <a:noFill/>
              </a:ln>
              <a:solidFill>
                <a:srgbClr val="324D59"/>
              </a:solidFill>
              <a:effectLst/>
              <a:uLnTx/>
              <a:uFillTx/>
              <a:latin typeface="Arial"/>
              <a:cs typeface="Arial"/>
              <a:sym typeface="Arial"/>
            </a:endParaRPr>
          </a:p>
          <a:p>
            <a:pPr marL="389582" marR="0" lvl="0" indent="-270543" algn="l" defTabSz="914400" rtl="0" eaLnBrk="1" fontAlgn="auto" latinLnBrk="0" hangingPunct="1">
              <a:lnSpc>
                <a:spcPct val="110000"/>
              </a:lnSpc>
              <a:spcBef>
                <a:spcPts val="0"/>
              </a:spcBef>
              <a:spcAft>
                <a:spcPts val="0"/>
              </a:spcAft>
              <a:buClr>
                <a:srgbClr val="76B82A"/>
              </a:buClr>
              <a:buSzPct val="100000"/>
              <a:buFontTx/>
              <a:buNone/>
              <a:tabLst/>
              <a:defRPr/>
            </a:pPr>
            <a:r>
              <a:rPr kumimoji="0" lang="en-US" sz="1200" b="0" i="0" u="none" strike="noStrike" kern="0" cap="none" spc="0" normalizeH="0" baseline="0" noProof="0" dirty="0" smtClean="0">
                <a:ln>
                  <a:noFill/>
                </a:ln>
                <a:solidFill>
                  <a:srgbClr val="324D59"/>
                </a:solidFill>
                <a:effectLst/>
                <a:uLnTx/>
                <a:uFillTx/>
                <a:latin typeface="Arial"/>
                <a:cs typeface="Arial"/>
                <a:sym typeface="Arial"/>
              </a:rPr>
              <a:t>everyday </a:t>
            </a:r>
            <a:r>
              <a:rPr kumimoji="0" lang="en-US" sz="1200" b="0" i="0" u="none" strike="noStrike" kern="0" cap="none" spc="0" normalizeH="0" baseline="0" noProof="0" dirty="0">
                <a:ln>
                  <a:noFill/>
                </a:ln>
                <a:solidFill>
                  <a:srgbClr val="324D59"/>
                </a:solidFill>
                <a:effectLst/>
                <a:uLnTx/>
                <a:uFillTx/>
                <a:latin typeface="Arial"/>
                <a:cs typeface="Arial"/>
                <a:sym typeface="Arial"/>
              </a:rPr>
              <a:t>life </a:t>
            </a:r>
            <a:endParaRPr kumimoji="0" sz="1100" b="0" i="0" u="none" strike="noStrike" kern="0" cap="none" spc="0" normalizeH="0" baseline="0" noProof="0" dirty="0">
              <a:ln>
                <a:noFill/>
              </a:ln>
              <a:solidFill>
                <a:srgbClr val="2A6EAF"/>
              </a:solidFill>
              <a:effectLst/>
              <a:uLnTx/>
              <a:uFillTx/>
              <a:latin typeface="Arial"/>
              <a:cs typeface="Arial"/>
              <a:sym typeface="Arial"/>
            </a:endParaRPr>
          </a:p>
        </p:txBody>
      </p:sp>
      <p:sp>
        <p:nvSpPr>
          <p:cNvPr id="123" name="Rectangle 122"/>
          <p:cNvSpPr/>
          <p:nvPr/>
        </p:nvSpPr>
        <p:spPr>
          <a:xfrm>
            <a:off x="1375953" y="924838"/>
            <a:ext cx="7516527" cy="294120"/>
          </a:xfrm>
          <a:prstGeom prst="rect">
            <a:avLst/>
          </a:prstGeom>
        </p:spPr>
        <p:txBody>
          <a:bodyPr wrap="square" lIns="77916" tIns="38958" rIns="77916" bIns="38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324D59"/>
                </a:solidFill>
                <a:effectLst/>
                <a:uLnTx/>
                <a:uFillTx/>
                <a:latin typeface="Arial"/>
                <a:cs typeface="Arial"/>
                <a:sym typeface="Arial"/>
              </a:rPr>
              <a:t>DESIGNER &amp; MANUFACTURER OF INNOVATIVE SEMICONDUCTOR MATERIALS</a:t>
            </a:r>
            <a:endParaRPr kumimoji="0" lang="en-GB" sz="1400" b="1" i="0" u="none" strike="noStrike" kern="0" cap="none" spc="0" normalizeH="0" baseline="0" noProof="0" dirty="0">
              <a:ln>
                <a:noFill/>
              </a:ln>
              <a:solidFill>
                <a:srgbClr val="324D59"/>
              </a:solidFill>
              <a:effectLst/>
              <a:uLnTx/>
              <a:uFillTx/>
              <a:latin typeface="Arial"/>
              <a:cs typeface="Arial"/>
              <a:sym typeface="Arial"/>
            </a:endParaRPr>
          </a:p>
        </p:txBody>
      </p:sp>
      <p:sp>
        <p:nvSpPr>
          <p:cNvPr id="124" name="ZoneTexte 17"/>
          <p:cNvSpPr txBox="1"/>
          <p:nvPr/>
        </p:nvSpPr>
        <p:spPr>
          <a:xfrm>
            <a:off x="4270054" y="1682401"/>
            <a:ext cx="547240" cy="817341"/>
          </a:xfrm>
          <a:prstGeom prst="rect">
            <a:avLst/>
          </a:prstGeom>
          <a:noFill/>
        </p:spPr>
        <p:txBody>
          <a:bodyPr wrap="square" lIns="77916" tIns="38958" rIns="77916" bIns="38958"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0" cap="none" spc="0" normalizeH="0" baseline="0" noProof="0" dirty="0" smtClean="0">
                <a:ln>
                  <a:noFill/>
                </a:ln>
                <a:solidFill>
                  <a:srgbClr val="FFC000"/>
                </a:solidFill>
                <a:effectLst/>
                <a:uLnTx/>
                <a:uFillTx/>
                <a:latin typeface="Arial"/>
                <a:cs typeface="Arial"/>
                <a:sym typeface="Arial"/>
              </a:rPr>
              <a:t>4</a:t>
            </a:r>
          </a:p>
        </p:txBody>
      </p:sp>
      <p:sp>
        <p:nvSpPr>
          <p:cNvPr id="125" name="Shape 272"/>
          <p:cNvSpPr txBox="1"/>
          <p:nvPr/>
        </p:nvSpPr>
        <p:spPr>
          <a:xfrm>
            <a:off x="4644008" y="2392830"/>
            <a:ext cx="2485762" cy="652240"/>
          </a:xfrm>
          <a:prstGeom prst="rect">
            <a:avLst/>
          </a:prstGeom>
          <a:noFill/>
          <a:ln>
            <a:noFill/>
          </a:ln>
        </p:spPr>
        <p:txBody>
          <a:bodyPr lIns="77903" tIns="77903" rIns="77903" bIns="77903" anchor="ctr" anchorCtr="0">
            <a:noAutofit/>
          </a:bodyPr>
          <a:lstStyle/>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en-GB" sz="1000" b="1" i="0" u="none" strike="noStrike" kern="0" cap="none" spc="0" normalizeH="0" baseline="0" noProof="0" dirty="0" smtClean="0">
                <a:ln>
                  <a:noFill/>
                </a:ln>
                <a:solidFill>
                  <a:srgbClr val="324D59"/>
                </a:solidFill>
                <a:effectLst/>
                <a:uLnTx/>
                <a:uFillTx/>
                <a:latin typeface="Arial"/>
                <a:cs typeface="Arial"/>
                <a:sym typeface="Arial"/>
              </a:rPr>
              <a:t>Unique Technologies</a:t>
            </a:r>
          </a:p>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fr-FR" sz="900" b="0" i="0" u="none" strike="noStrike" kern="0" cap="none" spc="0" normalizeH="0" baseline="0" noProof="0" dirty="0" smtClean="0">
                <a:ln>
                  <a:noFill/>
                </a:ln>
                <a:solidFill>
                  <a:srgbClr val="324D59"/>
                </a:solidFill>
                <a:effectLst/>
                <a:uLnTx/>
                <a:uFillTx/>
                <a:latin typeface="Arial"/>
                <a:cs typeface="Arial"/>
                <a:sym typeface="Arial"/>
              </a:rPr>
              <a:t>       SMART CUT, SMART STACKING </a:t>
            </a:r>
            <a:endParaRPr kumimoji="0" sz="900" b="0" i="0" u="none" strike="noStrike" kern="0" cap="none" spc="0" normalizeH="0" baseline="0" noProof="0" dirty="0">
              <a:ln>
                <a:noFill/>
              </a:ln>
              <a:solidFill>
                <a:srgbClr val="2A6EAF"/>
              </a:solidFill>
              <a:effectLst/>
              <a:uLnTx/>
              <a:uFillTx/>
              <a:latin typeface="Arial"/>
              <a:cs typeface="Arial"/>
              <a:sym typeface="Arial"/>
            </a:endParaRPr>
          </a:p>
        </p:txBody>
      </p:sp>
      <p:cxnSp>
        <p:nvCxnSpPr>
          <p:cNvPr id="126" name="Connecteur droit 125"/>
          <p:cNvCxnSpPr/>
          <p:nvPr/>
        </p:nvCxnSpPr>
        <p:spPr>
          <a:xfrm flipH="1">
            <a:off x="4830043" y="1922810"/>
            <a:ext cx="1" cy="365760"/>
          </a:xfrm>
          <a:prstGeom prst="line">
            <a:avLst/>
          </a:prstGeom>
        </p:spPr>
        <p:style>
          <a:lnRef idx="1">
            <a:schemeClr val="accent1"/>
          </a:lnRef>
          <a:fillRef idx="0">
            <a:schemeClr val="accent1"/>
          </a:fillRef>
          <a:effectRef idx="0">
            <a:schemeClr val="accent1"/>
          </a:effectRef>
          <a:fontRef idx="minor">
            <a:schemeClr val="tx1"/>
          </a:fontRef>
        </p:style>
      </p:cxnSp>
      <p:sp>
        <p:nvSpPr>
          <p:cNvPr id="127" name="ZoneTexte 17"/>
          <p:cNvSpPr txBox="1"/>
          <p:nvPr/>
        </p:nvSpPr>
        <p:spPr>
          <a:xfrm>
            <a:off x="5364088" y="1106337"/>
            <a:ext cx="1830459" cy="817341"/>
          </a:xfrm>
          <a:prstGeom prst="rect">
            <a:avLst/>
          </a:prstGeom>
          <a:noFill/>
        </p:spPr>
        <p:txBody>
          <a:bodyPr wrap="square" lIns="77916" tIns="38958" rIns="77916" bIns="38958"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smtClean="0">
                <a:ln>
                  <a:noFill/>
                </a:ln>
                <a:solidFill>
                  <a:srgbClr val="7030A0"/>
                </a:solidFill>
                <a:effectLst/>
                <a:uLnTx/>
                <a:uFillTx/>
                <a:latin typeface="Arial"/>
                <a:cs typeface="Arial"/>
                <a:sym typeface="Arial"/>
              </a:rPr>
              <a:t>1,450</a:t>
            </a:r>
            <a:endParaRPr kumimoji="0" lang="fr-FR" sz="4800" b="0" i="0" u="none" strike="noStrike" kern="0" cap="none" spc="0" normalizeH="0" baseline="0" noProof="0" dirty="0" smtClean="0">
              <a:ln>
                <a:noFill/>
              </a:ln>
              <a:solidFill>
                <a:srgbClr val="7030A0"/>
              </a:solidFill>
              <a:effectLst/>
              <a:uLnTx/>
              <a:uFillTx/>
              <a:latin typeface="Arial"/>
              <a:cs typeface="Arial"/>
              <a:sym typeface="Arial"/>
            </a:endParaRPr>
          </a:p>
        </p:txBody>
      </p:sp>
      <p:cxnSp>
        <p:nvCxnSpPr>
          <p:cNvPr id="128" name="Connecteur droit 127"/>
          <p:cNvCxnSpPr/>
          <p:nvPr/>
        </p:nvCxnSpPr>
        <p:spPr>
          <a:xfrm flipH="1">
            <a:off x="5060755" y="2512127"/>
            <a:ext cx="1" cy="365760"/>
          </a:xfrm>
          <a:prstGeom prst="line">
            <a:avLst/>
          </a:prstGeom>
        </p:spPr>
        <p:style>
          <a:lnRef idx="1">
            <a:schemeClr val="accent1"/>
          </a:lnRef>
          <a:fillRef idx="0">
            <a:schemeClr val="accent1"/>
          </a:fillRef>
          <a:effectRef idx="0">
            <a:schemeClr val="accent1"/>
          </a:effectRef>
          <a:fontRef idx="minor">
            <a:schemeClr val="tx1"/>
          </a:fontRef>
        </p:style>
      </p:cxnSp>
      <p:sp>
        <p:nvSpPr>
          <p:cNvPr id="129" name="ZoneTexte 17"/>
          <p:cNvSpPr txBox="1"/>
          <p:nvPr/>
        </p:nvSpPr>
        <p:spPr>
          <a:xfrm>
            <a:off x="4971524" y="4011910"/>
            <a:ext cx="547240" cy="817341"/>
          </a:xfrm>
          <a:prstGeom prst="rect">
            <a:avLst/>
          </a:prstGeom>
          <a:noFill/>
        </p:spPr>
        <p:txBody>
          <a:bodyPr wrap="square" lIns="77916" tIns="38958" rIns="77916" bIns="38958"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0" cap="none" spc="0" normalizeH="0" baseline="0" noProof="0" dirty="0" smtClean="0">
                <a:ln>
                  <a:noFill/>
                </a:ln>
                <a:solidFill>
                  <a:srgbClr val="76B82A"/>
                </a:solidFill>
                <a:effectLst/>
                <a:uLnTx/>
                <a:uFillTx/>
                <a:latin typeface="Arial"/>
                <a:cs typeface="Arial"/>
                <a:sym typeface="Arial"/>
              </a:rPr>
              <a:t>1</a:t>
            </a:r>
          </a:p>
        </p:txBody>
      </p:sp>
      <p:sp>
        <p:nvSpPr>
          <p:cNvPr id="130" name="Shape 272"/>
          <p:cNvSpPr txBox="1"/>
          <p:nvPr/>
        </p:nvSpPr>
        <p:spPr>
          <a:xfrm>
            <a:off x="5110274" y="3249917"/>
            <a:ext cx="3583038" cy="652240"/>
          </a:xfrm>
          <a:prstGeom prst="rect">
            <a:avLst/>
          </a:prstGeom>
          <a:noFill/>
          <a:ln>
            <a:noFill/>
          </a:ln>
        </p:spPr>
        <p:txBody>
          <a:bodyPr lIns="77903" tIns="77903" rIns="77903" bIns="77903" anchor="ctr" anchorCtr="0">
            <a:noAutofit/>
          </a:bodyPr>
          <a:lstStyle/>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fr-FR" sz="1000" b="1" i="0" u="none" strike="noStrike" kern="0" cap="none" spc="0" normalizeH="0" baseline="0" noProof="0" dirty="0">
                <a:ln>
                  <a:noFill/>
                </a:ln>
                <a:solidFill>
                  <a:srgbClr val="324D59"/>
                </a:solidFill>
                <a:effectLst/>
                <a:uLnTx/>
                <a:uFillTx/>
                <a:latin typeface="Arial"/>
                <a:cs typeface="Arial"/>
                <a:sym typeface="Arial"/>
              </a:rPr>
              <a:t> </a:t>
            </a:r>
            <a:r>
              <a:rPr kumimoji="0" lang="fr-FR" sz="1000" b="1" i="0" u="none" strike="noStrike" kern="0" cap="none" spc="0" normalizeH="0" baseline="0" noProof="0" dirty="0" smtClean="0">
                <a:ln>
                  <a:noFill/>
                </a:ln>
                <a:solidFill>
                  <a:srgbClr val="324D59"/>
                </a:solidFill>
                <a:effectLst/>
                <a:uLnTx/>
                <a:uFillTx/>
                <a:latin typeface="Arial"/>
                <a:cs typeface="Arial"/>
                <a:sym typeface="Arial"/>
              </a:rPr>
              <a:t>Wafer </a:t>
            </a:r>
            <a:r>
              <a:rPr kumimoji="0" lang="fr-FR" sz="1000" b="1" i="0" u="none" strike="noStrike" kern="0" cap="none" spc="0" normalizeH="0" baseline="0" noProof="0" dirty="0" err="1">
                <a:ln>
                  <a:noFill/>
                </a:ln>
                <a:solidFill>
                  <a:srgbClr val="324D59"/>
                </a:solidFill>
                <a:effectLst/>
                <a:uLnTx/>
                <a:uFillTx/>
                <a:latin typeface="Arial"/>
                <a:cs typeface="Arial"/>
                <a:sym typeface="Arial"/>
              </a:rPr>
              <a:t>fabs</a:t>
            </a:r>
            <a:endParaRPr kumimoji="0" lang="fr-FR" sz="1000" b="0" i="0" u="none" strike="noStrike" kern="0" cap="none" spc="0" normalizeH="0" baseline="0" noProof="0" dirty="0" smtClean="0">
              <a:ln>
                <a:noFill/>
              </a:ln>
              <a:solidFill>
                <a:srgbClr val="324D59"/>
              </a:solidFill>
              <a:effectLst/>
              <a:uLnTx/>
              <a:uFillTx/>
              <a:latin typeface="Arial"/>
              <a:cs typeface="Arial"/>
              <a:sym typeface="Arial"/>
            </a:endParaRPr>
          </a:p>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fr-FR" sz="1000" b="0" i="0" u="none" strike="noStrike" kern="0" cap="none" spc="0" normalizeH="0" baseline="0" noProof="0" dirty="0" smtClean="0">
                <a:ln>
                  <a:noFill/>
                </a:ln>
                <a:solidFill>
                  <a:srgbClr val="324D59"/>
                </a:solidFill>
                <a:effectLst/>
                <a:uLnTx/>
                <a:uFillTx/>
                <a:latin typeface="Arial"/>
                <a:cs typeface="Arial"/>
                <a:sym typeface="Arial"/>
              </a:rPr>
              <a:t>300-mm – France (Bernin II) </a:t>
            </a:r>
            <a:r>
              <a:rPr kumimoji="0" lang="fr-FR" sz="1000" b="0" i="0" u="none" strike="noStrike" kern="0" cap="none" spc="0" normalizeH="0" baseline="0" noProof="0" dirty="0">
                <a:ln>
                  <a:noFill/>
                </a:ln>
                <a:solidFill>
                  <a:srgbClr val="324D59"/>
                </a:solidFill>
                <a:effectLst/>
                <a:uLnTx/>
                <a:uFillTx/>
                <a:latin typeface="Arial"/>
                <a:cs typeface="Arial"/>
                <a:sym typeface="Arial"/>
              </a:rPr>
              <a:t>+ Singapore</a:t>
            </a:r>
            <a:r>
              <a:rPr kumimoji="0" lang="fr-FR" sz="1000" b="0" i="0" u="none" strike="noStrike" kern="0" cap="none" spc="0" normalizeH="0" baseline="0" noProof="0" dirty="0" smtClean="0">
                <a:ln>
                  <a:noFill/>
                </a:ln>
                <a:solidFill>
                  <a:srgbClr val="324D59"/>
                </a:solidFill>
                <a:effectLst/>
                <a:uLnTx/>
                <a:uFillTx/>
                <a:latin typeface="Arial"/>
                <a:cs typeface="Arial"/>
                <a:sym typeface="Arial"/>
              </a:rPr>
              <a:t>*</a:t>
            </a:r>
            <a:endParaRPr kumimoji="0" lang="en-GB" sz="1000" b="0" i="0" u="none" strike="noStrike" kern="0" cap="none" spc="0" normalizeH="0" baseline="0" noProof="0" dirty="0" smtClean="0">
              <a:ln>
                <a:noFill/>
              </a:ln>
              <a:solidFill>
                <a:srgbClr val="324D59"/>
              </a:solidFill>
              <a:effectLst/>
              <a:uLnTx/>
              <a:uFillTx/>
              <a:latin typeface="Arial"/>
              <a:cs typeface="Arial"/>
              <a:sym typeface="Arial"/>
            </a:endParaRPr>
          </a:p>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en-GB" sz="1000" b="0" i="0" u="none" strike="noStrike" kern="0" cap="none" spc="0" normalizeH="0" baseline="0" noProof="0" dirty="0" smtClean="0">
                <a:ln>
                  <a:noFill/>
                </a:ln>
                <a:solidFill>
                  <a:srgbClr val="324D59"/>
                </a:solidFill>
                <a:effectLst/>
                <a:uLnTx/>
                <a:uFillTx/>
                <a:latin typeface="Arial"/>
                <a:cs typeface="Arial"/>
                <a:sym typeface="Arial"/>
              </a:rPr>
              <a:t>200-mm – France (</a:t>
            </a:r>
            <a:r>
              <a:rPr kumimoji="0" lang="en-GB" sz="1000" b="0" i="0" u="none" strike="noStrike" kern="0" cap="none" spc="0" normalizeH="0" baseline="0" noProof="0" dirty="0" err="1" smtClean="0">
                <a:ln>
                  <a:noFill/>
                </a:ln>
                <a:solidFill>
                  <a:srgbClr val="324D59"/>
                </a:solidFill>
                <a:effectLst/>
                <a:uLnTx/>
                <a:uFillTx/>
                <a:latin typeface="Arial"/>
                <a:cs typeface="Arial"/>
                <a:sym typeface="Arial"/>
              </a:rPr>
              <a:t>Bernin</a:t>
            </a:r>
            <a:r>
              <a:rPr kumimoji="0" lang="en-GB" sz="1000" b="0" i="0" u="none" strike="noStrike" kern="0" cap="none" spc="0" normalizeH="0" baseline="0" noProof="0" dirty="0" smtClean="0">
                <a:ln>
                  <a:noFill/>
                </a:ln>
                <a:solidFill>
                  <a:srgbClr val="324D59"/>
                </a:solidFill>
                <a:effectLst/>
                <a:uLnTx/>
                <a:uFillTx/>
                <a:latin typeface="Arial"/>
                <a:cs typeface="Arial"/>
                <a:sym typeface="Arial"/>
              </a:rPr>
              <a:t> I) + China (via </a:t>
            </a:r>
            <a:r>
              <a:rPr kumimoji="0" lang="en-GB" sz="1000" b="0" i="0" u="none" strike="noStrike" kern="0" cap="none" spc="0" normalizeH="0" baseline="0" noProof="0" dirty="0" err="1" smtClean="0">
                <a:ln>
                  <a:noFill/>
                </a:ln>
                <a:solidFill>
                  <a:srgbClr val="324D59"/>
                </a:solidFill>
                <a:effectLst/>
                <a:uLnTx/>
                <a:uFillTx/>
                <a:latin typeface="Arial"/>
                <a:cs typeface="Arial"/>
                <a:sym typeface="Arial"/>
              </a:rPr>
              <a:t>Simgui</a:t>
            </a:r>
            <a:r>
              <a:rPr kumimoji="0" lang="en-GB" sz="1000" b="0" i="0" u="none" strike="noStrike" kern="0" cap="none" spc="0" normalizeH="0" baseline="0" noProof="0" dirty="0" smtClean="0">
                <a:ln>
                  <a:noFill/>
                </a:ln>
                <a:solidFill>
                  <a:srgbClr val="324D59"/>
                </a:solidFill>
                <a:effectLst/>
                <a:uLnTx/>
                <a:uFillTx/>
                <a:latin typeface="Arial"/>
                <a:cs typeface="Arial"/>
                <a:sym typeface="Arial"/>
              </a:rPr>
              <a:t>)</a:t>
            </a:r>
          </a:p>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en-GB" sz="1000" b="0" i="0" u="none" strike="noStrike" kern="0" cap="none" spc="0" normalizeH="0" baseline="0" noProof="0" dirty="0" smtClean="0">
                <a:ln>
                  <a:noFill/>
                </a:ln>
                <a:solidFill>
                  <a:srgbClr val="324D59"/>
                </a:solidFill>
                <a:effectLst/>
                <a:uLnTx/>
                <a:uFillTx/>
                <a:latin typeface="Arial"/>
                <a:cs typeface="Arial"/>
                <a:sym typeface="Arial"/>
              </a:rPr>
              <a:t>150 mm – France (</a:t>
            </a:r>
            <a:r>
              <a:rPr kumimoji="0" lang="en-GB" sz="1000" b="0" i="0" u="none" strike="noStrike" kern="0" cap="none" spc="0" normalizeH="0" baseline="0" noProof="0" dirty="0" err="1" smtClean="0">
                <a:ln>
                  <a:noFill/>
                </a:ln>
                <a:solidFill>
                  <a:srgbClr val="324D59"/>
                </a:solidFill>
                <a:effectLst/>
                <a:uLnTx/>
                <a:uFillTx/>
                <a:latin typeface="Arial"/>
                <a:cs typeface="Arial"/>
                <a:sym typeface="Arial"/>
              </a:rPr>
              <a:t>Bernin</a:t>
            </a:r>
            <a:r>
              <a:rPr kumimoji="0" lang="en-GB" sz="1000" b="0" i="0" u="none" strike="noStrike" kern="0" cap="none" spc="0" normalizeH="0" baseline="0" noProof="0" dirty="0" smtClean="0">
                <a:ln>
                  <a:noFill/>
                </a:ln>
                <a:solidFill>
                  <a:srgbClr val="324D59"/>
                </a:solidFill>
                <a:effectLst/>
                <a:uLnTx/>
                <a:uFillTx/>
                <a:latin typeface="Arial"/>
                <a:cs typeface="Arial"/>
                <a:sym typeface="Arial"/>
              </a:rPr>
              <a:t> III)</a:t>
            </a:r>
          </a:p>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fr-FR" sz="1000" b="0" i="0" u="none" strike="noStrike" kern="0" cap="none" spc="0" normalizeH="0" baseline="0" noProof="0" dirty="0" smtClean="0">
                <a:ln>
                  <a:noFill/>
                </a:ln>
                <a:solidFill>
                  <a:srgbClr val="324D59"/>
                </a:solidFill>
                <a:effectLst/>
                <a:uLnTx/>
                <a:uFillTx/>
                <a:latin typeface="Arial" panose="020B0604020202020204" pitchFamily="34" charset="0"/>
                <a:cs typeface="Arial"/>
                <a:sym typeface="Arial"/>
              </a:rPr>
              <a:t>150 – 200-mm </a:t>
            </a:r>
            <a:r>
              <a:rPr kumimoji="0" lang="fr-FR" sz="1000" b="0" i="0" u="none" strike="noStrike" kern="0" cap="none" spc="0" normalizeH="0" baseline="0" noProof="0" dirty="0" err="1">
                <a:ln>
                  <a:noFill/>
                </a:ln>
                <a:solidFill>
                  <a:srgbClr val="324D59"/>
                </a:solidFill>
                <a:effectLst/>
                <a:uLnTx/>
                <a:uFillTx/>
                <a:latin typeface="Arial" panose="020B0604020202020204" pitchFamily="34" charset="0"/>
                <a:cs typeface="Arial"/>
                <a:sym typeface="Arial"/>
              </a:rPr>
              <a:t>GaN</a:t>
            </a:r>
            <a:r>
              <a:rPr kumimoji="0" lang="fr-FR" sz="1000" b="0" i="0" u="none" strike="noStrike" kern="0" cap="none" spc="0" normalizeH="0" baseline="0" noProof="0" dirty="0">
                <a:ln>
                  <a:noFill/>
                </a:ln>
                <a:solidFill>
                  <a:srgbClr val="324D59"/>
                </a:solidFill>
                <a:effectLst/>
                <a:uLnTx/>
                <a:uFillTx/>
                <a:latin typeface="Arial" panose="020B0604020202020204" pitchFamily="34" charset="0"/>
                <a:cs typeface="Arial"/>
                <a:sym typeface="Arial"/>
              </a:rPr>
              <a:t> </a:t>
            </a:r>
            <a:r>
              <a:rPr kumimoji="0" lang="fr-FR" sz="1000" b="0" i="0" u="none" strike="noStrike" kern="0" cap="none" spc="0" normalizeH="0" baseline="0" noProof="0" dirty="0" err="1" smtClean="0">
                <a:ln>
                  <a:noFill/>
                </a:ln>
                <a:solidFill>
                  <a:srgbClr val="324D59"/>
                </a:solidFill>
                <a:effectLst/>
                <a:uLnTx/>
                <a:uFillTx/>
                <a:latin typeface="Arial" panose="020B0604020202020204" pitchFamily="34" charset="0"/>
                <a:cs typeface="Arial"/>
                <a:sym typeface="Arial"/>
              </a:rPr>
              <a:t>Epitaxial</a:t>
            </a:r>
            <a:r>
              <a:rPr kumimoji="0" lang="fr-FR" sz="1000" b="0" i="0" u="none" strike="noStrike" kern="0" cap="none" spc="0" normalizeH="0" baseline="0" noProof="0" dirty="0" smtClean="0">
                <a:ln>
                  <a:noFill/>
                </a:ln>
                <a:solidFill>
                  <a:srgbClr val="324D59"/>
                </a:solidFill>
                <a:effectLst/>
                <a:uLnTx/>
                <a:uFillTx/>
                <a:latin typeface="Arial" panose="020B0604020202020204" pitchFamily="34" charset="0"/>
                <a:cs typeface="Arial"/>
                <a:sym typeface="Arial"/>
              </a:rPr>
              <a:t> </a:t>
            </a:r>
            <a:r>
              <a:rPr kumimoji="0" lang="fr-FR" sz="1000" b="0" i="0" u="none" strike="noStrike" kern="0" cap="none" spc="0" normalizeH="0" baseline="0" noProof="0" dirty="0">
                <a:ln>
                  <a:noFill/>
                </a:ln>
                <a:solidFill>
                  <a:srgbClr val="324D59"/>
                </a:solidFill>
                <a:effectLst/>
                <a:uLnTx/>
                <a:uFillTx/>
                <a:latin typeface="Arial" panose="020B0604020202020204" pitchFamily="34" charset="0"/>
                <a:cs typeface="Arial"/>
                <a:sym typeface="Arial"/>
              </a:rPr>
              <a:t>wafers </a:t>
            </a:r>
            <a:r>
              <a:rPr kumimoji="0" lang="fr-FR" sz="1000" b="0" i="0" u="none" strike="noStrike" kern="0" cap="none" spc="0" normalizeH="0" baseline="0" noProof="0" dirty="0" smtClean="0">
                <a:ln>
                  <a:noFill/>
                </a:ln>
                <a:solidFill>
                  <a:srgbClr val="324D59"/>
                </a:solidFill>
                <a:effectLst/>
                <a:uLnTx/>
                <a:uFillTx/>
                <a:latin typeface="Arial" panose="020B0604020202020204" pitchFamily="34" charset="0"/>
                <a:cs typeface="Arial"/>
                <a:sym typeface="Arial"/>
              </a:rPr>
              <a:t>– </a:t>
            </a:r>
            <a:r>
              <a:rPr kumimoji="0" lang="fr-FR" sz="1000" b="0" i="0" u="none" strike="noStrike" kern="0" cap="none" spc="0" normalizeH="0" baseline="0" noProof="0" dirty="0" err="1" smtClean="0">
                <a:ln>
                  <a:noFill/>
                </a:ln>
                <a:solidFill>
                  <a:srgbClr val="324D59"/>
                </a:solidFill>
                <a:effectLst/>
                <a:uLnTx/>
                <a:uFillTx/>
                <a:latin typeface="Arial" panose="020B0604020202020204" pitchFamily="34" charset="0"/>
                <a:cs typeface="Arial"/>
                <a:sym typeface="Arial"/>
              </a:rPr>
              <a:t>Belgium</a:t>
            </a:r>
            <a:r>
              <a:rPr kumimoji="0" lang="fr-FR" sz="1000" b="0" i="0" u="none" strike="noStrike" kern="0" cap="none" spc="0" normalizeH="0" baseline="0" noProof="0" dirty="0" smtClean="0">
                <a:ln>
                  <a:noFill/>
                </a:ln>
                <a:solidFill>
                  <a:srgbClr val="324D59"/>
                </a:solidFill>
                <a:effectLst/>
                <a:uLnTx/>
                <a:uFillTx/>
                <a:latin typeface="Arial" panose="020B0604020202020204" pitchFamily="34" charset="0"/>
                <a:cs typeface="Arial"/>
                <a:sym typeface="Arial"/>
              </a:rPr>
              <a:t> (</a:t>
            </a:r>
            <a:r>
              <a:rPr kumimoji="0" lang="fr-FR" sz="1000" b="0" i="0" u="none" strike="noStrike" kern="0" cap="none" spc="0" normalizeH="0" baseline="0" noProof="0" dirty="0" err="1" smtClean="0">
                <a:ln>
                  <a:noFill/>
                </a:ln>
                <a:solidFill>
                  <a:srgbClr val="324D59"/>
                </a:solidFill>
                <a:effectLst/>
                <a:uLnTx/>
                <a:uFillTx/>
                <a:latin typeface="Arial" panose="020B0604020202020204" pitchFamily="34" charset="0"/>
                <a:cs typeface="Arial"/>
                <a:sym typeface="Arial"/>
              </a:rPr>
              <a:t>EpiGaN</a:t>
            </a:r>
            <a:r>
              <a:rPr kumimoji="0" lang="fr-FR" sz="1000" b="0" i="0" u="none" strike="noStrike" kern="0" cap="none" spc="0" normalizeH="0" baseline="0" noProof="0" dirty="0" smtClean="0">
                <a:ln>
                  <a:noFill/>
                </a:ln>
                <a:solidFill>
                  <a:srgbClr val="324D59"/>
                </a:solidFill>
                <a:effectLst/>
                <a:uLnTx/>
                <a:uFillTx/>
                <a:latin typeface="Arial" panose="020B0604020202020204" pitchFamily="34" charset="0"/>
                <a:cs typeface="Arial"/>
                <a:sym typeface="Arial"/>
              </a:rPr>
              <a:t>)</a:t>
            </a:r>
            <a:endParaRPr kumimoji="0" lang="en-GB" sz="1000" b="0" i="0" u="none" strike="noStrike" kern="0" cap="none" spc="0" normalizeH="0" baseline="0" noProof="0" dirty="0" smtClean="0">
              <a:ln>
                <a:noFill/>
              </a:ln>
              <a:solidFill>
                <a:srgbClr val="324D59"/>
              </a:solidFill>
              <a:effectLst/>
              <a:uLnTx/>
              <a:uFillTx/>
              <a:latin typeface="Arial"/>
              <a:cs typeface="Arial"/>
              <a:sym typeface="Arial"/>
            </a:endParaRPr>
          </a:p>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fr-FR" sz="900" b="0" i="0" u="none" strike="noStrike" kern="0" cap="none" spc="0" normalizeH="0" baseline="0" noProof="0" dirty="0" smtClean="0">
                <a:ln>
                  <a:noFill/>
                </a:ln>
                <a:solidFill>
                  <a:srgbClr val="324D59"/>
                </a:solidFill>
                <a:effectLst/>
                <a:uLnTx/>
                <a:uFillTx/>
                <a:latin typeface="Arial"/>
                <a:cs typeface="Arial"/>
                <a:sym typeface="Arial"/>
              </a:rPr>
              <a:t>CAPABILITY</a:t>
            </a:r>
            <a:endParaRPr kumimoji="0" sz="900" b="0" i="0" u="none" strike="noStrike" kern="0" cap="none" spc="0" normalizeH="0" baseline="0" noProof="0" dirty="0">
              <a:ln>
                <a:noFill/>
              </a:ln>
              <a:solidFill>
                <a:srgbClr val="324D59"/>
              </a:solidFill>
              <a:effectLst/>
              <a:uLnTx/>
              <a:uFillTx/>
              <a:latin typeface="Arial"/>
              <a:cs typeface="Arial"/>
              <a:sym typeface="Arial"/>
            </a:endParaRPr>
          </a:p>
        </p:txBody>
      </p:sp>
      <p:cxnSp>
        <p:nvCxnSpPr>
          <p:cNvPr id="131" name="Connecteur droit 130"/>
          <p:cNvCxnSpPr/>
          <p:nvPr/>
        </p:nvCxnSpPr>
        <p:spPr>
          <a:xfrm flipH="1">
            <a:off x="5561205" y="4262934"/>
            <a:ext cx="1" cy="365760"/>
          </a:xfrm>
          <a:prstGeom prst="line">
            <a:avLst/>
          </a:prstGeom>
        </p:spPr>
        <p:style>
          <a:lnRef idx="1">
            <a:schemeClr val="accent1"/>
          </a:lnRef>
          <a:fillRef idx="0">
            <a:schemeClr val="accent1"/>
          </a:fillRef>
          <a:effectRef idx="0">
            <a:schemeClr val="accent1"/>
          </a:effectRef>
          <a:fontRef idx="minor">
            <a:schemeClr val="tx1"/>
          </a:fontRef>
        </p:style>
      </p:cxnSp>
      <p:sp>
        <p:nvSpPr>
          <p:cNvPr id="132" name="Shape 272"/>
          <p:cNvSpPr txBox="1"/>
          <p:nvPr/>
        </p:nvSpPr>
        <p:spPr>
          <a:xfrm>
            <a:off x="7020272" y="1210087"/>
            <a:ext cx="1664728" cy="652240"/>
          </a:xfrm>
          <a:prstGeom prst="rect">
            <a:avLst/>
          </a:prstGeom>
          <a:noFill/>
          <a:ln>
            <a:noFill/>
          </a:ln>
        </p:spPr>
        <p:txBody>
          <a:bodyPr lIns="77903" tIns="77903" rIns="77903" bIns="77903" anchor="ctr" anchorCtr="0">
            <a:noAutofit/>
          </a:bodyPr>
          <a:lstStyle/>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en-GB" sz="1000" b="1" i="0" u="none" strike="noStrike" kern="0" cap="none" spc="0" normalizeH="0" baseline="0" noProof="0" dirty="0" smtClean="0">
                <a:ln>
                  <a:noFill/>
                </a:ln>
                <a:solidFill>
                  <a:srgbClr val="324D59"/>
                </a:solidFill>
                <a:effectLst/>
                <a:uLnTx/>
                <a:uFillTx/>
                <a:latin typeface="Arial"/>
                <a:cs typeface="Arial"/>
                <a:sym typeface="Arial"/>
              </a:rPr>
              <a:t>Employees Worldwide</a:t>
            </a:r>
          </a:p>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fr-FR" sz="900" b="0" i="0" u="none" strike="noStrike" kern="0" cap="none" spc="0" normalizeH="0" baseline="0" noProof="0" dirty="0" smtClean="0">
                <a:ln>
                  <a:noFill/>
                </a:ln>
                <a:solidFill>
                  <a:srgbClr val="324D59"/>
                </a:solidFill>
                <a:effectLst/>
                <a:uLnTx/>
                <a:uFillTx/>
                <a:latin typeface="Arial"/>
                <a:cs typeface="Arial"/>
                <a:sym typeface="Arial"/>
              </a:rPr>
              <a:t> GLOBAL PRESENCE</a:t>
            </a:r>
            <a:endParaRPr kumimoji="0" sz="900" b="0" i="0" u="none" strike="noStrike" kern="0" cap="none" spc="0" normalizeH="0" baseline="0" noProof="0" dirty="0">
              <a:ln>
                <a:noFill/>
              </a:ln>
              <a:solidFill>
                <a:srgbClr val="2A6EAF"/>
              </a:solidFill>
              <a:effectLst/>
              <a:uLnTx/>
              <a:uFillTx/>
              <a:latin typeface="Arial"/>
              <a:cs typeface="Arial"/>
              <a:sym typeface="Arial"/>
            </a:endParaRPr>
          </a:p>
        </p:txBody>
      </p:sp>
      <p:cxnSp>
        <p:nvCxnSpPr>
          <p:cNvPr id="133" name="Connecteur droit 132"/>
          <p:cNvCxnSpPr/>
          <p:nvPr/>
        </p:nvCxnSpPr>
        <p:spPr>
          <a:xfrm flipH="1">
            <a:off x="7095286" y="1336307"/>
            <a:ext cx="1" cy="365760"/>
          </a:xfrm>
          <a:prstGeom prst="line">
            <a:avLst/>
          </a:prstGeom>
        </p:spPr>
        <p:style>
          <a:lnRef idx="1">
            <a:schemeClr val="accent1"/>
          </a:lnRef>
          <a:fillRef idx="0">
            <a:schemeClr val="accent1"/>
          </a:fillRef>
          <a:effectRef idx="0">
            <a:schemeClr val="accent1"/>
          </a:effectRef>
          <a:fontRef idx="minor">
            <a:schemeClr val="tx1"/>
          </a:fontRef>
        </p:style>
      </p:cxnSp>
      <p:pic>
        <p:nvPicPr>
          <p:cNvPr id="134" name="Shape 4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15817" y="3593615"/>
            <a:ext cx="1169288" cy="1042615"/>
          </a:xfrm>
          <a:prstGeom prst="flowChartConnector">
            <a:avLst/>
          </a:prstGeom>
          <a:noFill/>
          <a:ln>
            <a:noFill/>
          </a:ln>
        </p:spPr>
      </p:pic>
      <p:pic>
        <p:nvPicPr>
          <p:cNvPr id="135" name="Shape 4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9166" y="1356082"/>
            <a:ext cx="1166306" cy="1040031"/>
          </a:xfrm>
          <a:prstGeom prst="ellipse">
            <a:avLst/>
          </a:prstGeom>
          <a:noFill/>
          <a:ln>
            <a:noFill/>
          </a:ln>
        </p:spPr>
      </p:pic>
      <p:sp>
        <p:nvSpPr>
          <p:cNvPr id="136" name="ZoneTexte 17"/>
          <p:cNvSpPr txBox="1"/>
          <p:nvPr/>
        </p:nvSpPr>
        <p:spPr>
          <a:xfrm>
            <a:off x="4609507" y="3122561"/>
            <a:ext cx="547240" cy="817341"/>
          </a:xfrm>
          <a:prstGeom prst="rect">
            <a:avLst/>
          </a:prstGeom>
          <a:noFill/>
        </p:spPr>
        <p:txBody>
          <a:bodyPr wrap="square" lIns="77916" tIns="38958" rIns="77916" bIns="38958"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0" cap="none" spc="0" normalizeH="0" baseline="0" noProof="0" dirty="0" smtClean="0">
                <a:ln>
                  <a:noFill/>
                </a:ln>
                <a:solidFill>
                  <a:srgbClr val="04397A">
                    <a:lumMod val="60000"/>
                    <a:lumOff val="40000"/>
                  </a:srgbClr>
                </a:solidFill>
                <a:effectLst/>
                <a:uLnTx/>
                <a:uFillTx/>
                <a:latin typeface="Arial"/>
                <a:cs typeface="Arial"/>
                <a:sym typeface="Arial"/>
              </a:rPr>
              <a:t>6</a:t>
            </a:r>
          </a:p>
        </p:txBody>
      </p:sp>
      <p:sp>
        <p:nvSpPr>
          <p:cNvPr id="137" name="Shape 272"/>
          <p:cNvSpPr txBox="1"/>
          <p:nvPr/>
        </p:nvSpPr>
        <p:spPr>
          <a:xfrm>
            <a:off x="5021077" y="3178978"/>
            <a:ext cx="1442723" cy="652240"/>
          </a:xfrm>
          <a:prstGeom prst="rect">
            <a:avLst/>
          </a:prstGeom>
          <a:noFill/>
          <a:ln>
            <a:noFill/>
          </a:ln>
        </p:spPr>
        <p:txBody>
          <a:bodyPr lIns="77903" tIns="77903" rIns="77903" bIns="77903" anchor="ctr" anchorCtr="0">
            <a:noAutofit/>
          </a:bodyPr>
          <a:lstStyle/>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endParaRPr kumimoji="0" sz="900" b="0" i="0" u="none" strike="noStrike" kern="0" cap="none" spc="0" normalizeH="0" baseline="0" noProof="0" dirty="0">
              <a:ln>
                <a:noFill/>
              </a:ln>
              <a:solidFill>
                <a:srgbClr val="2A6EAF"/>
              </a:solidFill>
              <a:effectLst/>
              <a:uLnTx/>
              <a:uFillTx/>
              <a:latin typeface="Arial"/>
              <a:cs typeface="Arial"/>
              <a:sym typeface="Arial"/>
            </a:endParaRPr>
          </a:p>
        </p:txBody>
      </p:sp>
      <p:cxnSp>
        <p:nvCxnSpPr>
          <p:cNvPr id="138" name="Connecteur droit 137"/>
          <p:cNvCxnSpPr/>
          <p:nvPr/>
        </p:nvCxnSpPr>
        <p:spPr>
          <a:xfrm flipH="1">
            <a:off x="5228857" y="3341908"/>
            <a:ext cx="1" cy="432000"/>
          </a:xfrm>
          <a:prstGeom prst="line">
            <a:avLst/>
          </a:prstGeom>
        </p:spPr>
        <p:style>
          <a:lnRef idx="1">
            <a:schemeClr val="accent1"/>
          </a:lnRef>
          <a:fillRef idx="0">
            <a:schemeClr val="accent1"/>
          </a:fillRef>
          <a:effectRef idx="0">
            <a:schemeClr val="accent1"/>
          </a:effectRef>
          <a:fontRef idx="minor">
            <a:schemeClr val="tx1"/>
          </a:fontRef>
        </p:style>
      </p:cxnSp>
      <p:sp>
        <p:nvSpPr>
          <p:cNvPr id="139" name="ZoneTexte 17"/>
          <p:cNvSpPr txBox="1"/>
          <p:nvPr/>
        </p:nvSpPr>
        <p:spPr>
          <a:xfrm>
            <a:off x="4499992" y="2299737"/>
            <a:ext cx="547240" cy="817341"/>
          </a:xfrm>
          <a:prstGeom prst="rect">
            <a:avLst/>
          </a:prstGeom>
          <a:noFill/>
        </p:spPr>
        <p:txBody>
          <a:bodyPr wrap="square" lIns="77916" tIns="38958" rIns="77916" bIns="38958"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0" cap="none" spc="0" normalizeH="0" baseline="0" noProof="0" dirty="0" smtClean="0">
                <a:ln>
                  <a:noFill/>
                </a:ln>
                <a:solidFill>
                  <a:srgbClr val="FF33CC"/>
                </a:solidFill>
                <a:effectLst/>
                <a:uLnTx/>
                <a:uFillTx/>
                <a:latin typeface="Arial"/>
                <a:cs typeface="Arial"/>
                <a:sym typeface="Arial"/>
              </a:rPr>
              <a:t>2</a:t>
            </a:r>
          </a:p>
        </p:txBody>
      </p:sp>
      <p:sp>
        <p:nvSpPr>
          <p:cNvPr id="140" name="ZoneTexte 139"/>
          <p:cNvSpPr txBox="1"/>
          <p:nvPr/>
        </p:nvSpPr>
        <p:spPr>
          <a:xfrm>
            <a:off x="1128278" y="1921539"/>
            <a:ext cx="596990" cy="1556004"/>
          </a:xfrm>
          <a:prstGeom prst="rect">
            <a:avLst/>
          </a:prstGeom>
          <a:noFill/>
        </p:spPr>
        <p:txBody>
          <a:bodyPr wrap="square" lIns="77916" tIns="38958" rIns="77916" bIns="38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0" cap="none" spc="0" normalizeH="0" baseline="0" noProof="0" dirty="0" smtClean="0">
                <a:ln>
                  <a:noFill/>
                </a:ln>
                <a:solidFill>
                  <a:srgbClr val="324D59"/>
                </a:solidFill>
                <a:effectLst/>
                <a:uLnTx/>
                <a:uFillTx/>
                <a:latin typeface="Arial"/>
                <a:cs typeface="Arial"/>
                <a:sym typeface="Arial"/>
              </a:rPr>
              <a:t>“</a:t>
            </a:r>
            <a:endParaRPr kumimoji="0" lang="en-US" sz="9800" b="0" i="0" u="none" strike="noStrike" kern="0" cap="none" spc="0" normalizeH="0" baseline="0" noProof="0" dirty="0">
              <a:ln>
                <a:noFill/>
              </a:ln>
              <a:solidFill>
                <a:srgbClr val="000000"/>
              </a:solidFill>
              <a:effectLst/>
              <a:uLnTx/>
              <a:uFillTx/>
              <a:latin typeface="Arial"/>
              <a:cs typeface="Arial"/>
              <a:sym typeface="Arial"/>
            </a:endParaRPr>
          </a:p>
        </p:txBody>
      </p:sp>
      <p:sp>
        <p:nvSpPr>
          <p:cNvPr id="141" name="Rectangle 140"/>
          <p:cNvSpPr/>
          <p:nvPr/>
        </p:nvSpPr>
        <p:spPr>
          <a:xfrm>
            <a:off x="2411760" y="3224136"/>
            <a:ext cx="379338" cy="1309783"/>
          </a:xfrm>
          <a:prstGeom prst="rect">
            <a:avLst/>
          </a:prstGeom>
        </p:spPr>
        <p:txBody>
          <a:bodyPr wrap="square" lIns="77916" tIns="38958" rIns="77916" bIns="38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smtClean="0">
                <a:ln>
                  <a:noFill/>
                </a:ln>
                <a:solidFill>
                  <a:srgbClr val="324D59"/>
                </a:solidFill>
                <a:effectLst/>
                <a:uLnTx/>
                <a:uFillTx/>
                <a:latin typeface="Arial"/>
                <a:cs typeface="Arial"/>
                <a:sym typeface="Arial"/>
              </a:rPr>
              <a:t>”</a:t>
            </a:r>
            <a:endParaRPr kumimoji="0" lang="en-GB"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142" name="Shape 272"/>
          <p:cNvSpPr txBox="1"/>
          <p:nvPr/>
        </p:nvSpPr>
        <p:spPr>
          <a:xfrm>
            <a:off x="4813424" y="1754409"/>
            <a:ext cx="4053860" cy="652240"/>
          </a:xfrm>
          <a:prstGeom prst="rect">
            <a:avLst/>
          </a:prstGeom>
          <a:noFill/>
          <a:ln>
            <a:noFill/>
          </a:ln>
        </p:spPr>
        <p:txBody>
          <a:bodyPr lIns="77903" tIns="77903" rIns="77903" bIns="77903" anchor="ctr" anchorCtr="0">
            <a:noAutofit/>
          </a:bodyPr>
          <a:lstStyle/>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en-GB" sz="1000" b="1" i="0" u="none" strike="noStrike" kern="0" cap="none" spc="0" normalizeH="0" baseline="0" noProof="0" dirty="0" smtClean="0">
                <a:ln>
                  <a:noFill/>
                </a:ln>
                <a:solidFill>
                  <a:srgbClr val="324D59"/>
                </a:solidFill>
                <a:effectLst/>
                <a:uLnTx/>
                <a:uFillTx/>
                <a:latin typeface="Arial"/>
                <a:cs typeface="Arial"/>
                <a:sym typeface="Arial"/>
              </a:rPr>
              <a:t>High-growth Markets</a:t>
            </a:r>
          </a:p>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fr-FR" sz="900" b="0" i="0" u="none" strike="noStrike" kern="0" cap="none" spc="0" normalizeH="0" baseline="0" noProof="0" dirty="0" smtClean="0">
                <a:ln>
                  <a:noFill/>
                </a:ln>
                <a:solidFill>
                  <a:srgbClr val="324D59"/>
                </a:solidFill>
                <a:effectLst/>
                <a:uLnTx/>
                <a:uFillTx/>
                <a:latin typeface="Arial"/>
                <a:cs typeface="Arial"/>
                <a:sym typeface="Arial"/>
              </a:rPr>
              <a:t>SMARTPHONES, AUTOMOTIVE, CLOUD &amp; INFRASTRUCTURE, IOT</a:t>
            </a:r>
            <a:endParaRPr kumimoji="0" sz="900" b="0" i="0" u="none" strike="noStrike" kern="0" cap="none" spc="0" normalizeH="0" baseline="0" noProof="0" dirty="0">
              <a:ln>
                <a:noFill/>
              </a:ln>
              <a:solidFill>
                <a:srgbClr val="2A6EAF"/>
              </a:solidFill>
              <a:effectLst/>
              <a:uLnTx/>
              <a:uFillTx/>
              <a:latin typeface="Arial"/>
              <a:cs typeface="Arial"/>
              <a:sym typeface="Arial"/>
            </a:endParaRPr>
          </a:p>
        </p:txBody>
      </p:sp>
      <p:sp>
        <p:nvSpPr>
          <p:cNvPr id="143" name="Shape 272"/>
          <p:cNvSpPr txBox="1"/>
          <p:nvPr/>
        </p:nvSpPr>
        <p:spPr>
          <a:xfrm>
            <a:off x="5439340" y="4101931"/>
            <a:ext cx="3181964" cy="652240"/>
          </a:xfrm>
          <a:prstGeom prst="rect">
            <a:avLst/>
          </a:prstGeom>
          <a:noFill/>
          <a:ln>
            <a:noFill/>
          </a:ln>
        </p:spPr>
        <p:txBody>
          <a:bodyPr lIns="77903" tIns="77903" rIns="77903" bIns="77903" anchor="ctr" anchorCtr="0">
            <a:noAutofit/>
          </a:bodyPr>
          <a:lstStyle/>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en-GB" sz="1000" b="1" i="0" u="none" strike="noStrike" kern="0" cap="none" spc="0" normalizeH="0" baseline="0" noProof="0" dirty="0" smtClean="0">
                <a:ln>
                  <a:noFill/>
                </a:ln>
                <a:solidFill>
                  <a:srgbClr val="324D59"/>
                </a:solidFill>
                <a:effectLst/>
                <a:uLnTx/>
                <a:uFillTx/>
                <a:latin typeface="Arial"/>
                <a:cs typeface="Arial"/>
                <a:sym typeface="Arial"/>
              </a:rPr>
              <a:t>Largest manufacturer of engineered substrates</a:t>
            </a:r>
          </a:p>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fr-FR" sz="900" b="0" i="0" u="none" strike="noStrike" kern="0" cap="none" spc="0" normalizeH="0" baseline="0" noProof="0" dirty="0" smtClean="0">
                <a:ln>
                  <a:noFill/>
                </a:ln>
                <a:solidFill>
                  <a:srgbClr val="324D59"/>
                </a:solidFill>
                <a:effectLst/>
                <a:uLnTx/>
                <a:uFillTx/>
                <a:latin typeface="Arial"/>
                <a:cs typeface="Arial"/>
                <a:sym typeface="Arial"/>
              </a:rPr>
              <a:t>LEADER</a:t>
            </a:r>
            <a:endParaRPr kumimoji="0" sz="900" b="0" i="0" u="none" strike="noStrike" kern="0" cap="none" spc="0" normalizeH="0" baseline="0" noProof="0" dirty="0">
              <a:ln>
                <a:noFill/>
              </a:ln>
              <a:solidFill>
                <a:srgbClr val="2A6EAF"/>
              </a:solidFill>
              <a:effectLst/>
              <a:uLnTx/>
              <a:uFillTx/>
              <a:latin typeface="Arial"/>
              <a:cs typeface="Arial"/>
              <a:sym typeface="Arial"/>
            </a:endParaRPr>
          </a:p>
        </p:txBody>
      </p:sp>
      <p:sp>
        <p:nvSpPr>
          <p:cNvPr id="29" name="Shape 244"/>
          <p:cNvSpPr txBox="1">
            <a:spLocks/>
          </p:cNvSpPr>
          <p:nvPr/>
        </p:nvSpPr>
        <p:spPr>
          <a:xfrm>
            <a:off x="5652120" y="4687959"/>
            <a:ext cx="6661150" cy="358775"/>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Tx/>
              <a:buNone/>
              <a:tabLst/>
              <a:defRPr/>
            </a:pPr>
            <a:r>
              <a:rPr kumimoji="0" lang="en-US" sz="700" b="0" i="0" u="none" strike="noStrike" kern="0" cap="none" spc="0" normalizeH="0" baseline="0" noProof="0" dirty="0" smtClean="0">
                <a:ln>
                  <a:noFill/>
                </a:ln>
                <a:solidFill>
                  <a:srgbClr val="324D59"/>
                </a:solidFill>
                <a:effectLst/>
                <a:uLnTx/>
                <a:uFillTx/>
                <a:latin typeface="Arial"/>
                <a:cs typeface="Arial"/>
                <a:sym typeface="Arial"/>
              </a:rPr>
              <a:t>*Production site now </a:t>
            </a:r>
            <a:r>
              <a:rPr kumimoji="0" lang="en-US" sz="700" b="0" i="0" u="none" strike="noStrike" kern="0" cap="none" spc="0" normalizeH="0" baseline="0" noProof="0" dirty="0">
                <a:ln>
                  <a:noFill/>
                </a:ln>
                <a:solidFill>
                  <a:srgbClr val="324D59"/>
                </a:solidFill>
                <a:effectLst/>
                <a:uLnTx/>
                <a:uFillTx/>
                <a:latin typeface="Arial"/>
                <a:cs typeface="Arial"/>
                <a:sym typeface="Arial"/>
              </a:rPr>
              <a:t>qualified by several customers</a:t>
            </a:r>
          </a:p>
        </p:txBody>
      </p:sp>
      <p:sp>
        <p:nvSpPr>
          <p:cNvPr id="6" name="Rectangle 5"/>
          <p:cNvSpPr/>
          <p:nvPr/>
        </p:nvSpPr>
        <p:spPr>
          <a:xfrm>
            <a:off x="6920278" y="2517962"/>
            <a:ext cx="2260234" cy="413959"/>
          </a:xfrm>
          <a:prstGeom prst="rect">
            <a:avLst/>
          </a:prstGeom>
        </p:spPr>
        <p:txBody>
          <a:bodyPr wrap="none">
            <a:spAutoFit/>
          </a:bodyPr>
          <a:lstStyle/>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en-GB" sz="1000" b="1" i="0" u="none" strike="noStrike" kern="0" cap="none" spc="0" normalizeH="0" baseline="0" noProof="0" dirty="0" smtClean="0">
                <a:ln>
                  <a:noFill/>
                </a:ln>
                <a:solidFill>
                  <a:srgbClr val="324D59"/>
                </a:solidFill>
                <a:effectLst/>
                <a:uLnTx/>
                <a:uFillTx/>
                <a:latin typeface="Arial"/>
                <a:cs typeface="Arial"/>
                <a:sym typeface="Arial"/>
              </a:rPr>
              <a:t>Core expertise</a:t>
            </a:r>
            <a:endParaRPr kumimoji="0" lang="en-GB" sz="1000" b="1" i="0" u="none" strike="noStrike" kern="0" cap="none" spc="0" normalizeH="0" baseline="0" noProof="0" dirty="0">
              <a:ln>
                <a:noFill/>
              </a:ln>
              <a:solidFill>
                <a:srgbClr val="324D59"/>
              </a:solidFill>
              <a:effectLst/>
              <a:uLnTx/>
              <a:uFillTx/>
              <a:latin typeface="Arial"/>
              <a:cs typeface="Arial"/>
              <a:sym typeface="Arial"/>
            </a:endParaRPr>
          </a:p>
          <a:p>
            <a:pPr marL="389582" marR="0" lvl="0" indent="-270543" algn="ctr" defTabSz="914400" rtl="0" eaLnBrk="1" fontAlgn="auto" latinLnBrk="0" hangingPunct="1">
              <a:lnSpc>
                <a:spcPct val="110000"/>
              </a:lnSpc>
              <a:spcBef>
                <a:spcPts val="0"/>
              </a:spcBef>
              <a:spcAft>
                <a:spcPts val="0"/>
              </a:spcAft>
              <a:buClr>
                <a:srgbClr val="76B82A"/>
              </a:buClr>
              <a:buSzPct val="100000"/>
              <a:buFontTx/>
              <a:buNone/>
              <a:tabLst/>
              <a:defRPr/>
            </a:pPr>
            <a:r>
              <a:rPr kumimoji="0" lang="fr-FR" sz="900" b="0" i="0" u="none" strike="noStrike" kern="0" cap="none" spc="0" normalizeH="0" baseline="0" noProof="0" dirty="0" smtClean="0">
                <a:ln>
                  <a:noFill/>
                </a:ln>
                <a:solidFill>
                  <a:srgbClr val="324D59"/>
                </a:solidFill>
                <a:effectLst/>
                <a:uLnTx/>
                <a:uFillTx/>
                <a:latin typeface="Arial"/>
                <a:cs typeface="Arial"/>
                <a:sym typeface="Arial"/>
              </a:rPr>
              <a:t>EPITAXY</a:t>
            </a:r>
            <a:r>
              <a:rPr kumimoji="0" lang="fr-FR" sz="900" b="0" i="0" u="none" strike="noStrike" kern="0" cap="none" spc="0" normalizeH="0" baseline="0" noProof="0" dirty="0">
                <a:ln>
                  <a:noFill/>
                </a:ln>
                <a:solidFill>
                  <a:srgbClr val="324D59"/>
                </a:solidFill>
                <a:effectLst/>
                <a:uLnTx/>
                <a:uFillTx/>
                <a:latin typeface="Arial"/>
                <a:cs typeface="Arial"/>
                <a:sym typeface="Arial"/>
              </a:rPr>
              <a:t>, Compound </a:t>
            </a:r>
            <a:r>
              <a:rPr kumimoji="0" lang="fr-FR" sz="900" b="0" i="0" u="none" strike="noStrike" kern="0" cap="none" spc="0" normalizeH="0" baseline="0" noProof="0" dirty="0" err="1">
                <a:ln>
                  <a:noFill/>
                </a:ln>
                <a:solidFill>
                  <a:srgbClr val="324D59"/>
                </a:solidFill>
                <a:effectLst/>
                <a:uLnTx/>
                <a:uFillTx/>
                <a:latin typeface="Arial"/>
                <a:cs typeface="Arial"/>
                <a:sym typeface="Arial"/>
              </a:rPr>
              <a:t>semiconductors</a:t>
            </a:r>
            <a:endParaRPr kumimoji="0" lang="fr-FR" sz="900" b="0" i="0" u="none" strike="noStrike" kern="0" cap="none" spc="0" normalizeH="0" baseline="0" noProof="0" dirty="0">
              <a:ln>
                <a:noFill/>
              </a:ln>
              <a:solidFill>
                <a:srgbClr val="2A6EAF"/>
              </a:solidFill>
              <a:effectLst/>
              <a:uLnTx/>
              <a:uFillTx/>
              <a:latin typeface="Arial"/>
              <a:cs typeface="Arial"/>
              <a:sym typeface="Arial"/>
            </a:endParaRPr>
          </a:p>
        </p:txBody>
      </p:sp>
      <p:cxnSp>
        <p:nvCxnSpPr>
          <p:cNvPr id="36" name="Connecteur droit 35"/>
          <p:cNvCxnSpPr/>
          <p:nvPr/>
        </p:nvCxnSpPr>
        <p:spPr>
          <a:xfrm flipH="1">
            <a:off x="7031146" y="2536070"/>
            <a:ext cx="1" cy="365760"/>
          </a:xfrm>
          <a:prstGeom prst="line">
            <a:avLst/>
          </a:prstGeom>
        </p:spPr>
        <p:style>
          <a:lnRef idx="1">
            <a:schemeClr val="accent1"/>
          </a:lnRef>
          <a:fillRef idx="0">
            <a:schemeClr val="accent1"/>
          </a:fillRef>
          <a:effectRef idx="0">
            <a:schemeClr val="accent1"/>
          </a:effectRef>
          <a:fontRef idx="minor">
            <a:schemeClr val="tx1"/>
          </a:fontRef>
        </p:style>
      </p:cxnSp>
      <p:sp>
        <p:nvSpPr>
          <p:cNvPr id="37" name="Shape 227"/>
          <p:cNvSpPr txBox="1">
            <a:spLocks noGrp="1"/>
          </p:cNvSpPr>
          <p:nvPr>
            <p:ph type="ftr" idx="11"/>
          </p:nvPr>
        </p:nvSpPr>
        <p:spPr>
          <a:xfrm>
            <a:off x="1544515" y="4736317"/>
            <a:ext cx="6148754" cy="269081"/>
          </a:xfrm>
          <a:prstGeom prst="rect">
            <a:avLst/>
          </a:prstGeom>
          <a:noFill/>
          <a:ln>
            <a:noFill/>
          </a:ln>
        </p:spPr>
        <p:txBody>
          <a:bodyPr lIns="122661" tIns="0" rIns="0" bIns="0" anchor="ctr" anchorCtr="0">
            <a:noAutofit/>
          </a:bodyPr>
          <a:lstStyle/>
          <a:p>
            <a:pPr>
              <a:buSzPct val="25000"/>
            </a:pPr>
            <a:r>
              <a:rPr lang="fr-FR" smtClean="0"/>
              <a:t>Assemblée Générale Annuelle des Actionnaires</a:t>
            </a:r>
            <a:endParaRPr lang="en-US" dirty="0"/>
          </a:p>
        </p:txBody>
      </p:sp>
      <p:sp>
        <p:nvSpPr>
          <p:cNvPr id="38" name="Shape 229"/>
          <p:cNvSpPr txBox="1">
            <a:spLocks noGrp="1"/>
          </p:cNvSpPr>
          <p:nvPr>
            <p:ph type="dt" idx="10"/>
          </p:nvPr>
        </p:nvSpPr>
        <p:spPr>
          <a:xfrm>
            <a:off x="498236" y="4736306"/>
            <a:ext cx="781322" cy="269100"/>
          </a:xfrm>
          <a:prstGeom prst="rect">
            <a:avLst/>
          </a:prstGeom>
          <a:noFill/>
          <a:ln>
            <a:noFill/>
          </a:ln>
        </p:spPr>
        <p:txBody>
          <a:bodyPr lIns="77876" tIns="77876" rIns="77876" bIns="77876" anchor="ctr" anchorCtr="0">
            <a:noAutofit/>
          </a:bodyPr>
          <a:lstStyle/>
          <a:p>
            <a:pPr>
              <a:buSzPct val="25000"/>
            </a:pPr>
            <a:r>
              <a:rPr lang="fr-FR" smtClean="0"/>
              <a:t>26/07/2019</a:t>
            </a:r>
            <a:endParaRPr lang="en-US" dirty="0"/>
          </a:p>
        </p:txBody>
      </p:sp>
    </p:spTree>
    <p:extLst>
      <p:ext uri="{BB962C8B-B14F-4D97-AF65-F5344CB8AC3E}">
        <p14:creationId xmlns:p14="http://schemas.microsoft.com/office/powerpoint/2010/main" val="38780767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Dix-neuvième </a:t>
            </a:r>
            <a:r>
              <a:rPr lang="fr-FR" u="sng" dirty="0"/>
              <a:t>résolution</a:t>
            </a:r>
            <a:r>
              <a:rPr lang="fr-FR" dirty="0"/>
              <a:t> :	</a:t>
            </a:r>
            <a:r>
              <a:rPr lang="fr-FR" dirty="0" smtClean="0"/>
              <a:t>Approbation des éléments fixes, variables et exceptionnels</a:t>
            </a:r>
          </a:p>
          <a:p>
            <a:r>
              <a:rPr lang="fr-FR" dirty="0" smtClean="0"/>
              <a:t>composant la rémunération totale et les avantages de toute nature versés ou attribués à M. Eric MEURICE, Président du Conseil d’administration depuis le 27 mars 2019, au titre de l’exercice clos le 31 mars 2019</a:t>
            </a:r>
          </a:p>
          <a:p>
            <a:endParaRPr lang="fr-FR" dirty="0"/>
          </a:p>
          <a:p>
            <a:r>
              <a:rPr lang="en-US" i="1" u="sng" dirty="0">
                <a:solidFill>
                  <a:srgbClr val="7030A0"/>
                </a:solidFill>
              </a:rPr>
              <a:t>Nineteenth resolution:</a:t>
            </a:r>
            <a:r>
              <a:rPr lang="en-US" i="1" dirty="0">
                <a:solidFill>
                  <a:srgbClr val="7030A0"/>
                </a:solidFill>
              </a:rPr>
              <a:t>	</a:t>
            </a:r>
            <a:r>
              <a:rPr lang="en-US" i="1" dirty="0" smtClean="0">
                <a:solidFill>
                  <a:srgbClr val="7030A0"/>
                </a:solidFill>
              </a:rPr>
              <a:t>Approval of the fixed, variable and exceptional components of the</a:t>
            </a:r>
          </a:p>
          <a:p>
            <a:r>
              <a:rPr lang="en-US" i="1" dirty="0" smtClean="0">
                <a:solidFill>
                  <a:srgbClr val="7030A0"/>
                </a:solidFill>
              </a:rPr>
              <a:t>total compensation and benefits of any kind paid or granted to Mr. Eric </a:t>
            </a:r>
            <a:r>
              <a:rPr lang="en-US" i="1" dirty="0" err="1" smtClean="0">
                <a:solidFill>
                  <a:srgbClr val="7030A0"/>
                </a:solidFill>
              </a:rPr>
              <a:t>Meurice</a:t>
            </a:r>
            <a:r>
              <a:rPr lang="en-US" i="1" dirty="0" smtClean="0">
                <a:solidFill>
                  <a:srgbClr val="7030A0"/>
                </a:solidFill>
              </a:rPr>
              <a:t>, Chairman of the Board of Directors since March 27, 2019, in respect of the fiscal year ended on March 31, 2019</a:t>
            </a:r>
            <a:endParaRPr lang="en-US" i="1" dirty="0">
              <a:solidFill>
                <a:srgbClr val="7030A0"/>
              </a:solidFill>
            </a:endParaRPr>
          </a:p>
          <a:p>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50</a:t>
            </a:fld>
            <a:endParaRPr lang="fr-FR"/>
          </a:p>
        </p:txBody>
      </p:sp>
    </p:spTree>
    <p:extLst>
      <p:ext uri="{BB962C8B-B14F-4D97-AF65-F5344CB8AC3E}">
        <p14:creationId xmlns:p14="http://schemas.microsoft.com/office/powerpoint/2010/main" val="41870492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Vingtième </a:t>
            </a:r>
            <a:r>
              <a:rPr lang="fr-FR" u="sng" dirty="0"/>
              <a:t>résolution</a:t>
            </a:r>
            <a:r>
              <a:rPr lang="fr-FR" dirty="0"/>
              <a:t> :	</a:t>
            </a:r>
            <a:r>
              <a:rPr lang="fr-FR" dirty="0" smtClean="0"/>
              <a:t>Approbation de la politique de rémunération des dirigeants</a:t>
            </a:r>
          </a:p>
          <a:p>
            <a:r>
              <a:rPr lang="fr-FR" dirty="0" smtClean="0"/>
              <a:t>mandataires sociaux au titre de l’exercice en cours à clore le 31 mars 2020</a:t>
            </a:r>
          </a:p>
          <a:p>
            <a:endParaRPr lang="fr-FR" dirty="0"/>
          </a:p>
          <a:p>
            <a:r>
              <a:rPr lang="en-US" i="1" u="sng" dirty="0">
                <a:solidFill>
                  <a:srgbClr val="7030A0"/>
                </a:solidFill>
              </a:rPr>
              <a:t>Twentieth resolution:</a:t>
            </a:r>
            <a:r>
              <a:rPr lang="en-US" i="1" dirty="0">
                <a:solidFill>
                  <a:srgbClr val="7030A0"/>
                </a:solidFill>
              </a:rPr>
              <a:t>	</a:t>
            </a:r>
            <a:r>
              <a:rPr lang="en-US" i="1" dirty="0" smtClean="0">
                <a:solidFill>
                  <a:srgbClr val="7030A0"/>
                </a:solidFill>
              </a:rPr>
              <a:t>Approval of the compensation policy for executive corporate officers for the current fiscal year ending on March 31, 2020</a:t>
            </a:r>
            <a:endParaRPr lang="en-US" i="1" dirty="0">
              <a:solidFill>
                <a:srgbClr val="7030A0"/>
              </a:solidFill>
            </a:endParaRPr>
          </a:p>
          <a:p>
            <a:endParaRPr lang="en-US" dirty="0"/>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51</a:t>
            </a:fld>
            <a:endParaRPr lang="fr-FR"/>
          </a:p>
        </p:txBody>
      </p:sp>
    </p:spTree>
    <p:extLst>
      <p:ext uri="{BB962C8B-B14F-4D97-AF65-F5344CB8AC3E}">
        <p14:creationId xmlns:p14="http://schemas.microsoft.com/office/powerpoint/2010/main" val="11709458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Vingt-et-unième </a:t>
            </a:r>
            <a:r>
              <a:rPr lang="fr-FR" u="sng" dirty="0"/>
              <a:t>résolution</a:t>
            </a:r>
            <a:r>
              <a:rPr lang="fr-FR" dirty="0"/>
              <a:t> : 	</a:t>
            </a:r>
            <a:r>
              <a:rPr lang="fr-FR" dirty="0" smtClean="0"/>
              <a:t>Autorisation à donner au Conseil d’administration d’opérer sur les actions de la Société</a:t>
            </a:r>
          </a:p>
          <a:p>
            <a:endParaRPr lang="fr-FR" dirty="0"/>
          </a:p>
          <a:p>
            <a:r>
              <a:rPr lang="en-US" i="1" u="sng" dirty="0">
                <a:solidFill>
                  <a:srgbClr val="7030A0"/>
                </a:solidFill>
              </a:rPr>
              <a:t>Twenty-first resolution:</a:t>
            </a:r>
            <a:r>
              <a:rPr lang="en-US" i="1" dirty="0">
                <a:solidFill>
                  <a:srgbClr val="7030A0"/>
                </a:solidFill>
              </a:rPr>
              <a:t>	</a:t>
            </a:r>
            <a:r>
              <a:rPr lang="en-US" i="1" dirty="0" smtClean="0">
                <a:solidFill>
                  <a:srgbClr val="7030A0"/>
                </a:solidFill>
              </a:rPr>
              <a:t>Authorization to be granted to the Board of Directors to carry out</a:t>
            </a:r>
          </a:p>
          <a:p>
            <a:r>
              <a:rPr lang="en-US" i="1" dirty="0" smtClean="0">
                <a:solidFill>
                  <a:srgbClr val="7030A0"/>
                </a:solidFill>
              </a:rPr>
              <a:t>transactions on the Company’s shares</a:t>
            </a:r>
            <a:endParaRPr lang="en-US" i="1" dirty="0">
              <a:solidFill>
                <a:srgbClr val="7030A0"/>
              </a:solidFill>
            </a:endParaRPr>
          </a:p>
          <a:p>
            <a:endParaRPr lang="en-US" dirty="0"/>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ORDINAIRE</a:t>
            </a:r>
            <a:endParaRPr lang="en-US" dirty="0">
              <a:solidFill>
                <a:srgbClr val="00B050"/>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52</a:t>
            </a:fld>
            <a:endParaRPr lang="fr-FR"/>
          </a:p>
        </p:txBody>
      </p:sp>
    </p:spTree>
    <p:extLst>
      <p:ext uri="{BB962C8B-B14F-4D97-AF65-F5344CB8AC3E}">
        <p14:creationId xmlns:p14="http://schemas.microsoft.com/office/powerpoint/2010/main" val="16426060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a:t>Vingt-deuxième résolution </a:t>
            </a:r>
            <a:r>
              <a:rPr lang="fr-FR" dirty="0"/>
              <a:t>:	</a:t>
            </a:r>
            <a:r>
              <a:rPr lang="fr-FR" dirty="0" smtClean="0"/>
              <a:t>Délégation de compétence à donner au Conseil d’administration, en vue de procéder à l’augmentation du capital social de la Société par</a:t>
            </a:r>
          </a:p>
          <a:p>
            <a:r>
              <a:rPr lang="fr-FR" dirty="0" smtClean="0"/>
              <a:t>émission, avec maintien du droit préférentiel de souscription, d’actions et/ou de toutes valeurs mobilières donnant accès, immédiatement ou à terme, au capital de la Société</a:t>
            </a:r>
          </a:p>
          <a:p>
            <a:endParaRPr lang="fr-FR" dirty="0"/>
          </a:p>
          <a:p>
            <a:r>
              <a:rPr lang="en-US" i="1" u="sng" dirty="0">
                <a:solidFill>
                  <a:srgbClr val="7030A0"/>
                </a:solidFill>
              </a:rPr>
              <a:t>Twenty-second resolution</a:t>
            </a:r>
            <a:r>
              <a:rPr lang="en-US" i="1" dirty="0">
                <a:solidFill>
                  <a:srgbClr val="7030A0"/>
                </a:solidFill>
              </a:rPr>
              <a:t>: 	</a:t>
            </a:r>
            <a:r>
              <a:rPr lang="en-US" i="1" dirty="0" smtClean="0">
                <a:solidFill>
                  <a:srgbClr val="7030A0"/>
                </a:solidFill>
              </a:rPr>
              <a:t>Delegation of authority to be granted to the Board of Directors for the purpose of proceeding with a capital increase by way of the issuance of shares and/or securities giving access to the Company’s share capital, with preferential subscription rights, immediately or in the future</a:t>
            </a:r>
            <a:endParaRPr lang="en-US" i="1" dirty="0">
              <a:solidFill>
                <a:srgbClr val="7030A0"/>
              </a:solidFill>
            </a:endParaRPr>
          </a:p>
          <a:p>
            <a:endParaRPr lang="en-US" dirty="0"/>
          </a:p>
          <a:p>
            <a:endParaRPr lang="fr-FR" dirty="0"/>
          </a:p>
          <a:p>
            <a:endParaRPr lang="en-US" dirty="0"/>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a:t>
            </a:r>
            <a:r>
              <a:rPr lang="fr-FR" dirty="0" smtClean="0"/>
              <a:t>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53</a:t>
            </a:fld>
            <a:endParaRPr lang="fr-FR"/>
          </a:p>
        </p:txBody>
      </p:sp>
    </p:spTree>
    <p:extLst>
      <p:ext uri="{BB962C8B-B14F-4D97-AF65-F5344CB8AC3E}">
        <p14:creationId xmlns:p14="http://schemas.microsoft.com/office/powerpoint/2010/main" val="40978140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Vingt-troisième </a:t>
            </a:r>
            <a:r>
              <a:rPr lang="fr-FR" u="sng" dirty="0"/>
              <a:t>résolution </a:t>
            </a:r>
            <a:r>
              <a:rPr lang="fr-FR" dirty="0"/>
              <a:t>:	</a:t>
            </a:r>
            <a:r>
              <a:rPr lang="fr-FR" dirty="0" smtClean="0"/>
              <a:t>Délégation de compétence à donner au Conseil d’administration en vue de procéder à l’augmentation du capital social de la Société par</a:t>
            </a:r>
          </a:p>
          <a:p>
            <a:r>
              <a:rPr lang="fr-FR" dirty="0" smtClean="0"/>
              <a:t>émission, avec suppression du droit préférentiel de souscription, d’actions et/ou de toutes valeurs mobilières donnant accès, immédiatement ou à terme, au capital de la Société, par offre au public</a:t>
            </a:r>
          </a:p>
          <a:p>
            <a:endParaRPr lang="fr-FR" dirty="0"/>
          </a:p>
          <a:p>
            <a:r>
              <a:rPr lang="en-US" i="1" u="sng" dirty="0">
                <a:solidFill>
                  <a:srgbClr val="7030A0"/>
                </a:solidFill>
              </a:rPr>
              <a:t>Twenty-third resolution</a:t>
            </a:r>
            <a:r>
              <a:rPr lang="en-US" i="1" dirty="0">
                <a:solidFill>
                  <a:srgbClr val="7030A0"/>
                </a:solidFill>
              </a:rPr>
              <a:t>:	</a:t>
            </a:r>
            <a:r>
              <a:rPr lang="en-US" i="1" dirty="0" smtClean="0">
                <a:solidFill>
                  <a:srgbClr val="7030A0"/>
                </a:solidFill>
              </a:rPr>
              <a:t>Delegation of authority to be granted to the Board of Directors for</a:t>
            </a:r>
          </a:p>
          <a:p>
            <a:r>
              <a:rPr lang="en-US" i="1" dirty="0" smtClean="0">
                <a:solidFill>
                  <a:srgbClr val="7030A0"/>
                </a:solidFill>
              </a:rPr>
              <a:t>the purpose of proceeding with a capital increase by way of the issuance of shares and/or securities giving access, immediately or in the future, to the Company’s share capital, without preferential subscription rights, through a public offer</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54</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Vingt-quatrième </a:t>
            </a:r>
            <a:r>
              <a:rPr lang="fr-FR" u="sng" dirty="0"/>
              <a:t>résolution </a:t>
            </a:r>
            <a:r>
              <a:rPr lang="fr-FR" dirty="0"/>
              <a:t>:	</a:t>
            </a:r>
            <a:r>
              <a:rPr lang="fr-FR" dirty="0" smtClean="0"/>
              <a:t>Délégation de compétence à donner au Conseil d’administration en vue d’émettre, par une offre visée à l’article L. 411-2 II du Code</a:t>
            </a:r>
          </a:p>
          <a:p>
            <a:r>
              <a:rPr lang="fr-FR" dirty="0" smtClean="0"/>
              <a:t>monétaire et financier, des actions et/ou des valeurs mobilières donnant accès, immédiatement ou à terme, au capital de la Société, avec suppression du droit préférentiel de souscription des actionnaires</a:t>
            </a:r>
          </a:p>
          <a:p>
            <a:endParaRPr lang="fr-FR" dirty="0"/>
          </a:p>
          <a:p>
            <a:r>
              <a:rPr lang="en-US" i="1" u="sng" dirty="0" smtClean="0">
                <a:solidFill>
                  <a:srgbClr val="7030A0"/>
                </a:solidFill>
              </a:rPr>
              <a:t>Twenty-fourth resolution</a:t>
            </a:r>
            <a:r>
              <a:rPr lang="en-US" i="1" dirty="0">
                <a:solidFill>
                  <a:srgbClr val="7030A0"/>
                </a:solidFill>
              </a:rPr>
              <a:t>:	</a:t>
            </a:r>
            <a:r>
              <a:rPr lang="en-US" i="1" dirty="0" smtClean="0">
                <a:solidFill>
                  <a:srgbClr val="7030A0"/>
                </a:solidFill>
              </a:rPr>
              <a:t>	Delegation of authority granted to the Board of Directors in order to issue, by an offer set out at Article L. 411-2 II of the French Monetary and Financial Code, shares and/or securities giving access, immediately or in the future, to the Company’s share capital, without shareholders’ preferential subscription rights</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55</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Vingt-cinquième </a:t>
            </a:r>
            <a:r>
              <a:rPr lang="fr-FR" u="sng" dirty="0"/>
              <a:t>résolution </a:t>
            </a:r>
            <a:r>
              <a:rPr lang="fr-FR" dirty="0"/>
              <a:t>:	</a:t>
            </a:r>
            <a:r>
              <a:rPr lang="fr-FR" dirty="0" smtClean="0"/>
              <a:t>Délégation de compétence à donner au Conseil d’administration en vue d’émettre des actions et/ou des valeurs mobilières donnant</a:t>
            </a:r>
          </a:p>
          <a:p>
            <a:r>
              <a:rPr lang="fr-FR" dirty="0" smtClean="0"/>
              <a:t>accès, immédiatement ou à terme, au capital de la Société, avec suppression du droit préférentiel de souscription des actionnaires au profit de catégories de personnes répondant à des caractéristiques déterminées</a:t>
            </a:r>
          </a:p>
          <a:p>
            <a:endParaRPr lang="fr-FR" dirty="0"/>
          </a:p>
          <a:p>
            <a:r>
              <a:rPr lang="en-US" i="1" u="sng" dirty="0" smtClean="0">
                <a:solidFill>
                  <a:srgbClr val="7030A0"/>
                </a:solidFill>
              </a:rPr>
              <a:t>Twenty-fifth </a:t>
            </a:r>
            <a:r>
              <a:rPr lang="en-US" i="1" u="sng" dirty="0">
                <a:solidFill>
                  <a:srgbClr val="7030A0"/>
                </a:solidFill>
              </a:rPr>
              <a:t>resolution</a:t>
            </a:r>
            <a:r>
              <a:rPr lang="en-US" i="1" dirty="0">
                <a:solidFill>
                  <a:srgbClr val="7030A0"/>
                </a:solidFill>
              </a:rPr>
              <a:t>:	</a:t>
            </a:r>
            <a:r>
              <a:rPr lang="en-US" i="1" dirty="0" smtClean="0">
                <a:solidFill>
                  <a:srgbClr val="7030A0"/>
                </a:solidFill>
              </a:rPr>
              <a:t>Delegation of authority to be granted to the Board of Directors for</a:t>
            </a:r>
          </a:p>
          <a:p>
            <a:r>
              <a:rPr lang="en-US" i="1" dirty="0" smtClean="0">
                <a:solidFill>
                  <a:srgbClr val="7030A0"/>
                </a:solidFill>
              </a:rPr>
              <a:t>the purpose of issuing shares and/or securities giving access, immediately or in the future, to the Company’s share capital, reserved to categories of persons meeting defined requirements, without shareholders’ preferential subscription rights</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56</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Vingt-sixième </a:t>
            </a:r>
            <a:r>
              <a:rPr lang="fr-FR" u="sng" dirty="0"/>
              <a:t>résolution </a:t>
            </a:r>
            <a:r>
              <a:rPr lang="fr-FR" dirty="0"/>
              <a:t>:	</a:t>
            </a:r>
            <a:r>
              <a:rPr lang="fr-FR" dirty="0" smtClean="0"/>
              <a:t>Délégation de compétence à donner au Conseil d’administration en vue d’augmenter le montant des émissions réalisées avec maintien</a:t>
            </a:r>
          </a:p>
          <a:p>
            <a:r>
              <a:rPr lang="fr-FR" dirty="0" smtClean="0"/>
              <a:t>ou suppression du droit préférentiel de souscription dans la limite de 15 % de l’émission initiale</a:t>
            </a:r>
          </a:p>
          <a:p>
            <a:endParaRPr lang="fr-FR" dirty="0"/>
          </a:p>
          <a:p>
            <a:r>
              <a:rPr lang="en-US" i="1" u="sng" dirty="0" smtClean="0">
                <a:solidFill>
                  <a:srgbClr val="7030A0"/>
                </a:solidFill>
              </a:rPr>
              <a:t>Twenty-sixth </a:t>
            </a:r>
            <a:r>
              <a:rPr lang="en-US" i="1" u="sng" dirty="0">
                <a:solidFill>
                  <a:srgbClr val="7030A0"/>
                </a:solidFill>
              </a:rPr>
              <a:t>resolution</a:t>
            </a:r>
            <a:r>
              <a:rPr lang="en-US" i="1" dirty="0">
                <a:solidFill>
                  <a:srgbClr val="7030A0"/>
                </a:solidFill>
              </a:rPr>
              <a:t>:	</a:t>
            </a:r>
            <a:r>
              <a:rPr lang="en-US" i="1" dirty="0" smtClean="0">
                <a:solidFill>
                  <a:srgbClr val="7030A0"/>
                </a:solidFill>
              </a:rPr>
              <a:t>	Delegation of authority to be granted to the Board of Directors for the purpose of increasing the issuance amount with or without preferential subscription rights, within the limit of 15% of the initial issuance</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57</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Vingt-septième </a:t>
            </a:r>
            <a:r>
              <a:rPr lang="fr-FR" u="sng" dirty="0"/>
              <a:t>résolution </a:t>
            </a:r>
            <a:r>
              <a:rPr lang="fr-FR" dirty="0"/>
              <a:t>:	</a:t>
            </a:r>
            <a:r>
              <a:rPr lang="fr-FR" dirty="0" smtClean="0"/>
              <a:t>Autorisation à donner au Conseil d’administration en cas d’émission avec suppression du droit préférentiel de souscription d’actions et/ou de toutes valeurs mobilières donnant accès, immédiatement ou à terme, au capital de la Société, en vue de fixer le prix d’émission dans la limite de 10 % du capital social de la Société</a:t>
            </a:r>
          </a:p>
          <a:p>
            <a:r>
              <a:rPr lang="fr-FR" dirty="0" smtClean="0"/>
              <a:t>selon les modalités arrêtées par l’Assemblée Générale</a:t>
            </a:r>
          </a:p>
          <a:p>
            <a:endParaRPr lang="fr-FR" dirty="0"/>
          </a:p>
          <a:p>
            <a:r>
              <a:rPr lang="en-US" i="1" u="sng" dirty="0" smtClean="0">
                <a:solidFill>
                  <a:srgbClr val="7030A0"/>
                </a:solidFill>
              </a:rPr>
              <a:t>Twenty-seventh </a:t>
            </a:r>
            <a:r>
              <a:rPr lang="en-US" i="1" u="sng" dirty="0">
                <a:solidFill>
                  <a:srgbClr val="7030A0"/>
                </a:solidFill>
              </a:rPr>
              <a:t>resolution</a:t>
            </a:r>
            <a:r>
              <a:rPr lang="en-US" i="1" dirty="0">
                <a:solidFill>
                  <a:srgbClr val="7030A0"/>
                </a:solidFill>
              </a:rPr>
              <a:t>:	</a:t>
            </a:r>
            <a:r>
              <a:rPr lang="en-US" i="1" dirty="0" smtClean="0">
                <a:solidFill>
                  <a:srgbClr val="7030A0"/>
                </a:solidFill>
              </a:rPr>
              <a:t>Authorization to be granted to the Board of Directors in the event of issuance, without preferential subscription rights, of shares and/or securities giving access, immediately or in the future, to the Company’s share capital, for the purpose of setting the issuance price within the limit of 10% of the Company’s share capital under the</a:t>
            </a:r>
          </a:p>
          <a:p>
            <a:r>
              <a:rPr lang="en-US" i="1" dirty="0" smtClean="0">
                <a:solidFill>
                  <a:srgbClr val="7030A0"/>
                </a:solidFill>
              </a:rPr>
              <a:t>terms and conditions adopted by the Shareholders’ General Meeting</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58</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Vingt-huitième </a:t>
            </a:r>
            <a:r>
              <a:rPr lang="fr-FR" u="sng" dirty="0"/>
              <a:t>résolution </a:t>
            </a:r>
            <a:r>
              <a:rPr lang="fr-FR" dirty="0"/>
              <a:t>:	</a:t>
            </a:r>
            <a:r>
              <a:rPr lang="fr-FR" dirty="0" smtClean="0"/>
              <a:t>Délégation de pouvoirs à donner au Conseil d’administration en vue de procéder à l’augmentation du capital social de la Société en rémunération d’apports en nature constitués d’actions ou de valeurs mobilières donnant accès au capital de la Société</a:t>
            </a:r>
          </a:p>
          <a:p>
            <a:endParaRPr lang="fr-FR" dirty="0"/>
          </a:p>
          <a:p>
            <a:r>
              <a:rPr lang="en-US" i="1" u="sng" dirty="0" smtClean="0">
                <a:solidFill>
                  <a:srgbClr val="7030A0"/>
                </a:solidFill>
              </a:rPr>
              <a:t>Twenty-eighth resolution</a:t>
            </a:r>
            <a:r>
              <a:rPr lang="en-US" i="1" dirty="0">
                <a:solidFill>
                  <a:srgbClr val="7030A0"/>
                </a:solidFill>
              </a:rPr>
              <a:t>:	</a:t>
            </a:r>
            <a:r>
              <a:rPr lang="en-US" i="1" dirty="0" smtClean="0">
                <a:solidFill>
                  <a:srgbClr val="7030A0"/>
                </a:solidFill>
              </a:rPr>
              <a:t>Delegation of powers to be granted to the Board of Directors for the purpose of proceeding with an increase of the Company’s share capital in compensation for capital contributions in kind consisting of shares or securities giving access to the Company’s share capital</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59</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idx="10"/>
          </p:nvPr>
        </p:nvSpPr>
        <p:spPr/>
        <p:txBody>
          <a:bodyPr/>
          <a:lstStyle/>
          <a:p>
            <a:pPr>
              <a:buSzPct val="25000"/>
            </a:pPr>
            <a:r>
              <a:rPr lang="fr-FR" smtClean="0"/>
              <a:t>26/07/2019</a:t>
            </a:r>
            <a:endParaRPr lang="en-US" dirty="0"/>
          </a:p>
        </p:txBody>
      </p:sp>
      <p:sp>
        <p:nvSpPr>
          <p:cNvPr id="4" name="Espace réservé du pied de page 3"/>
          <p:cNvSpPr>
            <a:spLocks noGrp="1"/>
          </p:cNvSpPr>
          <p:nvPr>
            <p:ph type="ftr" idx="11"/>
          </p:nvPr>
        </p:nvSpPr>
        <p:spPr>
          <a:xfrm>
            <a:off x="1591598" y="4736317"/>
            <a:ext cx="6148754" cy="269081"/>
          </a:xfrm>
        </p:spPr>
        <p:txBody>
          <a:bodyPr/>
          <a:lstStyle/>
          <a:p>
            <a:r>
              <a:rPr lang="fr-FR" smtClean="0"/>
              <a:t>Assemblée Générale Annuelle des Actionnaires</a:t>
            </a:r>
            <a:endParaRPr lang="en-GB"/>
          </a:p>
        </p:txBody>
      </p:sp>
      <p:sp>
        <p:nvSpPr>
          <p:cNvPr id="5" name="Espace réservé du numéro de diapositive 4"/>
          <p:cNvSpPr>
            <a:spLocks noGrp="1"/>
          </p:cNvSpPr>
          <p:nvPr>
            <p:ph type="sldNum" idx="12"/>
          </p:nvPr>
        </p:nvSpPr>
        <p:spPr/>
        <p:txBody>
          <a:bodyPr/>
          <a:lstStyle/>
          <a:p>
            <a:pPr algn="ctr">
              <a:buClr>
                <a:srgbClr val="76B82A"/>
              </a:buClr>
              <a:buSzPct val="25000"/>
            </a:pPr>
            <a:fld id="{00000000-1234-1234-1234-123412341234}" type="slidenum">
              <a:rPr lang="en-US" sz="900" b="1" smtClean="0">
                <a:solidFill>
                  <a:srgbClr val="76B82A"/>
                </a:solidFill>
              </a:rPr>
              <a:pPr algn="ctr">
                <a:buClr>
                  <a:srgbClr val="76B82A"/>
                </a:buClr>
                <a:buSzPct val="25000"/>
              </a:pPr>
              <a:t>6</a:t>
            </a:fld>
            <a:endParaRPr lang="en-US" sz="900" b="1" dirty="0">
              <a:solidFill>
                <a:srgbClr val="76B82A"/>
              </a:solidFill>
            </a:endParaRPr>
          </a:p>
        </p:txBody>
      </p:sp>
      <p:sp>
        <p:nvSpPr>
          <p:cNvPr id="6" name="Titre 5"/>
          <p:cNvSpPr>
            <a:spLocks noGrp="1"/>
          </p:cNvSpPr>
          <p:nvPr>
            <p:ph type="title"/>
          </p:nvPr>
        </p:nvSpPr>
        <p:spPr>
          <a:xfrm>
            <a:off x="498462" y="122069"/>
            <a:ext cx="8640000" cy="738664"/>
          </a:xfrm>
        </p:spPr>
        <p:txBody>
          <a:bodyPr/>
          <a:lstStyle/>
          <a:p>
            <a:r>
              <a:rPr lang="en" sz="2400" dirty="0" smtClean="0"/>
              <a:t>Un parcours exceptionnel dans l’univers des semi-conducteurs…</a:t>
            </a:r>
            <a:endParaRPr lang="fr-FR" sz="2400" dirty="0"/>
          </a:p>
        </p:txBody>
      </p:sp>
      <p:sp>
        <p:nvSpPr>
          <p:cNvPr id="7" name="Forme libre 6">
            <a:extLst>
              <a:ext uri="{FF2B5EF4-FFF2-40B4-BE49-F238E27FC236}">
                <a16:creationId xmlns:a16="http://schemas.microsoft.com/office/drawing/2014/main" id="{1972781F-E606-E84E-A6A5-86B732D30DA4}"/>
              </a:ext>
            </a:extLst>
          </p:cNvPr>
          <p:cNvSpPr/>
          <p:nvPr/>
        </p:nvSpPr>
        <p:spPr>
          <a:xfrm>
            <a:off x="1813359" y="940585"/>
            <a:ext cx="6930043" cy="2797830"/>
          </a:xfrm>
          <a:custGeom>
            <a:avLst/>
            <a:gdLst>
              <a:gd name="connsiteX0" fmla="*/ 0 w 8263467"/>
              <a:gd name="connsiteY0" fmla="*/ 4876800 h 4876800"/>
              <a:gd name="connsiteX1" fmla="*/ 2269067 w 8263467"/>
              <a:gd name="connsiteY1" fmla="*/ 2929466 h 4876800"/>
              <a:gd name="connsiteX2" fmla="*/ 4859867 w 8263467"/>
              <a:gd name="connsiteY2" fmla="*/ 2252133 h 4876800"/>
              <a:gd name="connsiteX3" fmla="*/ 8263467 w 8263467"/>
              <a:gd name="connsiteY3" fmla="*/ 0 h 4876800"/>
            </a:gdLst>
            <a:ahLst/>
            <a:cxnLst>
              <a:cxn ang="0">
                <a:pos x="connsiteX0" y="connsiteY0"/>
              </a:cxn>
              <a:cxn ang="0">
                <a:pos x="connsiteX1" y="connsiteY1"/>
              </a:cxn>
              <a:cxn ang="0">
                <a:pos x="connsiteX2" y="connsiteY2"/>
              </a:cxn>
              <a:cxn ang="0">
                <a:pos x="connsiteX3" y="connsiteY3"/>
              </a:cxn>
            </a:cxnLst>
            <a:rect l="l" t="t" r="r" b="b"/>
            <a:pathLst>
              <a:path w="8263467" h="4876800">
                <a:moveTo>
                  <a:pt x="0" y="4876800"/>
                </a:moveTo>
                <a:cubicBezTo>
                  <a:pt x="729544" y="4121855"/>
                  <a:pt x="1459089" y="3366910"/>
                  <a:pt x="2269067" y="2929466"/>
                </a:cubicBezTo>
                <a:cubicBezTo>
                  <a:pt x="3079045" y="2492022"/>
                  <a:pt x="3860800" y="2740377"/>
                  <a:pt x="4859867" y="2252133"/>
                </a:cubicBezTo>
                <a:cubicBezTo>
                  <a:pt x="5858934" y="1763889"/>
                  <a:pt x="7061200" y="881944"/>
                  <a:pt x="8263467" y="0"/>
                </a:cubicBezTo>
              </a:path>
            </a:pathLst>
          </a:custGeom>
          <a:noFill/>
          <a:ln w="34925" cap="rnd">
            <a:gradFill>
              <a:gsLst>
                <a:gs pos="0">
                  <a:srgbClr val="2658F0"/>
                </a:gs>
                <a:gs pos="100000">
                  <a:srgbClr val="268DF0"/>
                </a:gs>
              </a:gsLst>
              <a:lin ang="5400000" scaled="1"/>
            </a:gradFill>
            <a:round/>
            <a:tailEnd type="triangle"/>
          </a:ln>
          <a:effectLst>
            <a:outerShdw blurRad="215900" dist="850900" dir="8100000" algn="tr" rotWithShape="0">
              <a:srgbClr val="2658F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a:p>
        </p:txBody>
      </p:sp>
      <p:sp>
        <p:nvSpPr>
          <p:cNvPr id="8" name="ZoneTexte 7">
            <a:extLst>
              <a:ext uri="{FF2B5EF4-FFF2-40B4-BE49-F238E27FC236}">
                <a16:creationId xmlns:a16="http://schemas.microsoft.com/office/drawing/2014/main" id="{18CF1A17-DFDB-4244-8373-A937CBA17A06}"/>
              </a:ext>
            </a:extLst>
          </p:cNvPr>
          <p:cNvSpPr txBox="1"/>
          <p:nvPr/>
        </p:nvSpPr>
        <p:spPr>
          <a:xfrm>
            <a:off x="1808263" y="1665924"/>
            <a:ext cx="2681938" cy="364715"/>
          </a:xfrm>
          <a:prstGeom prst="rect">
            <a:avLst/>
          </a:prstGeom>
          <a:noFill/>
        </p:spPr>
        <p:txBody>
          <a:bodyPr wrap="square" lIns="68580" tIns="34290" rIns="68580" bIns="34290" rtlCol="0">
            <a:spAutoFit/>
          </a:bodyPr>
          <a:lstStyle/>
          <a:p>
            <a:pPr algn="ctr" defTabSz="389616">
              <a:lnSpc>
                <a:spcPct val="80000"/>
              </a:lnSpc>
              <a:defRPr/>
            </a:pPr>
            <a:r>
              <a:rPr lang="fr-FR" altLang="en-US" sz="1200" b="1" i="1" spc="225" dirty="0" err="1">
                <a:solidFill>
                  <a:srgbClr val="2A6EAF"/>
                </a:solidFill>
                <a:latin typeface="Arial" panose="020B0604020202020204" pitchFamily="34" charset="0"/>
                <a:cs typeface="Arial" panose="020B0604020202020204" pitchFamily="34" charset="0"/>
              </a:rPr>
              <a:t>Creating</a:t>
            </a:r>
            <a:r>
              <a:rPr lang="fr-FR" altLang="en-US" sz="1200" b="1" i="1" spc="225" dirty="0">
                <a:solidFill>
                  <a:srgbClr val="2A6EAF"/>
                </a:solidFill>
                <a:latin typeface="Arial" panose="020B0604020202020204" pitchFamily="34" charset="0"/>
                <a:cs typeface="Arial" panose="020B0604020202020204" pitchFamily="34" charset="0"/>
              </a:rPr>
              <a:t> a standard for the mobile</a:t>
            </a:r>
            <a:r>
              <a:rPr lang="en-US" altLang="en-US" sz="1200" b="1" i="1" spc="225" dirty="0">
                <a:solidFill>
                  <a:srgbClr val="2A6EAF"/>
                </a:solidFill>
                <a:latin typeface="Arial" panose="020B0604020202020204" pitchFamily="34" charset="0"/>
                <a:cs typeface="Arial" panose="020B0604020202020204" pitchFamily="34" charset="0"/>
              </a:rPr>
              <a:t> industry</a:t>
            </a:r>
          </a:p>
        </p:txBody>
      </p:sp>
      <p:sp>
        <p:nvSpPr>
          <p:cNvPr id="9" name="ZoneTexte 8">
            <a:extLst>
              <a:ext uri="{FF2B5EF4-FFF2-40B4-BE49-F238E27FC236}">
                <a16:creationId xmlns:a16="http://schemas.microsoft.com/office/drawing/2014/main" id="{B55000A6-A598-FE4C-8D71-24149E1BA2D1}"/>
              </a:ext>
            </a:extLst>
          </p:cNvPr>
          <p:cNvSpPr txBox="1"/>
          <p:nvPr/>
        </p:nvSpPr>
        <p:spPr>
          <a:xfrm>
            <a:off x="799304" y="3711876"/>
            <a:ext cx="1704020" cy="761747"/>
          </a:xfrm>
          <a:prstGeom prst="rect">
            <a:avLst/>
          </a:prstGeom>
          <a:noFill/>
        </p:spPr>
        <p:txBody>
          <a:bodyPr wrap="square" lIns="68580" tIns="34290" rIns="68580" bIns="34290" rtlCol="0">
            <a:spAutoFit/>
          </a:bodyPr>
          <a:lstStyle/>
          <a:p>
            <a:pPr algn="ctr" defTabSz="685800">
              <a:defRPr/>
            </a:pPr>
            <a:r>
              <a:rPr lang="fr-FR" sz="4500" b="1" i="1" spc="450" dirty="0">
                <a:ln>
                  <a:gradFill>
                    <a:gsLst>
                      <a:gs pos="0">
                        <a:srgbClr val="268DF0">
                          <a:alpha val="21000"/>
                        </a:srgbClr>
                      </a:gs>
                      <a:gs pos="100000">
                        <a:srgbClr val="C750ED">
                          <a:alpha val="20000"/>
                        </a:srgbClr>
                      </a:gs>
                    </a:gsLst>
                    <a:lin ang="5400000" scaled="1"/>
                  </a:gradFill>
                </a:ln>
                <a:noFill/>
                <a:latin typeface="Arial" panose="020B0604020202020204" pitchFamily="34" charset="0"/>
                <a:cs typeface="Arial" panose="020B0604020202020204" pitchFamily="34" charset="0"/>
              </a:rPr>
              <a:t>2016</a:t>
            </a:r>
          </a:p>
        </p:txBody>
      </p:sp>
      <p:sp>
        <p:nvSpPr>
          <p:cNvPr id="10" name="ZoneTexte 9">
            <a:extLst>
              <a:ext uri="{FF2B5EF4-FFF2-40B4-BE49-F238E27FC236}">
                <a16:creationId xmlns:a16="http://schemas.microsoft.com/office/drawing/2014/main" id="{EC17D6EF-4C22-9E47-BB79-037A8A031E4B}"/>
              </a:ext>
            </a:extLst>
          </p:cNvPr>
          <p:cNvSpPr txBox="1"/>
          <p:nvPr/>
        </p:nvSpPr>
        <p:spPr>
          <a:xfrm>
            <a:off x="1160005" y="3831886"/>
            <a:ext cx="1139507" cy="530915"/>
          </a:xfrm>
          <a:prstGeom prst="rect">
            <a:avLst/>
          </a:prstGeom>
          <a:noFill/>
        </p:spPr>
        <p:txBody>
          <a:bodyPr wrap="square" lIns="68580" tIns="34290" rIns="68580" bIns="34290" rtlCol="0">
            <a:spAutoFit/>
          </a:bodyPr>
          <a:lstStyle/>
          <a:p>
            <a:pPr algn="ctr" defTabSz="685800">
              <a:defRPr/>
            </a:pPr>
            <a:r>
              <a:rPr lang="fr-FR" sz="900" b="1" spc="450" dirty="0">
                <a:solidFill>
                  <a:srgbClr val="2A6EAF"/>
                </a:solidFill>
                <a:latin typeface="Arial" panose="020B0604020202020204" pitchFamily="34" charset="0"/>
                <a:cs typeface="Arial" panose="020B0604020202020204" pitchFamily="34" charset="0"/>
              </a:rPr>
              <a:t>2015/</a:t>
            </a:r>
          </a:p>
          <a:p>
            <a:pPr algn="ctr" defTabSz="685800">
              <a:defRPr/>
            </a:pPr>
            <a:r>
              <a:rPr lang="fr-FR" sz="2100" b="1" spc="450" dirty="0">
                <a:gradFill>
                  <a:gsLst>
                    <a:gs pos="0">
                      <a:srgbClr val="268DF0"/>
                    </a:gs>
                    <a:gs pos="100000">
                      <a:srgbClr val="C750ED"/>
                    </a:gs>
                  </a:gsLst>
                  <a:path path="circle">
                    <a:fillToRect l="100000" t="100000"/>
                  </a:path>
                </a:gradFill>
                <a:latin typeface="Arial" panose="020B0604020202020204" pitchFamily="34" charset="0"/>
                <a:cs typeface="Arial" panose="020B0604020202020204" pitchFamily="34" charset="0"/>
              </a:rPr>
              <a:t>2016</a:t>
            </a:r>
          </a:p>
        </p:txBody>
      </p:sp>
      <p:sp>
        <p:nvSpPr>
          <p:cNvPr id="11" name="ZoneTexte 10">
            <a:extLst>
              <a:ext uri="{FF2B5EF4-FFF2-40B4-BE49-F238E27FC236}">
                <a16:creationId xmlns:a16="http://schemas.microsoft.com/office/drawing/2014/main" id="{D63CFADD-2221-E94C-AD9C-D54F51F963B3}"/>
              </a:ext>
            </a:extLst>
          </p:cNvPr>
          <p:cNvSpPr txBox="1"/>
          <p:nvPr/>
        </p:nvSpPr>
        <p:spPr>
          <a:xfrm>
            <a:off x="1038869" y="4298534"/>
            <a:ext cx="1343319" cy="423193"/>
          </a:xfrm>
          <a:prstGeom prst="rect">
            <a:avLst/>
          </a:prstGeom>
          <a:noFill/>
        </p:spPr>
        <p:txBody>
          <a:bodyPr wrap="square" lIns="68580" tIns="34290" rIns="68580" bIns="34290" rtlCol="0">
            <a:spAutoFit/>
          </a:bodyPr>
          <a:lstStyle/>
          <a:p>
            <a:pPr algn="ctr" defTabSz="685800">
              <a:defRPr/>
            </a:pPr>
            <a:r>
              <a:rPr lang="fr-FR" sz="800" b="1" spc="450" dirty="0">
                <a:solidFill>
                  <a:srgbClr val="2A6EAF"/>
                </a:solidFill>
                <a:latin typeface="Arial" panose="020B0604020202020204" pitchFamily="34" charset="0"/>
                <a:cs typeface="Arial" panose="020B0604020202020204" pitchFamily="34" charset="0"/>
              </a:rPr>
              <a:t>Sales</a:t>
            </a:r>
            <a:r>
              <a:rPr lang="fr-FR" sz="1100" b="1" spc="450" dirty="0">
                <a:solidFill>
                  <a:srgbClr val="2A6EAF"/>
                </a:solidFill>
                <a:latin typeface="Arial" panose="020B0604020202020204" pitchFamily="34" charset="0"/>
                <a:cs typeface="Arial" panose="020B0604020202020204" pitchFamily="34" charset="0"/>
              </a:rPr>
              <a:t> </a:t>
            </a:r>
          </a:p>
          <a:p>
            <a:pPr algn="ctr" defTabSz="685800">
              <a:defRPr/>
            </a:pPr>
            <a:r>
              <a:rPr lang="fr-FR" b="1" i="1" spc="225" dirty="0">
                <a:solidFill>
                  <a:srgbClr val="2A6EAF"/>
                </a:solidFill>
                <a:latin typeface="Arial" panose="020B0604020202020204" pitchFamily="34" charset="0"/>
                <a:cs typeface="Arial" panose="020B0604020202020204" pitchFamily="34" charset="0"/>
              </a:rPr>
              <a:t>€233m</a:t>
            </a:r>
          </a:p>
        </p:txBody>
      </p:sp>
      <p:sp>
        <p:nvSpPr>
          <p:cNvPr id="12" name="ZoneTexte 11">
            <a:extLst>
              <a:ext uri="{FF2B5EF4-FFF2-40B4-BE49-F238E27FC236}">
                <a16:creationId xmlns:a16="http://schemas.microsoft.com/office/drawing/2014/main" id="{1BB36EEE-8ADD-184A-A0D4-AF3419A1E997}"/>
              </a:ext>
            </a:extLst>
          </p:cNvPr>
          <p:cNvSpPr txBox="1"/>
          <p:nvPr/>
        </p:nvSpPr>
        <p:spPr>
          <a:xfrm>
            <a:off x="2958359" y="3711876"/>
            <a:ext cx="1704020" cy="761747"/>
          </a:xfrm>
          <a:prstGeom prst="rect">
            <a:avLst/>
          </a:prstGeom>
          <a:noFill/>
        </p:spPr>
        <p:txBody>
          <a:bodyPr wrap="square" lIns="68580" tIns="34290" rIns="68580" bIns="34290" rtlCol="0">
            <a:spAutoFit/>
          </a:bodyPr>
          <a:lstStyle/>
          <a:p>
            <a:pPr algn="ctr" defTabSz="685800">
              <a:defRPr/>
            </a:pPr>
            <a:r>
              <a:rPr lang="fr-FR" sz="4500" b="1" i="1" spc="450" dirty="0">
                <a:ln>
                  <a:gradFill>
                    <a:gsLst>
                      <a:gs pos="0">
                        <a:srgbClr val="268DF0">
                          <a:alpha val="21000"/>
                        </a:srgbClr>
                      </a:gs>
                      <a:gs pos="100000">
                        <a:srgbClr val="C750ED">
                          <a:alpha val="20000"/>
                        </a:srgbClr>
                      </a:gs>
                    </a:gsLst>
                    <a:lin ang="5400000" scaled="1"/>
                  </a:gradFill>
                </a:ln>
                <a:noFill/>
                <a:latin typeface="Arial" panose="020B0604020202020204" pitchFamily="34" charset="0"/>
                <a:cs typeface="Arial" panose="020B0604020202020204" pitchFamily="34" charset="0"/>
              </a:rPr>
              <a:t>2019</a:t>
            </a:r>
          </a:p>
        </p:txBody>
      </p:sp>
      <p:sp>
        <p:nvSpPr>
          <p:cNvPr id="13" name="ZoneTexte 12">
            <a:extLst>
              <a:ext uri="{FF2B5EF4-FFF2-40B4-BE49-F238E27FC236}">
                <a16:creationId xmlns:a16="http://schemas.microsoft.com/office/drawing/2014/main" id="{B59B526D-6406-5541-A59B-DCEDFD54225F}"/>
              </a:ext>
            </a:extLst>
          </p:cNvPr>
          <p:cNvSpPr txBox="1"/>
          <p:nvPr/>
        </p:nvSpPr>
        <p:spPr>
          <a:xfrm>
            <a:off x="3328409" y="3831886"/>
            <a:ext cx="1139507" cy="530915"/>
          </a:xfrm>
          <a:prstGeom prst="rect">
            <a:avLst/>
          </a:prstGeom>
          <a:noFill/>
        </p:spPr>
        <p:txBody>
          <a:bodyPr wrap="square" lIns="68580" tIns="34290" rIns="68580" bIns="34290" rtlCol="0">
            <a:spAutoFit/>
          </a:bodyPr>
          <a:lstStyle/>
          <a:p>
            <a:pPr algn="ctr" defTabSz="685800">
              <a:defRPr/>
            </a:pPr>
            <a:r>
              <a:rPr lang="fr-FR" sz="900" b="1" spc="450" dirty="0">
                <a:solidFill>
                  <a:srgbClr val="2A6EAF"/>
                </a:solidFill>
                <a:latin typeface="Arial" panose="020B0604020202020204" pitchFamily="34" charset="0"/>
                <a:cs typeface="Arial" panose="020B0604020202020204" pitchFamily="34" charset="0"/>
              </a:rPr>
              <a:t>2018/</a:t>
            </a:r>
          </a:p>
          <a:p>
            <a:pPr algn="ctr" defTabSz="685800">
              <a:defRPr/>
            </a:pPr>
            <a:r>
              <a:rPr lang="fr-FR" sz="2100" b="1" spc="450" dirty="0">
                <a:gradFill>
                  <a:gsLst>
                    <a:gs pos="0">
                      <a:srgbClr val="268DF0"/>
                    </a:gs>
                    <a:gs pos="99000">
                      <a:srgbClr val="C750ED"/>
                    </a:gs>
                  </a:gsLst>
                  <a:path path="circle">
                    <a:fillToRect l="100000" t="100000"/>
                  </a:path>
                </a:gradFill>
                <a:latin typeface="Arial" panose="020B0604020202020204" pitchFamily="34" charset="0"/>
                <a:cs typeface="Arial" panose="020B0604020202020204" pitchFamily="34" charset="0"/>
              </a:rPr>
              <a:t>2019</a:t>
            </a:r>
          </a:p>
        </p:txBody>
      </p:sp>
      <p:sp>
        <p:nvSpPr>
          <p:cNvPr id="14" name="ZoneTexte 13">
            <a:extLst>
              <a:ext uri="{FF2B5EF4-FFF2-40B4-BE49-F238E27FC236}">
                <a16:creationId xmlns:a16="http://schemas.microsoft.com/office/drawing/2014/main" id="{119E4370-DE16-4F4A-951A-5D729651F976}"/>
              </a:ext>
            </a:extLst>
          </p:cNvPr>
          <p:cNvSpPr txBox="1"/>
          <p:nvPr/>
        </p:nvSpPr>
        <p:spPr>
          <a:xfrm>
            <a:off x="3236084" y="4298534"/>
            <a:ext cx="1288299" cy="423193"/>
          </a:xfrm>
          <a:prstGeom prst="rect">
            <a:avLst/>
          </a:prstGeom>
          <a:noFill/>
        </p:spPr>
        <p:txBody>
          <a:bodyPr wrap="square" lIns="68580" tIns="34290" rIns="68580" bIns="34290" rtlCol="0">
            <a:spAutoFit/>
          </a:bodyPr>
          <a:lstStyle/>
          <a:p>
            <a:pPr algn="ctr" defTabSz="685800">
              <a:defRPr/>
            </a:pPr>
            <a:r>
              <a:rPr lang="fr-FR" sz="800" b="1" spc="450" dirty="0">
                <a:solidFill>
                  <a:srgbClr val="2A6EAF"/>
                </a:solidFill>
                <a:latin typeface="Arial" panose="020B0604020202020204" pitchFamily="34" charset="0"/>
                <a:cs typeface="Arial" panose="020B0604020202020204" pitchFamily="34" charset="0"/>
              </a:rPr>
              <a:t>Sales</a:t>
            </a:r>
            <a:r>
              <a:rPr lang="fr-FR" sz="1100" b="1" spc="450" dirty="0">
                <a:solidFill>
                  <a:srgbClr val="2A6EAF"/>
                </a:solidFill>
                <a:latin typeface="Arial" panose="020B0604020202020204" pitchFamily="34" charset="0"/>
                <a:cs typeface="Arial" panose="020B0604020202020204" pitchFamily="34" charset="0"/>
              </a:rPr>
              <a:t> </a:t>
            </a:r>
          </a:p>
          <a:p>
            <a:pPr algn="ctr" defTabSz="685800">
              <a:defRPr/>
            </a:pPr>
            <a:r>
              <a:rPr lang="fr-FR" b="1" i="1" spc="225" dirty="0">
                <a:solidFill>
                  <a:srgbClr val="2A6EAF"/>
                </a:solidFill>
                <a:latin typeface="Arial" panose="020B0604020202020204" pitchFamily="34" charset="0"/>
                <a:cs typeface="Arial" panose="020B0604020202020204" pitchFamily="34" charset="0"/>
              </a:rPr>
              <a:t>€444m</a:t>
            </a:r>
          </a:p>
        </p:txBody>
      </p:sp>
      <p:sp>
        <p:nvSpPr>
          <p:cNvPr id="15" name="ZoneTexte 14">
            <a:extLst>
              <a:ext uri="{FF2B5EF4-FFF2-40B4-BE49-F238E27FC236}">
                <a16:creationId xmlns:a16="http://schemas.microsoft.com/office/drawing/2014/main" id="{BE49CF1C-13C7-C744-9341-369FF54F5450}"/>
              </a:ext>
            </a:extLst>
          </p:cNvPr>
          <p:cNvSpPr txBox="1"/>
          <p:nvPr/>
        </p:nvSpPr>
        <p:spPr>
          <a:xfrm>
            <a:off x="7276471" y="3711876"/>
            <a:ext cx="1902377" cy="761747"/>
          </a:xfrm>
          <a:prstGeom prst="rect">
            <a:avLst/>
          </a:prstGeom>
          <a:noFill/>
        </p:spPr>
        <p:txBody>
          <a:bodyPr wrap="square" lIns="68580" tIns="34290" rIns="68580" bIns="34290" rtlCol="0">
            <a:spAutoFit/>
          </a:bodyPr>
          <a:lstStyle/>
          <a:p>
            <a:pPr algn="ctr" defTabSz="685800">
              <a:defRPr/>
            </a:pPr>
            <a:r>
              <a:rPr lang="fr-FR" sz="4500" b="1" i="1" spc="450" dirty="0">
                <a:ln>
                  <a:gradFill>
                    <a:gsLst>
                      <a:gs pos="0">
                        <a:srgbClr val="268DF0">
                          <a:alpha val="21000"/>
                        </a:srgbClr>
                      </a:gs>
                      <a:gs pos="100000">
                        <a:srgbClr val="C750ED">
                          <a:alpha val="20000"/>
                        </a:srgbClr>
                      </a:gs>
                    </a:gsLst>
                    <a:lin ang="5400000" scaled="1"/>
                  </a:gradFill>
                </a:ln>
                <a:noFill/>
                <a:latin typeface="Arial" panose="020B0604020202020204" pitchFamily="34" charset="0"/>
                <a:cs typeface="Arial" panose="020B0604020202020204" pitchFamily="34" charset="0"/>
              </a:rPr>
              <a:t>FULL</a:t>
            </a:r>
          </a:p>
        </p:txBody>
      </p:sp>
      <p:sp>
        <p:nvSpPr>
          <p:cNvPr id="16" name="ZoneTexte 15">
            <a:extLst>
              <a:ext uri="{FF2B5EF4-FFF2-40B4-BE49-F238E27FC236}">
                <a16:creationId xmlns:a16="http://schemas.microsoft.com/office/drawing/2014/main" id="{20179962-4D1D-B74F-A75A-CA85EC2032C9}"/>
              </a:ext>
            </a:extLst>
          </p:cNvPr>
          <p:cNvSpPr txBox="1"/>
          <p:nvPr/>
        </p:nvSpPr>
        <p:spPr>
          <a:xfrm>
            <a:off x="7208311" y="3831887"/>
            <a:ext cx="2191511" cy="438582"/>
          </a:xfrm>
          <a:prstGeom prst="rect">
            <a:avLst/>
          </a:prstGeom>
          <a:noFill/>
        </p:spPr>
        <p:txBody>
          <a:bodyPr wrap="square" lIns="68580" tIns="34290" rIns="68580" bIns="34290" rtlCol="0">
            <a:spAutoFit/>
          </a:bodyPr>
          <a:lstStyle/>
          <a:p>
            <a:pPr lvl="0" algn="ctr">
              <a:defRPr/>
            </a:pPr>
            <a:r>
              <a:rPr lang="fr-FR" sz="900" b="1" spc="450" dirty="0">
                <a:gradFill flip="none" rotWithShape="1">
                  <a:gsLst>
                    <a:gs pos="0">
                      <a:srgbClr val="268DF0"/>
                    </a:gs>
                    <a:gs pos="100000">
                      <a:srgbClr val="C750ED"/>
                    </a:gs>
                  </a:gsLst>
                  <a:path path="circle">
                    <a:fillToRect l="100000" t="100000"/>
                  </a:path>
                  <a:tileRect r="-100000" b="-100000"/>
                </a:gradFill>
                <a:latin typeface="Arial" panose="020B0604020202020204" pitchFamily="34" charset="0"/>
                <a:cs typeface="Arial" panose="020B0604020202020204" pitchFamily="34" charset="0"/>
              </a:rPr>
              <a:t>FULL</a:t>
            </a:r>
          </a:p>
          <a:p>
            <a:pPr lvl="0" algn="ctr">
              <a:defRPr/>
            </a:pPr>
            <a:r>
              <a:rPr lang="fr-FR" b="1" spc="450" dirty="0">
                <a:gradFill flip="none" rotWithShape="1">
                  <a:gsLst>
                    <a:gs pos="0">
                      <a:srgbClr val="268DF0"/>
                    </a:gs>
                    <a:gs pos="100000">
                      <a:srgbClr val="C750ED"/>
                    </a:gs>
                  </a:gsLst>
                  <a:path path="circle">
                    <a:fillToRect l="100000" t="100000"/>
                  </a:path>
                  <a:tileRect r="-100000" b="-100000"/>
                </a:gradFill>
                <a:latin typeface="Arial" panose="020B0604020202020204" pitchFamily="34" charset="0"/>
                <a:cs typeface="Arial" panose="020B0604020202020204" pitchFamily="34" charset="0"/>
              </a:rPr>
              <a:t>CAPACITY</a:t>
            </a:r>
          </a:p>
        </p:txBody>
      </p:sp>
      <p:sp>
        <p:nvSpPr>
          <p:cNvPr id="17" name="ZoneTexte 16">
            <a:extLst>
              <a:ext uri="{FF2B5EF4-FFF2-40B4-BE49-F238E27FC236}">
                <a16:creationId xmlns:a16="http://schemas.microsoft.com/office/drawing/2014/main" id="{FB5AD663-68F8-4141-A96F-F944A267DF8F}"/>
              </a:ext>
            </a:extLst>
          </p:cNvPr>
          <p:cNvSpPr txBox="1"/>
          <p:nvPr/>
        </p:nvSpPr>
        <p:spPr>
          <a:xfrm>
            <a:off x="7603703" y="4298534"/>
            <a:ext cx="1385317" cy="423193"/>
          </a:xfrm>
          <a:prstGeom prst="rect">
            <a:avLst/>
          </a:prstGeom>
          <a:noFill/>
        </p:spPr>
        <p:txBody>
          <a:bodyPr wrap="square" lIns="68580" tIns="34290" rIns="68580" bIns="34290" rtlCol="0">
            <a:spAutoFit/>
          </a:bodyPr>
          <a:lstStyle/>
          <a:p>
            <a:pPr algn="ctr" defTabSz="685800">
              <a:defRPr/>
            </a:pPr>
            <a:r>
              <a:rPr lang="fr-FR" sz="800" b="1" spc="450" dirty="0">
                <a:solidFill>
                  <a:srgbClr val="2A6EAF"/>
                </a:solidFill>
                <a:latin typeface="Arial" panose="020B0604020202020204" pitchFamily="34" charset="0"/>
                <a:cs typeface="Arial" panose="020B0604020202020204" pitchFamily="34" charset="0"/>
              </a:rPr>
              <a:t>Sales</a:t>
            </a:r>
            <a:r>
              <a:rPr lang="fr-FR" sz="1100" b="1" spc="450" dirty="0">
                <a:solidFill>
                  <a:srgbClr val="2A6EAF"/>
                </a:solidFill>
                <a:latin typeface="Arial" panose="020B0604020202020204" pitchFamily="34" charset="0"/>
                <a:cs typeface="Arial" panose="020B0604020202020204" pitchFamily="34" charset="0"/>
              </a:rPr>
              <a:t> </a:t>
            </a:r>
          </a:p>
          <a:p>
            <a:pPr algn="ctr" defTabSz="685800">
              <a:defRPr/>
            </a:pPr>
            <a:r>
              <a:rPr lang="fr-FR" b="1" i="1" spc="225" dirty="0">
                <a:solidFill>
                  <a:srgbClr val="2A6EAF"/>
                </a:solidFill>
                <a:latin typeface="Arial" panose="020B0604020202020204" pitchFamily="34" charset="0"/>
                <a:cs typeface="Arial" panose="020B0604020202020204" pitchFamily="34" charset="0"/>
              </a:rPr>
              <a:t>~</a:t>
            </a:r>
            <a:r>
              <a:rPr lang="fr-FR" dirty="0">
                <a:solidFill>
                  <a:srgbClr val="2A6EAF"/>
                </a:solidFill>
              </a:rPr>
              <a:t> </a:t>
            </a:r>
            <a:r>
              <a:rPr lang="fr-FR" b="1" i="1" spc="225" dirty="0">
                <a:solidFill>
                  <a:srgbClr val="2A6EAF"/>
                </a:solidFill>
                <a:latin typeface="Arial" panose="020B0604020202020204" pitchFamily="34" charset="0"/>
                <a:cs typeface="Arial" panose="020B0604020202020204" pitchFamily="34" charset="0"/>
              </a:rPr>
              <a:t>€1,4Bn*</a:t>
            </a:r>
          </a:p>
        </p:txBody>
      </p:sp>
      <p:grpSp>
        <p:nvGrpSpPr>
          <p:cNvPr id="18" name="Groupe 9">
            <a:extLst>
              <a:ext uri="{FF2B5EF4-FFF2-40B4-BE49-F238E27FC236}">
                <a16:creationId xmlns:a16="http://schemas.microsoft.com/office/drawing/2014/main" id="{41B216EA-63F8-7145-A1CE-F6F479A59E53}"/>
              </a:ext>
            </a:extLst>
          </p:cNvPr>
          <p:cNvGrpSpPr/>
          <p:nvPr/>
        </p:nvGrpSpPr>
        <p:grpSpPr>
          <a:xfrm>
            <a:off x="1850276" y="3120694"/>
            <a:ext cx="1881788" cy="432155"/>
            <a:chOff x="2903948" y="3755939"/>
            <a:chExt cx="2509050" cy="576206"/>
          </a:xfrm>
        </p:grpSpPr>
        <p:sp>
          <p:nvSpPr>
            <p:cNvPr id="19" name="Forme libre 18">
              <a:extLst>
                <a:ext uri="{FF2B5EF4-FFF2-40B4-BE49-F238E27FC236}">
                  <a16:creationId xmlns:a16="http://schemas.microsoft.com/office/drawing/2014/main" id="{4E0B82E5-44CF-3B4C-8AFA-E61A8F2202F9}"/>
                </a:ext>
              </a:extLst>
            </p:cNvPr>
            <p:cNvSpPr/>
            <p:nvPr/>
          </p:nvSpPr>
          <p:spPr>
            <a:xfrm>
              <a:off x="2903948" y="3755939"/>
              <a:ext cx="2509050" cy="576206"/>
            </a:xfrm>
            <a:custGeom>
              <a:avLst/>
              <a:gdLst>
                <a:gd name="connsiteX0" fmla="*/ 288086 w 2509050"/>
                <a:gd name="connsiteY0" fmla="*/ 0 h 576206"/>
                <a:gd name="connsiteX1" fmla="*/ 288175 w 2509050"/>
                <a:gd name="connsiteY1" fmla="*/ 9 h 576206"/>
                <a:gd name="connsiteX2" fmla="*/ 2216588 w 2509050"/>
                <a:gd name="connsiteY2" fmla="*/ 9 h 576206"/>
                <a:gd name="connsiteX3" fmla="*/ 2216588 w 2509050"/>
                <a:gd name="connsiteY3" fmla="*/ 441 h 576206"/>
                <a:gd name="connsiteX4" fmla="*/ 2220964 w 2509050"/>
                <a:gd name="connsiteY4" fmla="*/ 0 h 576206"/>
                <a:gd name="connsiteX5" fmla="*/ 2509050 w 2509050"/>
                <a:gd name="connsiteY5" fmla="*/ 288086 h 576206"/>
                <a:gd name="connsiteX6" fmla="*/ 2220964 w 2509050"/>
                <a:gd name="connsiteY6" fmla="*/ 576172 h 576206"/>
                <a:gd name="connsiteX7" fmla="*/ 2216588 w 2509050"/>
                <a:gd name="connsiteY7" fmla="*/ 575731 h 576206"/>
                <a:gd name="connsiteX8" fmla="*/ 2216588 w 2509050"/>
                <a:gd name="connsiteY8" fmla="*/ 576206 h 576206"/>
                <a:gd name="connsiteX9" fmla="*/ 276746 w 2509050"/>
                <a:gd name="connsiteY9" fmla="*/ 576206 h 576206"/>
                <a:gd name="connsiteX10" fmla="*/ 276746 w 2509050"/>
                <a:gd name="connsiteY10" fmla="*/ 575029 h 576206"/>
                <a:gd name="connsiteX11" fmla="*/ 230027 w 2509050"/>
                <a:gd name="connsiteY11" fmla="*/ 570319 h 576206"/>
                <a:gd name="connsiteX12" fmla="*/ 0 w 2509050"/>
                <a:gd name="connsiteY12" fmla="*/ 288086 h 576206"/>
                <a:gd name="connsiteX13" fmla="*/ 230027 w 2509050"/>
                <a:gd name="connsiteY13" fmla="*/ 5853 h 576206"/>
                <a:gd name="connsiteX14" fmla="*/ 276746 w 2509050"/>
                <a:gd name="connsiteY14" fmla="*/ 1143 h 576206"/>
                <a:gd name="connsiteX15" fmla="*/ 276746 w 2509050"/>
                <a:gd name="connsiteY15" fmla="*/ 9 h 576206"/>
                <a:gd name="connsiteX16" fmla="*/ 287997 w 2509050"/>
                <a:gd name="connsiteY16" fmla="*/ 9 h 57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050" h="576206">
                  <a:moveTo>
                    <a:pt x="288086" y="0"/>
                  </a:moveTo>
                  <a:lnTo>
                    <a:pt x="288175" y="9"/>
                  </a:lnTo>
                  <a:lnTo>
                    <a:pt x="2216588" y="9"/>
                  </a:lnTo>
                  <a:lnTo>
                    <a:pt x="2216588" y="441"/>
                  </a:lnTo>
                  <a:lnTo>
                    <a:pt x="2220964" y="0"/>
                  </a:lnTo>
                  <a:cubicBezTo>
                    <a:pt x="2380070" y="0"/>
                    <a:pt x="2509050" y="128980"/>
                    <a:pt x="2509050" y="288086"/>
                  </a:cubicBezTo>
                  <a:cubicBezTo>
                    <a:pt x="2509050" y="447192"/>
                    <a:pt x="2380070" y="576172"/>
                    <a:pt x="2220964" y="576172"/>
                  </a:cubicBezTo>
                  <a:lnTo>
                    <a:pt x="2216588" y="575731"/>
                  </a:lnTo>
                  <a:lnTo>
                    <a:pt x="2216588" y="576206"/>
                  </a:lnTo>
                  <a:lnTo>
                    <a:pt x="276746" y="576206"/>
                  </a:lnTo>
                  <a:lnTo>
                    <a:pt x="276746" y="575029"/>
                  </a:lnTo>
                  <a:lnTo>
                    <a:pt x="230027" y="570319"/>
                  </a:lnTo>
                  <a:cubicBezTo>
                    <a:pt x="98750" y="543457"/>
                    <a:pt x="0" y="427304"/>
                    <a:pt x="0" y="288086"/>
                  </a:cubicBezTo>
                  <a:cubicBezTo>
                    <a:pt x="0" y="148868"/>
                    <a:pt x="98750" y="32716"/>
                    <a:pt x="230027" y="5853"/>
                  </a:cubicBezTo>
                  <a:lnTo>
                    <a:pt x="276746" y="1143"/>
                  </a:lnTo>
                  <a:lnTo>
                    <a:pt x="276746" y="9"/>
                  </a:lnTo>
                  <a:lnTo>
                    <a:pt x="287997" y="9"/>
                  </a:lnTo>
                  <a:close/>
                </a:path>
              </a:pathLst>
            </a:custGeom>
            <a:gradFill>
              <a:gsLst>
                <a:gs pos="0">
                  <a:srgbClr val="0D214F"/>
                </a:gs>
                <a:gs pos="99000">
                  <a:srgbClr val="101845"/>
                </a:gs>
              </a:gsLst>
              <a:path path="circle">
                <a:fillToRect l="100000" t="100000"/>
              </a:path>
            </a:gradFill>
            <a:ln w="6350">
              <a:solidFill>
                <a:schemeClr val="bg1">
                  <a:alpha val="3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400" dirty="0">
                <a:solidFill>
                  <a:prstClr val="white"/>
                </a:solidFill>
                <a:latin typeface="Arial" panose="020B0604020202020204" pitchFamily="34" charset="0"/>
                <a:cs typeface="Arial" panose="020B0604020202020204" pitchFamily="34" charset="0"/>
              </a:endParaRPr>
            </a:p>
          </p:txBody>
        </p:sp>
        <p:sp>
          <p:nvSpPr>
            <p:cNvPr id="20" name="Rectangle 1">
              <a:extLst>
                <a:ext uri="{FF2B5EF4-FFF2-40B4-BE49-F238E27FC236}">
                  <a16:creationId xmlns:a16="http://schemas.microsoft.com/office/drawing/2014/main" id="{75CFC672-E1FB-4B42-A356-A481CC5CFE84}"/>
                </a:ext>
              </a:extLst>
            </p:cNvPr>
            <p:cNvSpPr>
              <a:spLocks noChangeArrowheads="1"/>
            </p:cNvSpPr>
            <p:nvPr/>
          </p:nvSpPr>
          <p:spPr bwMode="auto">
            <a:xfrm>
              <a:off x="2903948" y="3797936"/>
              <a:ext cx="2491373" cy="533479"/>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378">
                <a:defRPr/>
              </a:pPr>
              <a:r>
                <a:rPr lang="en-US" altLang="en-US" sz="900" dirty="0">
                  <a:solidFill>
                    <a:prstClr val="white"/>
                  </a:solidFill>
                  <a:cs typeface="Arial" panose="020B0604020202020204" pitchFamily="34" charset="0"/>
                </a:rPr>
                <a:t>FOCUS ON CORE BUSINESS</a:t>
              </a:r>
            </a:p>
            <a:p>
              <a:pPr algn="ctr" defTabSz="914378">
                <a:defRPr/>
              </a:pPr>
              <a:r>
                <a:rPr lang="en-US" altLang="en-US" sz="900" dirty="0">
                  <a:solidFill>
                    <a:prstClr val="white"/>
                  </a:solidFill>
                  <a:cs typeface="Arial" panose="020B0604020202020204" pitchFamily="34" charset="0"/>
                </a:rPr>
                <a:t>ESTABLISH CREDIBILITY</a:t>
              </a:r>
            </a:p>
          </p:txBody>
        </p:sp>
      </p:grpSp>
      <p:sp>
        <p:nvSpPr>
          <p:cNvPr id="21" name="Rectangle 1">
            <a:extLst>
              <a:ext uri="{FF2B5EF4-FFF2-40B4-BE49-F238E27FC236}">
                <a16:creationId xmlns:a16="http://schemas.microsoft.com/office/drawing/2014/main" id="{A886B45E-3E24-724C-94AF-52A26F97DC91}"/>
              </a:ext>
            </a:extLst>
          </p:cNvPr>
          <p:cNvSpPr>
            <a:spLocks noChangeArrowheads="1"/>
          </p:cNvSpPr>
          <p:nvPr/>
        </p:nvSpPr>
        <p:spPr bwMode="auto">
          <a:xfrm>
            <a:off x="4789860" y="1006875"/>
            <a:ext cx="3214838" cy="6093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378">
              <a:lnSpc>
                <a:spcPct val="80000"/>
              </a:lnSpc>
              <a:defRPr/>
            </a:pPr>
            <a:r>
              <a:rPr lang="en-US" altLang="en-US" sz="1400" b="1" i="1" spc="225" dirty="0">
                <a:gradFill>
                  <a:gsLst>
                    <a:gs pos="0">
                      <a:srgbClr val="268DF0"/>
                    </a:gs>
                    <a:gs pos="100000">
                      <a:srgbClr val="26D4F0"/>
                    </a:gs>
                  </a:gsLst>
                  <a:path path="circle">
                    <a:fillToRect l="100000" t="100000"/>
                  </a:path>
                </a:gradFill>
                <a:effectLst>
                  <a:outerShdw blurRad="368300" algn="ctr" rotWithShape="0">
                    <a:srgbClr val="268DF0">
                      <a:alpha val="30000"/>
                    </a:srgbClr>
                  </a:outerShdw>
                </a:effectLst>
                <a:cs typeface="Arial" panose="020B0604020202020204" pitchFamily="34" charset="0"/>
              </a:rPr>
              <a:t>Creating standards for</a:t>
            </a:r>
            <a:br>
              <a:rPr lang="en-US" altLang="en-US" sz="1400" b="1" i="1" spc="225" dirty="0">
                <a:gradFill>
                  <a:gsLst>
                    <a:gs pos="0">
                      <a:srgbClr val="268DF0"/>
                    </a:gs>
                    <a:gs pos="100000">
                      <a:srgbClr val="26D4F0"/>
                    </a:gs>
                  </a:gsLst>
                  <a:path path="circle">
                    <a:fillToRect l="100000" t="100000"/>
                  </a:path>
                </a:gradFill>
                <a:effectLst>
                  <a:outerShdw blurRad="368300" algn="ctr" rotWithShape="0">
                    <a:srgbClr val="268DF0">
                      <a:alpha val="30000"/>
                    </a:srgbClr>
                  </a:outerShdw>
                </a:effectLst>
                <a:cs typeface="Arial" panose="020B0604020202020204" pitchFamily="34" charset="0"/>
              </a:rPr>
            </a:br>
            <a:r>
              <a:rPr lang="en-US" altLang="en-US" sz="1400" b="1" i="1" spc="225" dirty="0">
                <a:gradFill>
                  <a:gsLst>
                    <a:gs pos="0">
                      <a:srgbClr val="268DF0"/>
                    </a:gs>
                    <a:gs pos="100000">
                      <a:srgbClr val="26D4F0"/>
                    </a:gs>
                  </a:gsLst>
                  <a:path path="circle">
                    <a:fillToRect l="100000" t="100000"/>
                  </a:path>
                </a:gradFill>
                <a:effectLst>
                  <a:outerShdw blurRad="368300" algn="ctr" rotWithShape="0">
                    <a:srgbClr val="268DF0">
                      <a:alpha val="30000"/>
                    </a:srgbClr>
                  </a:outerShdw>
                </a:effectLst>
                <a:cs typeface="Arial" panose="020B0604020202020204" pitchFamily="34" charset="0"/>
              </a:rPr>
              <a:t>the future of electronic devices</a:t>
            </a:r>
            <a:endParaRPr lang="en-US" altLang="en-US" sz="900" b="1" dirty="0">
              <a:solidFill>
                <a:prstClr val="white"/>
              </a:solidFill>
              <a:cs typeface="Arial" panose="020B0604020202020204" pitchFamily="34" charset="0"/>
            </a:endParaRPr>
          </a:p>
        </p:txBody>
      </p:sp>
      <p:grpSp>
        <p:nvGrpSpPr>
          <p:cNvPr id="22" name="Groupe 10">
            <a:extLst>
              <a:ext uri="{FF2B5EF4-FFF2-40B4-BE49-F238E27FC236}">
                <a16:creationId xmlns:a16="http://schemas.microsoft.com/office/drawing/2014/main" id="{2ED595FA-B8BF-564A-B42D-76DCCA21FBBD}"/>
              </a:ext>
            </a:extLst>
          </p:cNvPr>
          <p:cNvGrpSpPr/>
          <p:nvPr/>
        </p:nvGrpSpPr>
        <p:grpSpPr>
          <a:xfrm>
            <a:off x="6199787" y="3120694"/>
            <a:ext cx="1881788" cy="432155"/>
            <a:chOff x="7517566" y="3755939"/>
            <a:chExt cx="2509050" cy="576206"/>
          </a:xfrm>
        </p:grpSpPr>
        <p:sp>
          <p:nvSpPr>
            <p:cNvPr id="23" name="Forme libre 22">
              <a:extLst>
                <a:ext uri="{FF2B5EF4-FFF2-40B4-BE49-F238E27FC236}">
                  <a16:creationId xmlns:a16="http://schemas.microsoft.com/office/drawing/2014/main" id="{C7B20419-F759-4544-9522-FE67A36D3967}"/>
                </a:ext>
              </a:extLst>
            </p:cNvPr>
            <p:cNvSpPr/>
            <p:nvPr/>
          </p:nvSpPr>
          <p:spPr>
            <a:xfrm>
              <a:off x="7517566" y="3755939"/>
              <a:ext cx="2509050" cy="576206"/>
            </a:xfrm>
            <a:custGeom>
              <a:avLst/>
              <a:gdLst>
                <a:gd name="connsiteX0" fmla="*/ 288086 w 2509050"/>
                <a:gd name="connsiteY0" fmla="*/ 0 h 576206"/>
                <a:gd name="connsiteX1" fmla="*/ 288175 w 2509050"/>
                <a:gd name="connsiteY1" fmla="*/ 9 h 576206"/>
                <a:gd name="connsiteX2" fmla="*/ 2216588 w 2509050"/>
                <a:gd name="connsiteY2" fmla="*/ 9 h 576206"/>
                <a:gd name="connsiteX3" fmla="*/ 2216588 w 2509050"/>
                <a:gd name="connsiteY3" fmla="*/ 441 h 576206"/>
                <a:gd name="connsiteX4" fmla="*/ 2220964 w 2509050"/>
                <a:gd name="connsiteY4" fmla="*/ 0 h 576206"/>
                <a:gd name="connsiteX5" fmla="*/ 2509050 w 2509050"/>
                <a:gd name="connsiteY5" fmla="*/ 288086 h 576206"/>
                <a:gd name="connsiteX6" fmla="*/ 2220964 w 2509050"/>
                <a:gd name="connsiteY6" fmla="*/ 576172 h 576206"/>
                <a:gd name="connsiteX7" fmla="*/ 2216588 w 2509050"/>
                <a:gd name="connsiteY7" fmla="*/ 575731 h 576206"/>
                <a:gd name="connsiteX8" fmla="*/ 2216588 w 2509050"/>
                <a:gd name="connsiteY8" fmla="*/ 576206 h 576206"/>
                <a:gd name="connsiteX9" fmla="*/ 276746 w 2509050"/>
                <a:gd name="connsiteY9" fmla="*/ 576206 h 576206"/>
                <a:gd name="connsiteX10" fmla="*/ 276746 w 2509050"/>
                <a:gd name="connsiteY10" fmla="*/ 575029 h 576206"/>
                <a:gd name="connsiteX11" fmla="*/ 230027 w 2509050"/>
                <a:gd name="connsiteY11" fmla="*/ 570319 h 576206"/>
                <a:gd name="connsiteX12" fmla="*/ 0 w 2509050"/>
                <a:gd name="connsiteY12" fmla="*/ 288086 h 576206"/>
                <a:gd name="connsiteX13" fmla="*/ 230027 w 2509050"/>
                <a:gd name="connsiteY13" fmla="*/ 5853 h 576206"/>
                <a:gd name="connsiteX14" fmla="*/ 276746 w 2509050"/>
                <a:gd name="connsiteY14" fmla="*/ 1143 h 576206"/>
                <a:gd name="connsiteX15" fmla="*/ 276746 w 2509050"/>
                <a:gd name="connsiteY15" fmla="*/ 9 h 576206"/>
                <a:gd name="connsiteX16" fmla="*/ 287997 w 2509050"/>
                <a:gd name="connsiteY16" fmla="*/ 9 h 57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050" h="576206">
                  <a:moveTo>
                    <a:pt x="288086" y="0"/>
                  </a:moveTo>
                  <a:lnTo>
                    <a:pt x="288175" y="9"/>
                  </a:lnTo>
                  <a:lnTo>
                    <a:pt x="2216588" y="9"/>
                  </a:lnTo>
                  <a:lnTo>
                    <a:pt x="2216588" y="441"/>
                  </a:lnTo>
                  <a:lnTo>
                    <a:pt x="2220964" y="0"/>
                  </a:lnTo>
                  <a:cubicBezTo>
                    <a:pt x="2380070" y="0"/>
                    <a:pt x="2509050" y="128980"/>
                    <a:pt x="2509050" y="288086"/>
                  </a:cubicBezTo>
                  <a:cubicBezTo>
                    <a:pt x="2509050" y="447192"/>
                    <a:pt x="2380070" y="576172"/>
                    <a:pt x="2220964" y="576172"/>
                  </a:cubicBezTo>
                  <a:lnTo>
                    <a:pt x="2216588" y="575731"/>
                  </a:lnTo>
                  <a:lnTo>
                    <a:pt x="2216588" y="576206"/>
                  </a:lnTo>
                  <a:lnTo>
                    <a:pt x="276746" y="576206"/>
                  </a:lnTo>
                  <a:lnTo>
                    <a:pt x="276746" y="575029"/>
                  </a:lnTo>
                  <a:lnTo>
                    <a:pt x="230027" y="570319"/>
                  </a:lnTo>
                  <a:cubicBezTo>
                    <a:pt x="98750" y="543457"/>
                    <a:pt x="0" y="427304"/>
                    <a:pt x="0" y="288086"/>
                  </a:cubicBezTo>
                  <a:cubicBezTo>
                    <a:pt x="0" y="148868"/>
                    <a:pt x="98750" y="32716"/>
                    <a:pt x="230027" y="5853"/>
                  </a:cubicBezTo>
                  <a:lnTo>
                    <a:pt x="276746" y="1143"/>
                  </a:lnTo>
                  <a:lnTo>
                    <a:pt x="276746" y="9"/>
                  </a:lnTo>
                  <a:lnTo>
                    <a:pt x="287997" y="9"/>
                  </a:lnTo>
                  <a:close/>
                </a:path>
              </a:pathLst>
            </a:custGeom>
            <a:noFill/>
            <a:ln w="19050">
              <a:gradFill>
                <a:gsLst>
                  <a:gs pos="0">
                    <a:srgbClr val="26D4F0"/>
                  </a:gs>
                  <a:gs pos="100000">
                    <a:srgbClr val="268DF0"/>
                  </a:gs>
                </a:gsLst>
                <a:lin ang="7800000" scaled="0"/>
              </a:gradFill>
            </a:ln>
            <a:effectLst>
              <a:outerShdw blurRad="152400" algn="ctr" rotWithShape="0">
                <a:srgbClr val="26D4F0">
                  <a:alpha val="8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400" dirty="0">
                <a:solidFill>
                  <a:prstClr val="white"/>
                </a:solidFill>
                <a:latin typeface="Arial" panose="020B0604020202020204" pitchFamily="34" charset="0"/>
                <a:cs typeface="Arial" panose="020B0604020202020204" pitchFamily="34" charset="0"/>
              </a:endParaRPr>
            </a:p>
          </p:txBody>
        </p:sp>
        <p:sp>
          <p:nvSpPr>
            <p:cNvPr id="24" name="Rectangle 1">
              <a:extLst>
                <a:ext uri="{FF2B5EF4-FFF2-40B4-BE49-F238E27FC236}">
                  <a16:creationId xmlns:a16="http://schemas.microsoft.com/office/drawing/2014/main" id="{45557AA8-896F-BD44-8AE1-A66946A3BEA9}"/>
                </a:ext>
              </a:extLst>
            </p:cNvPr>
            <p:cNvSpPr>
              <a:spLocks noChangeArrowheads="1"/>
            </p:cNvSpPr>
            <p:nvPr/>
          </p:nvSpPr>
          <p:spPr bwMode="auto">
            <a:xfrm>
              <a:off x="7517566" y="3791048"/>
              <a:ext cx="2509050" cy="533479"/>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378">
                <a:defRPr/>
              </a:pPr>
              <a:r>
                <a:rPr lang="en-US" altLang="en-US" sz="900">
                  <a:gradFill>
                    <a:gsLst>
                      <a:gs pos="0">
                        <a:srgbClr val="268DF0"/>
                      </a:gs>
                      <a:gs pos="100000">
                        <a:srgbClr val="26D4F0"/>
                      </a:gs>
                    </a:gsLst>
                    <a:path path="circle">
                      <a:fillToRect l="100000" t="100000"/>
                    </a:path>
                  </a:gradFill>
                  <a:cs typeface="Arial" panose="020B0604020202020204" pitchFamily="34" charset="0"/>
                </a:rPr>
                <a:t>NEW PRODUCTS</a:t>
              </a:r>
            </a:p>
            <a:p>
              <a:pPr algn="ctr" defTabSz="914378">
                <a:defRPr/>
              </a:pPr>
              <a:r>
                <a:rPr lang="en-US" altLang="en-US" sz="900" dirty="0">
                  <a:gradFill>
                    <a:gsLst>
                      <a:gs pos="0">
                        <a:srgbClr val="268DF0"/>
                      </a:gs>
                      <a:gs pos="100000">
                        <a:srgbClr val="26D4F0"/>
                      </a:gs>
                    </a:gsLst>
                    <a:path path="circle">
                      <a:fillToRect l="100000" t="100000"/>
                    </a:path>
                  </a:gradFill>
                  <a:cs typeface="Arial" panose="020B0604020202020204" pitchFamily="34" charset="0"/>
                </a:rPr>
                <a:t> NEW MARKETS</a:t>
              </a:r>
            </a:p>
          </p:txBody>
        </p:sp>
      </p:grpSp>
      <p:cxnSp>
        <p:nvCxnSpPr>
          <p:cNvPr id="25" name="Connecteur droit 24">
            <a:extLst>
              <a:ext uri="{FF2B5EF4-FFF2-40B4-BE49-F238E27FC236}">
                <a16:creationId xmlns:a16="http://schemas.microsoft.com/office/drawing/2014/main" id="{E2F86747-9120-424E-A2C6-2DB134092D94}"/>
              </a:ext>
            </a:extLst>
          </p:cNvPr>
          <p:cNvCxnSpPr>
            <a:cxnSpLocks/>
          </p:cNvCxnSpPr>
          <p:nvPr/>
        </p:nvCxnSpPr>
        <p:spPr>
          <a:xfrm flipV="1">
            <a:off x="1691680" y="3752543"/>
            <a:ext cx="0" cy="43343"/>
          </a:xfrm>
          <a:prstGeom prst="line">
            <a:avLst/>
          </a:prstGeom>
          <a:ln>
            <a:solidFill>
              <a:schemeClr val="accent1">
                <a:alpha val="51000"/>
              </a:schemeClr>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E646E080-E9E1-ED41-8FAC-C55B12DDFE35}"/>
              </a:ext>
            </a:extLst>
          </p:cNvPr>
          <p:cNvSpPr txBox="1"/>
          <p:nvPr/>
        </p:nvSpPr>
        <p:spPr>
          <a:xfrm>
            <a:off x="5117414" y="3711876"/>
            <a:ext cx="1704020" cy="761747"/>
          </a:xfrm>
          <a:prstGeom prst="rect">
            <a:avLst/>
          </a:prstGeom>
          <a:noFill/>
        </p:spPr>
        <p:txBody>
          <a:bodyPr wrap="square" lIns="68580" tIns="34290" rIns="68580" bIns="34290" rtlCol="0">
            <a:spAutoFit/>
          </a:bodyPr>
          <a:lstStyle/>
          <a:p>
            <a:pPr algn="ctr" defTabSz="685800">
              <a:defRPr/>
            </a:pPr>
            <a:r>
              <a:rPr lang="fr-FR" sz="4500" b="1" i="1" spc="450" dirty="0">
                <a:ln>
                  <a:gradFill>
                    <a:gsLst>
                      <a:gs pos="0">
                        <a:srgbClr val="268DF0">
                          <a:alpha val="21000"/>
                        </a:srgbClr>
                      </a:gs>
                      <a:gs pos="100000">
                        <a:srgbClr val="C750ED">
                          <a:alpha val="20000"/>
                        </a:srgbClr>
                      </a:gs>
                    </a:gsLst>
                    <a:lin ang="5400000" scaled="1"/>
                  </a:gradFill>
                </a:ln>
                <a:noFill/>
                <a:latin typeface="Arial" panose="020B0604020202020204" pitchFamily="34" charset="0"/>
                <a:cs typeface="Arial" panose="020B0604020202020204" pitchFamily="34" charset="0"/>
              </a:rPr>
              <a:t>2022</a:t>
            </a:r>
          </a:p>
        </p:txBody>
      </p:sp>
      <p:sp>
        <p:nvSpPr>
          <p:cNvPr id="27" name="ZoneTexte 26">
            <a:extLst>
              <a:ext uri="{FF2B5EF4-FFF2-40B4-BE49-F238E27FC236}">
                <a16:creationId xmlns:a16="http://schemas.microsoft.com/office/drawing/2014/main" id="{58E082A0-6707-5745-A6E1-51AB749FAF29}"/>
              </a:ext>
            </a:extLst>
          </p:cNvPr>
          <p:cNvSpPr txBox="1"/>
          <p:nvPr/>
        </p:nvSpPr>
        <p:spPr>
          <a:xfrm>
            <a:off x="5487464" y="3831886"/>
            <a:ext cx="1139507" cy="530915"/>
          </a:xfrm>
          <a:prstGeom prst="rect">
            <a:avLst/>
          </a:prstGeom>
          <a:noFill/>
        </p:spPr>
        <p:txBody>
          <a:bodyPr wrap="square" lIns="68580" tIns="34290" rIns="68580" bIns="34290" rtlCol="0">
            <a:spAutoFit/>
          </a:bodyPr>
          <a:lstStyle/>
          <a:p>
            <a:pPr algn="ctr" defTabSz="685800">
              <a:defRPr/>
            </a:pPr>
            <a:r>
              <a:rPr lang="fr-FR" sz="900" b="1" spc="450" dirty="0">
                <a:solidFill>
                  <a:srgbClr val="2A6EAF"/>
                </a:solidFill>
                <a:latin typeface="Arial" panose="020B0604020202020204" pitchFamily="34" charset="0"/>
                <a:cs typeface="Arial" panose="020B0604020202020204" pitchFamily="34" charset="0"/>
              </a:rPr>
              <a:t>2021/</a:t>
            </a:r>
          </a:p>
          <a:p>
            <a:pPr algn="ctr" defTabSz="685800">
              <a:defRPr/>
            </a:pPr>
            <a:r>
              <a:rPr lang="fr-FR" sz="2100" b="1" spc="450" dirty="0">
                <a:gradFill>
                  <a:gsLst>
                    <a:gs pos="0">
                      <a:srgbClr val="268DF0"/>
                    </a:gs>
                    <a:gs pos="99000">
                      <a:srgbClr val="C750ED"/>
                    </a:gs>
                  </a:gsLst>
                  <a:path path="circle">
                    <a:fillToRect l="100000" t="100000"/>
                  </a:path>
                </a:gradFill>
                <a:latin typeface="Arial" panose="020B0604020202020204" pitchFamily="34" charset="0"/>
                <a:cs typeface="Arial" panose="020B0604020202020204" pitchFamily="34" charset="0"/>
              </a:rPr>
              <a:t>2022</a:t>
            </a:r>
          </a:p>
        </p:txBody>
      </p:sp>
      <p:sp>
        <p:nvSpPr>
          <p:cNvPr id="28" name="ZoneTexte 27">
            <a:extLst>
              <a:ext uri="{FF2B5EF4-FFF2-40B4-BE49-F238E27FC236}">
                <a16:creationId xmlns:a16="http://schemas.microsoft.com/office/drawing/2014/main" id="{EA20ACF0-A819-3040-80C4-9086213EA3CD}"/>
              </a:ext>
            </a:extLst>
          </p:cNvPr>
          <p:cNvSpPr txBox="1"/>
          <p:nvPr/>
        </p:nvSpPr>
        <p:spPr>
          <a:xfrm>
            <a:off x="5333147" y="4298534"/>
            <a:ext cx="1488287" cy="423193"/>
          </a:xfrm>
          <a:prstGeom prst="rect">
            <a:avLst/>
          </a:prstGeom>
          <a:noFill/>
        </p:spPr>
        <p:txBody>
          <a:bodyPr wrap="square" lIns="68580" tIns="34290" rIns="68580" bIns="34290" rtlCol="0">
            <a:spAutoFit/>
          </a:bodyPr>
          <a:lstStyle/>
          <a:p>
            <a:pPr algn="ctr" defTabSz="685800">
              <a:defRPr/>
            </a:pPr>
            <a:r>
              <a:rPr lang="fr-FR" sz="800" b="1" spc="450" dirty="0">
                <a:solidFill>
                  <a:srgbClr val="2A6EAF"/>
                </a:solidFill>
                <a:latin typeface="Arial" panose="020B0604020202020204" pitchFamily="34" charset="0"/>
                <a:cs typeface="Arial" panose="020B0604020202020204" pitchFamily="34" charset="0"/>
              </a:rPr>
              <a:t>Sales</a:t>
            </a:r>
            <a:r>
              <a:rPr lang="fr-FR" sz="1100" b="1" spc="450" dirty="0">
                <a:solidFill>
                  <a:srgbClr val="2A6EAF"/>
                </a:solidFill>
                <a:latin typeface="Arial" panose="020B0604020202020204" pitchFamily="34" charset="0"/>
                <a:cs typeface="Arial" panose="020B0604020202020204" pitchFamily="34" charset="0"/>
              </a:rPr>
              <a:t> </a:t>
            </a:r>
          </a:p>
          <a:p>
            <a:pPr algn="ctr" defTabSz="685800">
              <a:defRPr/>
            </a:pPr>
            <a:r>
              <a:rPr lang="fr-FR" b="1" i="1" spc="225" dirty="0" smtClean="0">
                <a:solidFill>
                  <a:srgbClr val="2A6EAF"/>
                </a:solidFill>
                <a:latin typeface="Arial" panose="020B0604020202020204" pitchFamily="34" charset="0"/>
                <a:cs typeface="Arial" panose="020B0604020202020204" pitchFamily="34" charset="0"/>
              </a:rPr>
              <a:t>~</a:t>
            </a:r>
            <a:r>
              <a:rPr lang="fr-FR" dirty="0" smtClean="0">
                <a:solidFill>
                  <a:srgbClr val="2A6EAF"/>
                </a:solidFill>
              </a:rPr>
              <a:t> </a:t>
            </a:r>
            <a:r>
              <a:rPr lang="fr-FR" b="1" i="1" spc="225" dirty="0" smtClean="0">
                <a:solidFill>
                  <a:srgbClr val="2A6EAF"/>
                </a:solidFill>
                <a:latin typeface="Arial" panose="020B0604020202020204" pitchFamily="34" charset="0"/>
                <a:cs typeface="Arial" panose="020B0604020202020204" pitchFamily="34" charset="0"/>
              </a:rPr>
              <a:t>€900m*</a:t>
            </a:r>
            <a:endParaRPr lang="fr-FR" sz="500" spc="225" dirty="0">
              <a:solidFill>
                <a:srgbClr val="2A6EAF"/>
              </a:solidFill>
              <a:latin typeface="Arial" panose="020B0604020202020204" pitchFamily="34" charset="0"/>
              <a:cs typeface="Arial" panose="020B0604020202020204" pitchFamily="34" charset="0"/>
            </a:endParaRPr>
          </a:p>
        </p:txBody>
      </p:sp>
      <p:cxnSp>
        <p:nvCxnSpPr>
          <p:cNvPr id="29" name="Connecteur droit 28">
            <a:extLst>
              <a:ext uri="{FF2B5EF4-FFF2-40B4-BE49-F238E27FC236}">
                <a16:creationId xmlns:a16="http://schemas.microsoft.com/office/drawing/2014/main" id="{9A62A4D4-F101-9F41-BAF9-1E8569239E6B}"/>
              </a:ext>
            </a:extLst>
          </p:cNvPr>
          <p:cNvCxnSpPr>
            <a:cxnSpLocks/>
          </p:cNvCxnSpPr>
          <p:nvPr/>
        </p:nvCxnSpPr>
        <p:spPr>
          <a:xfrm flipV="1">
            <a:off x="3912533" y="2427186"/>
            <a:ext cx="0" cy="1388820"/>
          </a:xfrm>
          <a:prstGeom prst="line">
            <a:avLst/>
          </a:prstGeom>
          <a:ln>
            <a:solidFill>
              <a:schemeClr val="accent1">
                <a:alpha val="51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C3B24F30-6C68-D245-B413-9C0B8F5C5B52}"/>
              </a:ext>
            </a:extLst>
          </p:cNvPr>
          <p:cNvCxnSpPr>
            <a:cxnSpLocks/>
          </p:cNvCxnSpPr>
          <p:nvPr/>
        </p:nvCxnSpPr>
        <p:spPr>
          <a:xfrm flipV="1">
            <a:off x="5977296" y="1970627"/>
            <a:ext cx="0" cy="1819527"/>
          </a:xfrm>
          <a:prstGeom prst="line">
            <a:avLst/>
          </a:prstGeom>
          <a:ln>
            <a:solidFill>
              <a:schemeClr val="accent1">
                <a:alpha val="51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4022C73D-EEA7-BE40-A518-3FA9877F944B}"/>
              </a:ext>
            </a:extLst>
          </p:cNvPr>
          <p:cNvCxnSpPr>
            <a:cxnSpLocks/>
          </p:cNvCxnSpPr>
          <p:nvPr/>
        </p:nvCxnSpPr>
        <p:spPr>
          <a:xfrm flipV="1">
            <a:off x="8304066" y="992323"/>
            <a:ext cx="0" cy="2797830"/>
          </a:xfrm>
          <a:prstGeom prst="line">
            <a:avLst/>
          </a:prstGeom>
          <a:ln>
            <a:solidFill>
              <a:schemeClr val="accent1">
                <a:alpha val="51000"/>
              </a:schemeClr>
            </a:solidFill>
            <a:prstDash val="sysDot"/>
            <a:headEnd type="oval"/>
          </a:ln>
        </p:spPr>
        <p:style>
          <a:lnRef idx="1">
            <a:schemeClr val="accent1"/>
          </a:lnRef>
          <a:fillRef idx="0">
            <a:schemeClr val="accent1"/>
          </a:fillRef>
          <a:effectRef idx="0">
            <a:schemeClr val="accent1"/>
          </a:effectRef>
          <a:fontRef idx="minor">
            <a:schemeClr val="tx1"/>
          </a:fontRef>
        </p:style>
      </p:cxnSp>
      <p:grpSp>
        <p:nvGrpSpPr>
          <p:cNvPr id="32" name="Groupe 46">
            <a:extLst>
              <a:ext uri="{FF2B5EF4-FFF2-40B4-BE49-F238E27FC236}">
                <a16:creationId xmlns:a16="http://schemas.microsoft.com/office/drawing/2014/main" id="{C6B84727-C797-0741-A699-A76F2690D685}"/>
              </a:ext>
            </a:extLst>
          </p:cNvPr>
          <p:cNvGrpSpPr/>
          <p:nvPr/>
        </p:nvGrpSpPr>
        <p:grpSpPr>
          <a:xfrm>
            <a:off x="4004117" y="3120694"/>
            <a:ext cx="1881788" cy="432155"/>
            <a:chOff x="2903948" y="3755939"/>
            <a:chExt cx="2509050" cy="576206"/>
          </a:xfrm>
        </p:grpSpPr>
        <p:sp>
          <p:nvSpPr>
            <p:cNvPr id="33" name="Forme libre 32">
              <a:extLst>
                <a:ext uri="{FF2B5EF4-FFF2-40B4-BE49-F238E27FC236}">
                  <a16:creationId xmlns:a16="http://schemas.microsoft.com/office/drawing/2014/main" id="{450024DA-E22B-CE43-8952-DA0C9838D16A}"/>
                </a:ext>
              </a:extLst>
            </p:cNvPr>
            <p:cNvSpPr/>
            <p:nvPr/>
          </p:nvSpPr>
          <p:spPr>
            <a:xfrm>
              <a:off x="2903948" y="3755939"/>
              <a:ext cx="2509050" cy="576206"/>
            </a:xfrm>
            <a:custGeom>
              <a:avLst/>
              <a:gdLst>
                <a:gd name="connsiteX0" fmla="*/ 288086 w 2509050"/>
                <a:gd name="connsiteY0" fmla="*/ 0 h 576206"/>
                <a:gd name="connsiteX1" fmla="*/ 288175 w 2509050"/>
                <a:gd name="connsiteY1" fmla="*/ 9 h 576206"/>
                <a:gd name="connsiteX2" fmla="*/ 2216588 w 2509050"/>
                <a:gd name="connsiteY2" fmla="*/ 9 h 576206"/>
                <a:gd name="connsiteX3" fmla="*/ 2216588 w 2509050"/>
                <a:gd name="connsiteY3" fmla="*/ 441 h 576206"/>
                <a:gd name="connsiteX4" fmla="*/ 2220964 w 2509050"/>
                <a:gd name="connsiteY4" fmla="*/ 0 h 576206"/>
                <a:gd name="connsiteX5" fmla="*/ 2509050 w 2509050"/>
                <a:gd name="connsiteY5" fmla="*/ 288086 h 576206"/>
                <a:gd name="connsiteX6" fmla="*/ 2220964 w 2509050"/>
                <a:gd name="connsiteY6" fmla="*/ 576172 h 576206"/>
                <a:gd name="connsiteX7" fmla="*/ 2216588 w 2509050"/>
                <a:gd name="connsiteY7" fmla="*/ 575731 h 576206"/>
                <a:gd name="connsiteX8" fmla="*/ 2216588 w 2509050"/>
                <a:gd name="connsiteY8" fmla="*/ 576206 h 576206"/>
                <a:gd name="connsiteX9" fmla="*/ 276746 w 2509050"/>
                <a:gd name="connsiteY9" fmla="*/ 576206 h 576206"/>
                <a:gd name="connsiteX10" fmla="*/ 276746 w 2509050"/>
                <a:gd name="connsiteY10" fmla="*/ 575029 h 576206"/>
                <a:gd name="connsiteX11" fmla="*/ 230027 w 2509050"/>
                <a:gd name="connsiteY11" fmla="*/ 570319 h 576206"/>
                <a:gd name="connsiteX12" fmla="*/ 0 w 2509050"/>
                <a:gd name="connsiteY12" fmla="*/ 288086 h 576206"/>
                <a:gd name="connsiteX13" fmla="*/ 230027 w 2509050"/>
                <a:gd name="connsiteY13" fmla="*/ 5853 h 576206"/>
                <a:gd name="connsiteX14" fmla="*/ 276746 w 2509050"/>
                <a:gd name="connsiteY14" fmla="*/ 1143 h 576206"/>
                <a:gd name="connsiteX15" fmla="*/ 276746 w 2509050"/>
                <a:gd name="connsiteY15" fmla="*/ 9 h 576206"/>
                <a:gd name="connsiteX16" fmla="*/ 287997 w 2509050"/>
                <a:gd name="connsiteY16" fmla="*/ 9 h 57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050" h="576206">
                  <a:moveTo>
                    <a:pt x="288086" y="0"/>
                  </a:moveTo>
                  <a:lnTo>
                    <a:pt x="288175" y="9"/>
                  </a:lnTo>
                  <a:lnTo>
                    <a:pt x="2216588" y="9"/>
                  </a:lnTo>
                  <a:lnTo>
                    <a:pt x="2216588" y="441"/>
                  </a:lnTo>
                  <a:lnTo>
                    <a:pt x="2220964" y="0"/>
                  </a:lnTo>
                  <a:cubicBezTo>
                    <a:pt x="2380070" y="0"/>
                    <a:pt x="2509050" y="128980"/>
                    <a:pt x="2509050" y="288086"/>
                  </a:cubicBezTo>
                  <a:cubicBezTo>
                    <a:pt x="2509050" y="447192"/>
                    <a:pt x="2380070" y="576172"/>
                    <a:pt x="2220964" y="576172"/>
                  </a:cubicBezTo>
                  <a:lnTo>
                    <a:pt x="2216588" y="575731"/>
                  </a:lnTo>
                  <a:lnTo>
                    <a:pt x="2216588" y="576206"/>
                  </a:lnTo>
                  <a:lnTo>
                    <a:pt x="276746" y="576206"/>
                  </a:lnTo>
                  <a:lnTo>
                    <a:pt x="276746" y="575029"/>
                  </a:lnTo>
                  <a:lnTo>
                    <a:pt x="230027" y="570319"/>
                  </a:lnTo>
                  <a:cubicBezTo>
                    <a:pt x="98750" y="543457"/>
                    <a:pt x="0" y="427304"/>
                    <a:pt x="0" y="288086"/>
                  </a:cubicBezTo>
                  <a:cubicBezTo>
                    <a:pt x="0" y="148868"/>
                    <a:pt x="98750" y="32716"/>
                    <a:pt x="230027" y="5853"/>
                  </a:cubicBezTo>
                  <a:lnTo>
                    <a:pt x="276746" y="1143"/>
                  </a:lnTo>
                  <a:lnTo>
                    <a:pt x="276746" y="9"/>
                  </a:lnTo>
                  <a:lnTo>
                    <a:pt x="287997" y="9"/>
                  </a:lnTo>
                  <a:close/>
                </a:path>
              </a:pathLst>
            </a:custGeom>
            <a:gradFill>
              <a:gsLst>
                <a:gs pos="0">
                  <a:srgbClr val="0D214F"/>
                </a:gs>
                <a:gs pos="99000">
                  <a:srgbClr val="101845"/>
                </a:gs>
              </a:gsLst>
              <a:path path="circle">
                <a:fillToRect l="100000" t="100000"/>
              </a:path>
            </a:gradFill>
            <a:ln w="6350">
              <a:solidFill>
                <a:schemeClr val="bg1">
                  <a:alpha val="3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400" dirty="0">
                <a:solidFill>
                  <a:prstClr val="white"/>
                </a:solidFill>
                <a:latin typeface="Arial" panose="020B0604020202020204" pitchFamily="34" charset="0"/>
                <a:cs typeface="Arial" panose="020B0604020202020204" pitchFamily="34" charset="0"/>
              </a:endParaRPr>
            </a:p>
          </p:txBody>
        </p:sp>
        <p:sp>
          <p:nvSpPr>
            <p:cNvPr id="34" name="Rectangle 1">
              <a:extLst>
                <a:ext uri="{FF2B5EF4-FFF2-40B4-BE49-F238E27FC236}">
                  <a16:creationId xmlns:a16="http://schemas.microsoft.com/office/drawing/2014/main" id="{7E74FC5C-F0F3-134B-A857-83ACBB750A6E}"/>
                </a:ext>
              </a:extLst>
            </p:cNvPr>
            <p:cNvSpPr>
              <a:spLocks noChangeArrowheads="1"/>
            </p:cNvSpPr>
            <p:nvPr/>
          </p:nvSpPr>
          <p:spPr bwMode="auto">
            <a:xfrm>
              <a:off x="2903948" y="3890268"/>
              <a:ext cx="2491373" cy="34881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378">
                <a:defRPr/>
              </a:pPr>
              <a:r>
                <a:rPr lang="en-US" altLang="en-US" sz="900" dirty="0">
                  <a:solidFill>
                    <a:prstClr val="white"/>
                  </a:solidFill>
                  <a:cs typeface="Arial" panose="020B0604020202020204" pitchFamily="34" charset="0"/>
                </a:rPr>
                <a:t>PROFITABLE GROWTH</a:t>
              </a:r>
            </a:p>
          </p:txBody>
        </p:sp>
      </p:grpSp>
    </p:spTree>
    <p:extLst>
      <p:ext uri="{BB962C8B-B14F-4D97-AF65-F5344CB8AC3E}">
        <p14:creationId xmlns:p14="http://schemas.microsoft.com/office/powerpoint/2010/main" val="235831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2" presetClass="entr" presetSubtype="4" accel="50000" decel="50000" fill="hold" grpId="1" nodeType="withEffect">
                                  <p:stCondLst>
                                    <p:cond delay="0"/>
                                  </p:stCondLst>
                                  <p:iterate type="lt">
                                    <p:tmPct val="10000"/>
                                  </p:iterate>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2" presetClass="entr" presetSubtype="4" fill="hold" grpId="0" nodeType="with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Effect transition="in" filter="wipe(down)">
                                      <p:cBhvr>
                                        <p:cTn id="17" dur="1000"/>
                                        <p:tgtEl>
                                          <p:spTgt spid="9"/>
                                        </p:tgtEl>
                                      </p:cBhvr>
                                    </p:animEffect>
                                  </p:childTnLst>
                                </p:cTn>
                              </p:par>
                              <p:par>
                                <p:cTn id="18" presetID="10" presetClass="entr" presetSubtype="0" fill="hold" grpId="0" nodeType="withEffect">
                                  <p:stCondLst>
                                    <p:cond delay="0"/>
                                  </p:stCondLst>
                                  <p:iterate type="lt">
                                    <p:tmPct val="10000"/>
                                  </p:iterate>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1000"/>
                                        <p:tgtEl>
                                          <p:spTgt spid="25"/>
                                        </p:tgtEl>
                                      </p:cBhvr>
                                    </p:animEffect>
                                  </p:childTnLst>
                                </p:cTn>
                              </p:par>
                            </p:childTnLst>
                          </p:cTn>
                        </p:par>
                        <p:par>
                          <p:cTn id="24" fill="hold">
                            <p:stCondLst>
                              <p:cond delay="200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par>
                                <p:cTn id="28" presetID="2" presetClass="entr" presetSubtype="4" accel="50000" decel="50000" fill="hold" grpId="1" nodeType="withEffect">
                                  <p:stCondLst>
                                    <p:cond delay="0"/>
                                  </p:stCondLst>
                                  <p:iterate type="lt">
                                    <p:tmPct val="10000"/>
                                  </p:iterate>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ppt_x"/>
                                          </p:val>
                                        </p:tav>
                                        <p:tav tm="100000">
                                          <p:val>
                                            <p:strVal val="#ppt_x"/>
                                          </p:val>
                                        </p:tav>
                                      </p:tavLst>
                                    </p:anim>
                                    <p:anim calcmode="lin" valueType="num">
                                      <p:cBhvr additive="base">
                                        <p:cTn id="31" dur="100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grpId="0" nodeType="withEffect">
                                  <p:stCondLst>
                                    <p:cond delay="0"/>
                                  </p:stCondLst>
                                  <p:iterate type="lt">
                                    <p:tmPct val="10000"/>
                                  </p:iterate>
                                  <p:childTnLst>
                                    <p:set>
                                      <p:cBhvr>
                                        <p:cTn id="33" dur="1" fill="hold">
                                          <p:stCondLst>
                                            <p:cond delay="0"/>
                                          </p:stCondLst>
                                        </p:cTn>
                                        <p:tgtEl>
                                          <p:spTgt spid="12"/>
                                        </p:tgtEl>
                                        <p:attrNameLst>
                                          <p:attrName>style.visibility</p:attrName>
                                        </p:attrNameLst>
                                      </p:cBhvr>
                                      <p:to>
                                        <p:strVal val="visible"/>
                                      </p:to>
                                    </p:set>
                                    <p:animEffect transition="in" filter="wipe(down)">
                                      <p:cBhvr>
                                        <p:cTn id="34" dur="1000"/>
                                        <p:tgtEl>
                                          <p:spTgt spid="12"/>
                                        </p:tgtEl>
                                      </p:cBhvr>
                                    </p:animEffect>
                                  </p:childTnLst>
                                </p:cTn>
                              </p:par>
                              <p:par>
                                <p:cTn id="35" presetID="10"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par>
                                <p:cTn id="41" presetID="42" presetClass="path" presetSubtype="0" accel="50000" decel="50000" fill="hold" nodeType="withEffect">
                                  <p:stCondLst>
                                    <p:cond delay="0"/>
                                  </p:stCondLst>
                                  <p:childTnLst>
                                    <p:animMotion origin="layout" path="M 1.66667E-6 -2.22222E-6 L 1.66667E-6 -0.13727 " pathEditMode="relative" rAng="0" ptsTypes="AA">
                                      <p:cBhvr>
                                        <p:cTn id="42" dur="1000" fill="hold"/>
                                        <p:tgtEl>
                                          <p:spTgt spid="18"/>
                                        </p:tgtEl>
                                        <p:attrNameLst>
                                          <p:attrName>ppt_x</p:attrName>
                                          <p:attrName>ppt_y</p:attrName>
                                        </p:attrNameLst>
                                      </p:cBhvr>
                                      <p:rCtr x="0" y="-6875"/>
                                    </p:animMotion>
                                  </p:childTnLst>
                                </p:cTn>
                              </p:par>
                              <p:par>
                                <p:cTn id="43" presetID="10" presetClass="entr" presetSubtype="0" fill="hold" grpId="0" nodeType="withEffect">
                                  <p:stCondLst>
                                    <p:cond delay="0"/>
                                  </p:stCondLst>
                                  <p:iterate type="lt">
                                    <p:tmPct val="10000"/>
                                  </p:iterate>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22" presetClass="entr" presetSubtype="4"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1000"/>
                                        <p:tgtEl>
                                          <p:spTgt spid="29"/>
                                        </p:tgtEl>
                                      </p:cBhvr>
                                    </p:animEffect>
                                  </p:childTnLst>
                                </p:cTn>
                              </p:par>
                            </p:childTnLst>
                          </p:cTn>
                        </p:par>
                        <p:par>
                          <p:cTn id="49" fill="hold">
                            <p:stCondLst>
                              <p:cond delay="4300"/>
                            </p:stCondLst>
                            <p:childTnLst>
                              <p:par>
                                <p:cTn id="50" presetID="10" presetClass="entr" presetSubtype="0" fill="hold" grpId="0" nodeType="afterEffect">
                                  <p:stCondLst>
                                    <p:cond delay="0"/>
                                  </p:stCondLst>
                                  <p:iterate type="lt">
                                    <p:tmPct val="10000"/>
                                  </p:iterate>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childTnLst>
                                </p:cTn>
                              </p:par>
                              <p:par>
                                <p:cTn id="53" presetID="2" presetClass="entr" presetSubtype="4" accel="50000" decel="50000" fill="hold" grpId="1" nodeType="withEffect">
                                  <p:stCondLst>
                                    <p:cond delay="0"/>
                                  </p:stCondLst>
                                  <p:iterate type="lt">
                                    <p:tmPct val="10000"/>
                                  </p:iterate>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1000" fill="hold"/>
                                        <p:tgtEl>
                                          <p:spTgt spid="27"/>
                                        </p:tgtEl>
                                        <p:attrNameLst>
                                          <p:attrName>ppt_x</p:attrName>
                                        </p:attrNameLst>
                                      </p:cBhvr>
                                      <p:tavLst>
                                        <p:tav tm="0">
                                          <p:val>
                                            <p:strVal val="#ppt_x"/>
                                          </p:val>
                                        </p:tav>
                                        <p:tav tm="100000">
                                          <p:val>
                                            <p:strVal val="#ppt_x"/>
                                          </p:val>
                                        </p:tav>
                                      </p:tavLst>
                                    </p:anim>
                                    <p:anim calcmode="lin" valueType="num">
                                      <p:cBhvr additive="base">
                                        <p:cTn id="56" dur="1000" fill="hold"/>
                                        <p:tgtEl>
                                          <p:spTgt spid="27"/>
                                        </p:tgtEl>
                                        <p:attrNameLst>
                                          <p:attrName>ppt_y</p:attrName>
                                        </p:attrNameLst>
                                      </p:cBhvr>
                                      <p:tavLst>
                                        <p:tav tm="0">
                                          <p:val>
                                            <p:strVal val="1+#ppt_h/2"/>
                                          </p:val>
                                        </p:tav>
                                        <p:tav tm="100000">
                                          <p:val>
                                            <p:strVal val="#ppt_y"/>
                                          </p:val>
                                        </p:tav>
                                      </p:tavLst>
                                    </p:anim>
                                  </p:childTnLst>
                                </p:cTn>
                              </p:par>
                              <p:par>
                                <p:cTn id="57" presetID="22" presetClass="entr" presetSubtype="4" fill="hold" grpId="0" nodeType="withEffect">
                                  <p:stCondLst>
                                    <p:cond delay="0"/>
                                  </p:stCondLst>
                                  <p:iterate type="lt">
                                    <p:tmPct val="10000"/>
                                  </p:iterate>
                                  <p:childTnLst>
                                    <p:set>
                                      <p:cBhvr>
                                        <p:cTn id="58" dur="1" fill="hold">
                                          <p:stCondLst>
                                            <p:cond delay="0"/>
                                          </p:stCondLst>
                                        </p:cTn>
                                        <p:tgtEl>
                                          <p:spTgt spid="26"/>
                                        </p:tgtEl>
                                        <p:attrNameLst>
                                          <p:attrName>style.visibility</p:attrName>
                                        </p:attrNameLst>
                                      </p:cBhvr>
                                      <p:to>
                                        <p:strVal val="visible"/>
                                      </p:to>
                                    </p:set>
                                    <p:animEffect transition="in" filter="wipe(down)">
                                      <p:cBhvr>
                                        <p:cTn id="59" dur="1000"/>
                                        <p:tgtEl>
                                          <p:spTgt spid="26"/>
                                        </p:tgtEl>
                                      </p:cBhvr>
                                    </p:animEffect>
                                  </p:childTnLst>
                                </p:cTn>
                              </p:par>
                              <p:par>
                                <p:cTn id="60" presetID="10" presetClass="entr" presetSubtype="0" fill="hold" grpId="0" nodeType="withEffect">
                                  <p:stCondLst>
                                    <p:cond delay="0"/>
                                  </p:stCondLst>
                                  <p:iterate type="lt">
                                    <p:tmPct val="10000"/>
                                  </p:iterate>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childTnLst>
                                </p:cTn>
                              </p:par>
                              <p:par>
                                <p:cTn id="63" presetID="10"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1000"/>
                                        <p:tgtEl>
                                          <p:spTgt spid="32"/>
                                        </p:tgtEl>
                                      </p:cBhvr>
                                    </p:animEffect>
                                  </p:childTnLst>
                                </p:cTn>
                              </p:par>
                              <p:par>
                                <p:cTn id="66" presetID="42" presetClass="path" presetSubtype="0" accel="50000" decel="50000" fill="hold" nodeType="withEffect">
                                  <p:stCondLst>
                                    <p:cond delay="0"/>
                                  </p:stCondLst>
                                  <p:childTnLst>
                                    <p:animMotion origin="layout" path="M 4.79167E-6 -2.22222E-6 L -0.00183 -0.13727 " pathEditMode="relative" rAng="0" ptsTypes="AA">
                                      <p:cBhvr>
                                        <p:cTn id="67" dur="1000" fill="hold"/>
                                        <p:tgtEl>
                                          <p:spTgt spid="32"/>
                                        </p:tgtEl>
                                        <p:attrNameLst>
                                          <p:attrName>ppt_x</p:attrName>
                                          <p:attrName>ppt_y</p:attrName>
                                        </p:attrNameLst>
                                      </p:cBhvr>
                                      <p:rCtr x="-91" y="-6875"/>
                                    </p:animMotion>
                                  </p:childTnLst>
                                </p:cTn>
                              </p:par>
                              <p:par>
                                <p:cTn id="68" presetID="22" presetClass="entr" presetSubtype="4"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down)">
                                      <p:cBhvr>
                                        <p:cTn id="70" dur="1000"/>
                                        <p:tgtEl>
                                          <p:spTgt spid="30"/>
                                        </p:tgtEl>
                                      </p:cBhvr>
                                    </p:animEffect>
                                  </p:childTnLst>
                                </p:cTn>
                              </p:par>
                            </p:childTnLst>
                          </p:cTn>
                        </p:par>
                        <p:par>
                          <p:cTn id="71" fill="hold">
                            <p:stCondLst>
                              <p:cond delay="6400"/>
                            </p:stCondLst>
                            <p:childTnLst>
                              <p:par>
                                <p:cTn id="72" presetID="10" presetClass="entr" presetSubtype="0" fill="hold" grpId="0" nodeType="afterEffect">
                                  <p:stCondLst>
                                    <p:cond delay="0"/>
                                  </p:stCondLst>
                                  <p:iterate type="lt">
                                    <p:tmPct val="10000"/>
                                  </p:iterate>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childTnLst>
                                </p:cTn>
                              </p:par>
                              <p:par>
                                <p:cTn id="75" presetID="2" presetClass="entr" presetSubtype="4" accel="50000" decel="50000" fill="hold" grpId="1" nodeType="withEffect">
                                  <p:stCondLst>
                                    <p:cond delay="0"/>
                                  </p:stCondLst>
                                  <p:iterate type="lt">
                                    <p:tmPct val="10000"/>
                                  </p:iterate>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1000" fill="hold"/>
                                        <p:tgtEl>
                                          <p:spTgt spid="16"/>
                                        </p:tgtEl>
                                        <p:attrNameLst>
                                          <p:attrName>ppt_x</p:attrName>
                                        </p:attrNameLst>
                                      </p:cBhvr>
                                      <p:tavLst>
                                        <p:tav tm="0">
                                          <p:val>
                                            <p:strVal val="#ppt_x"/>
                                          </p:val>
                                        </p:tav>
                                        <p:tav tm="100000">
                                          <p:val>
                                            <p:strVal val="#ppt_x"/>
                                          </p:val>
                                        </p:tav>
                                      </p:tavLst>
                                    </p:anim>
                                    <p:anim calcmode="lin" valueType="num">
                                      <p:cBhvr additive="base">
                                        <p:cTn id="78" dur="1000" fill="hold"/>
                                        <p:tgtEl>
                                          <p:spTgt spid="16"/>
                                        </p:tgtEl>
                                        <p:attrNameLst>
                                          <p:attrName>ppt_y</p:attrName>
                                        </p:attrNameLst>
                                      </p:cBhvr>
                                      <p:tavLst>
                                        <p:tav tm="0">
                                          <p:val>
                                            <p:strVal val="1+#ppt_h/2"/>
                                          </p:val>
                                        </p:tav>
                                        <p:tav tm="100000">
                                          <p:val>
                                            <p:strVal val="#ppt_y"/>
                                          </p:val>
                                        </p:tav>
                                      </p:tavLst>
                                    </p:anim>
                                  </p:childTnLst>
                                </p:cTn>
                              </p:par>
                              <p:par>
                                <p:cTn id="79" presetID="22" presetClass="entr" presetSubtype="4" fill="hold" grpId="0" nodeType="withEffect">
                                  <p:stCondLst>
                                    <p:cond delay="0"/>
                                  </p:stCondLst>
                                  <p:iterate type="lt">
                                    <p:tmPct val="10000"/>
                                  </p:iterate>
                                  <p:childTnLst>
                                    <p:set>
                                      <p:cBhvr>
                                        <p:cTn id="80" dur="1" fill="hold">
                                          <p:stCondLst>
                                            <p:cond delay="0"/>
                                          </p:stCondLst>
                                        </p:cTn>
                                        <p:tgtEl>
                                          <p:spTgt spid="15"/>
                                        </p:tgtEl>
                                        <p:attrNameLst>
                                          <p:attrName>style.visibility</p:attrName>
                                        </p:attrNameLst>
                                      </p:cBhvr>
                                      <p:to>
                                        <p:strVal val="visible"/>
                                      </p:to>
                                    </p:set>
                                    <p:animEffect transition="in" filter="wipe(down)">
                                      <p:cBhvr>
                                        <p:cTn id="81" dur="1000"/>
                                        <p:tgtEl>
                                          <p:spTgt spid="15"/>
                                        </p:tgtEl>
                                      </p:cBhvr>
                                    </p:animEffect>
                                  </p:childTnLst>
                                </p:cTn>
                              </p:par>
                              <p:par>
                                <p:cTn id="82" presetID="10" presetClass="entr" presetSubtype="0" fill="hold" grpId="0" nodeType="withEffect">
                                  <p:stCondLst>
                                    <p:cond delay="0"/>
                                  </p:stCondLst>
                                  <p:iterate type="lt">
                                    <p:tmPct val="10000"/>
                                  </p:iterate>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childTnLst>
                                </p:cTn>
                              </p:par>
                              <p:par>
                                <p:cTn id="85" presetID="10" presetClass="entr" presetSubtype="0"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1000"/>
                                        <p:tgtEl>
                                          <p:spTgt spid="22"/>
                                        </p:tgtEl>
                                      </p:cBhvr>
                                    </p:animEffect>
                                  </p:childTnLst>
                                </p:cTn>
                              </p:par>
                              <p:par>
                                <p:cTn id="88" presetID="42" presetClass="path" presetSubtype="0" accel="50000" decel="50000" fill="hold" nodeType="withEffect">
                                  <p:stCondLst>
                                    <p:cond delay="0"/>
                                  </p:stCondLst>
                                  <p:childTnLst>
                                    <p:animMotion origin="layout" path="M 6.25E-7 -2.22222E-6 L 6.25E-7 -0.13727 " pathEditMode="relative" rAng="0" ptsTypes="AA">
                                      <p:cBhvr>
                                        <p:cTn id="89" dur="1000" fill="hold"/>
                                        <p:tgtEl>
                                          <p:spTgt spid="22"/>
                                        </p:tgtEl>
                                        <p:attrNameLst>
                                          <p:attrName>ppt_x</p:attrName>
                                          <p:attrName>ppt_y</p:attrName>
                                        </p:attrNameLst>
                                      </p:cBhvr>
                                      <p:rCtr x="0" y="-6875"/>
                                    </p:animMotion>
                                  </p:childTnLst>
                                </p:cTn>
                              </p:par>
                              <p:par>
                                <p:cTn id="90" presetID="10" presetClass="entr" presetSubtype="0" fill="hold" grpId="0" nodeType="withEffect">
                                  <p:stCondLst>
                                    <p:cond delay="0"/>
                                  </p:stCondLst>
                                  <p:iterate type="lt">
                                    <p:tmPct val="10000"/>
                                  </p:iterate>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par>
                                <p:cTn id="93" presetID="22" presetClass="entr" presetSubtype="4" fill="hold"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wipe(down)">
                                      <p:cBhvr>
                                        <p:cTn id="9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0" grpId="1"/>
      <p:bldP spid="11" grpId="0"/>
      <p:bldP spid="12" grpId="0"/>
      <p:bldP spid="13" grpId="0"/>
      <p:bldP spid="13" grpId="1"/>
      <p:bldP spid="14" grpId="0"/>
      <p:bldP spid="15" grpId="0"/>
      <p:bldP spid="16" grpId="0"/>
      <p:bldP spid="16" grpId="1"/>
      <p:bldP spid="17" grpId="0"/>
      <p:bldP spid="21" grpId="0"/>
      <p:bldP spid="26" grpId="0"/>
      <p:bldP spid="27" grpId="0"/>
      <p:bldP spid="27" grpId="1"/>
      <p:bldP spid="2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Vingt-neuvième </a:t>
            </a:r>
            <a:r>
              <a:rPr lang="fr-FR" u="sng" dirty="0"/>
              <a:t>résolution </a:t>
            </a:r>
            <a:r>
              <a:rPr lang="fr-FR" dirty="0"/>
              <a:t>:	</a:t>
            </a:r>
            <a:r>
              <a:rPr lang="fr-FR" dirty="0" smtClean="0"/>
              <a:t>Délégation de compétence à donner au Conseil d’administration en vue d’augmenter le capital social par incorporation de primes, réserves, bénéfices ou toute autre somme dont la capitalisation serait admise</a:t>
            </a:r>
          </a:p>
          <a:p>
            <a:endParaRPr lang="fr-FR" dirty="0"/>
          </a:p>
          <a:p>
            <a:r>
              <a:rPr lang="en-US" i="1" u="sng" dirty="0" smtClean="0">
                <a:solidFill>
                  <a:srgbClr val="7030A0"/>
                </a:solidFill>
              </a:rPr>
              <a:t>Twenty-ninth </a:t>
            </a:r>
            <a:r>
              <a:rPr lang="en-US" i="1" u="sng" dirty="0">
                <a:solidFill>
                  <a:srgbClr val="7030A0"/>
                </a:solidFill>
              </a:rPr>
              <a:t>resolution</a:t>
            </a:r>
            <a:r>
              <a:rPr lang="en-US" i="1" dirty="0">
                <a:solidFill>
                  <a:srgbClr val="7030A0"/>
                </a:solidFill>
              </a:rPr>
              <a:t>:	</a:t>
            </a:r>
            <a:r>
              <a:rPr lang="en-US" i="1" dirty="0" smtClean="0">
                <a:solidFill>
                  <a:srgbClr val="7030A0"/>
                </a:solidFill>
              </a:rPr>
              <a:t>	Delegation of authority to be granted to the Board of Directors for the purpose of increasing the share capital by capitalizing premiums, reserves, profits, or any other funds that may be capitalized</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60</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Trentième </a:t>
            </a:r>
            <a:r>
              <a:rPr lang="fr-FR" u="sng" dirty="0"/>
              <a:t>résolution </a:t>
            </a:r>
            <a:r>
              <a:rPr lang="fr-FR" dirty="0"/>
              <a:t>:	</a:t>
            </a:r>
            <a:r>
              <a:rPr lang="fr-FR" dirty="0" smtClean="0"/>
              <a:t>Délégation de compétence à donner au Conseil d’administration en vue de procéder à l’augmentation du capital social par émission d’actions ou de valeurs mobilières donnant, immédiatement ou à terme, accès au capital social de la Société en rémunération d’apports de titres effectués dans le cadre d’une offre publique d’échange initiée par la Société</a:t>
            </a:r>
          </a:p>
          <a:p>
            <a:endParaRPr lang="fr-FR" dirty="0"/>
          </a:p>
          <a:p>
            <a:r>
              <a:rPr lang="en-US" i="1" u="sng" dirty="0" smtClean="0">
                <a:solidFill>
                  <a:srgbClr val="7030A0"/>
                </a:solidFill>
              </a:rPr>
              <a:t>Thirtieth </a:t>
            </a:r>
            <a:r>
              <a:rPr lang="en-US" i="1" u="sng" dirty="0">
                <a:solidFill>
                  <a:srgbClr val="7030A0"/>
                </a:solidFill>
              </a:rPr>
              <a:t>resolution</a:t>
            </a:r>
            <a:r>
              <a:rPr lang="en-US" i="1" dirty="0">
                <a:solidFill>
                  <a:srgbClr val="7030A0"/>
                </a:solidFill>
              </a:rPr>
              <a:t>:	</a:t>
            </a:r>
            <a:r>
              <a:rPr lang="en-US" i="1" dirty="0" smtClean="0">
                <a:solidFill>
                  <a:srgbClr val="7030A0"/>
                </a:solidFill>
              </a:rPr>
              <a:t>Delegation of authority to be granted to the Board of Directors for</a:t>
            </a:r>
          </a:p>
          <a:p>
            <a:r>
              <a:rPr lang="en-US" i="1" dirty="0" smtClean="0">
                <a:solidFill>
                  <a:srgbClr val="7030A0"/>
                </a:solidFill>
              </a:rPr>
              <a:t>the purpose of proceeding with an increase of the share capital by the issuance of shares or securities giving access, immediately or in the future, to the Company’s share capital, to compensate shares brought within the framework of a public exchange offer initiated by the</a:t>
            </a:r>
          </a:p>
          <a:p>
            <a:r>
              <a:rPr lang="en-US" i="1" dirty="0" smtClean="0">
                <a:solidFill>
                  <a:srgbClr val="7030A0"/>
                </a:solidFill>
              </a:rPr>
              <a:t>Company</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61</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Trente-et-unième </a:t>
            </a:r>
            <a:r>
              <a:rPr lang="fr-FR" u="sng" dirty="0"/>
              <a:t>résolution </a:t>
            </a:r>
            <a:r>
              <a:rPr lang="fr-FR" dirty="0"/>
              <a:t>:	</a:t>
            </a:r>
            <a:r>
              <a:rPr lang="fr-FR" dirty="0" smtClean="0"/>
              <a:t>Délégation de compétence à donner au Conseil d’administration à l’effet de procéder à l’augmentation du capital social par émission</a:t>
            </a:r>
          </a:p>
          <a:p>
            <a:r>
              <a:rPr lang="fr-FR" dirty="0" smtClean="0"/>
              <a:t>d’actions ou de valeurs mobilières donnant accès au capital réservées aux adhérents de plans d’épargne d’entreprise avec suppression du droit préférentiel de souscription au profit de ces derniers</a:t>
            </a:r>
          </a:p>
          <a:p>
            <a:endParaRPr lang="fr-FR" dirty="0"/>
          </a:p>
          <a:p>
            <a:r>
              <a:rPr lang="en-US" i="1" u="sng" dirty="0" smtClean="0">
                <a:solidFill>
                  <a:srgbClr val="7030A0"/>
                </a:solidFill>
              </a:rPr>
              <a:t>Thirty-first </a:t>
            </a:r>
            <a:r>
              <a:rPr lang="en-US" i="1" u="sng" dirty="0">
                <a:solidFill>
                  <a:srgbClr val="7030A0"/>
                </a:solidFill>
              </a:rPr>
              <a:t>resolution</a:t>
            </a:r>
            <a:r>
              <a:rPr lang="en-US" i="1" dirty="0">
                <a:solidFill>
                  <a:srgbClr val="7030A0"/>
                </a:solidFill>
              </a:rPr>
              <a:t>:	</a:t>
            </a:r>
            <a:r>
              <a:rPr lang="en-US" i="1" dirty="0" smtClean="0">
                <a:solidFill>
                  <a:srgbClr val="7030A0"/>
                </a:solidFill>
              </a:rPr>
              <a:t>Delegation of authority to be granted to the Board of Directors for</a:t>
            </a:r>
          </a:p>
          <a:p>
            <a:r>
              <a:rPr lang="en-US" i="1" dirty="0" smtClean="0">
                <a:solidFill>
                  <a:srgbClr val="7030A0"/>
                </a:solidFill>
              </a:rPr>
              <a:t>the purpose of proceeding with an increase of the share capital through shares or securities issuance reserved to employees subscribing to a company savings plan, without preferential subscription rights</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62</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Trente-deuxième </a:t>
            </a:r>
            <a:r>
              <a:rPr lang="fr-FR" u="sng" dirty="0"/>
              <a:t>résolution </a:t>
            </a:r>
            <a:r>
              <a:rPr lang="fr-FR" dirty="0"/>
              <a:t>:	</a:t>
            </a:r>
            <a:r>
              <a:rPr lang="fr-FR" dirty="0" smtClean="0"/>
              <a:t>Autorisation à donner au Conseil d’administration à l’effet de procéder à l’attribution gratuite d’actions</a:t>
            </a:r>
          </a:p>
          <a:p>
            <a:endParaRPr lang="fr-FR" dirty="0"/>
          </a:p>
          <a:p>
            <a:r>
              <a:rPr lang="en-US" i="1" u="sng" dirty="0" smtClean="0">
                <a:solidFill>
                  <a:srgbClr val="7030A0"/>
                </a:solidFill>
              </a:rPr>
              <a:t>Thirty-second resolution</a:t>
            </a:r>
            <a:r>
              <a:rPr lang="en-US" i="1" dirty="0">
                <a:solidFill>
                  <a:srgbClr val="7030A0"/>
                </a:solidFill>
              </a:rPr>
              <a:t>:	</a:t>
            </a:r>
            <a:r>
              <a:rPr lang="en-US" i="1" dirty="0" smtClean="0">
                <a:solidFill>
                  <a:srgbClr val="7030A0"/>
                </a:solidFill>
              </a:rPr>
              <a:t> 	Authorization to be granted to the Board of Directors to proceed with the allocation of free shares</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63</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Trente-troisième </a:t>
            </a:r>
            <a:r>
              <a:rPr lang="fr-FR" u="sng" dirty="0"/>
              <a:t>résolution </a:t>
            </a:r>
            <a:r>
              <a:rPr lang="fr-FR" dirty="0"/>
              <a:t>:	</a:t>
            </a:r>
            <a:r>
              <a:rPr lang="fr-FR" dirty="0" smtClean="0"/>
              <a:t>Création d’une nouvelle catégorie d’actions de préférence</a:t>
            </a:r>
          </a:p>
          <a:p>
            <a:r>
              <a:rPr lang="fr-FR" dirty="0" smtClean="0"/>
              <a:t>convertibles en actions ordinaires et modification corrélative des statuts</a:t>
            </a:r>
          </a:p>
          <a:p>
            <a:endParaRPr lang="fr-FR" dirty="0"/>
          </a:p>
          <a:p>
            <a:r>
              <a:rPr lang="en-US" i="1" u="sng" dirty="0" smtClean="0">
                <a:solidFill>
                  <a:srgbClr val="7030A0"/>
                </a:solidFill>
              </a:rPr>
              <a:t>Thirty-third </a:t>
            </a:r>
            <a:r>
              <a:rPr lang="en-US" i="1" u="sng" dirty="0">
                <a:solidFill>
                  <a:srgbClr val="7030A0"/>
                </a:solidFill>
              </a:rPr>
              <a:t>resolution</a:t>
            </a:r>
            <a:r>
              <a:rPr lang="en-US" i="1" dirty="0">
                <a:solidFill>
                  <a:srgbClr val="7030A0"/>
                </a:solidFill>
              </a:rPr>
              <a:t>:	</a:t>
            </a:r>
            <a:r>
              <a:rPr lang="en-US" i="1" dirty="0" smtClean="0">
                <a:solidFill>
                  <a:srgbClr val="7030A0"/>
                </a:solidFill>
              </a:rPr>
              <a:t>Creation of a new category of preference shares convertible into</a:t>
            </a:r>
          </a:p>
          <a:p>
            <a:r>
              <a:rPr lang="en-US" i="1" dirty="0" smtClean="0">
                <a:solidFill>
                  <a:srgbClr val="7030A0"/>
                </a:solidFill>
              </a:rPr>
              <a:t>ordinary shares and corresponding amendment to the bylaws</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64</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Trente-quatrième </a:t>
            </a:r>
            <a:r>
              <a:rPr lang="fr-FR" u="sng" dirty="0"/>
              <a:t>résolution </a:t>
            </a:r>
            <a:r>
              <a:rPr lang="fr-FR" dirty="0"/>
              <a:t>:	</a:t>
            </a:r>
            <a:r>
              <a:rPr lang="fr-FR" dirty="0" smtClean="0"/>
              <a:t>Autorisation à donner au Conseil d’administration d’attribuer</a:t>
            </a:r>
          </a:p>
          <a:p>
            <a:r>
              <a:rPr lang="fr-FR" dirty="0" smtClean="0"/>
              <a:t>gratuitement, conformément aux dispositions des articles L.225-197-1 et suivants du Code de commerce, des ADP 2 de la Société au profit de salariés et/ou de mandataires sociaux de la Société et/ou des sociétés ou groupements qui lui sont liés directement ou</a:t>
            </a:r>
          </a:p>
          <a:p>
            <a:r>
              <a:rPr lang="fr-FR" dirty="0" smtClean="0"/>
              <a:t>indirectement, emportant renonciation des actionnaires à leur droit préférentiel de souscription</a:t>
            </a:r>
          </a:p>
          <a:p>
            <a:endParaRPr lang="fr-FR" dirty="0"/>
          </a:p>
          <a:p>
            <a:r>
              <a:rPr lang="en-US" i="1" u="sng" dirty="0" smtClean="0">
                <a:solidFill>
                  <a:srgbClr val="7030A0"/>
                </a:solidFill>
              </a:rPr>
              <a:t>Thirty-fourth </a:t>
            </a:r>
            <a:r>
              <a:rPr lang="en-US" i="1" u="sng" dirty="0">
                <a:solidFill>
                  <a:srgbClr val="7030A0"/>
                </a:solidFill>
              </a:rPr>
              <a:t>resolution</a:t>
            </a:r>
            <a:r>
              <a:rPr lang="en-US" i="1" dirty="0">
                <a:solidFill>
                  <a:srgbClr val="7030A0"/>
                </a:solidFill>
              </a:rPr>
              <a:t>:	</a:t>
            </a:r>
            <a:r>
              <a:rPr lang="en-US" i="1" dirty="0" smtClean="0">
                <a:solidFill>
                  <a:srgbClr val="7030A0"/>
                </a:solidFill>
              </a:rPr>
              <a:t>Authorization to be granted to the Board of Directors to allocate free of charge, pursuant to Articles L. 225-197-1 et seq. of the French Commercial Code, Company PS 2 to employees and/or corporate officers of the Company and/or of companies or groups directly or indirectly related to it, entailing the waiver by shareholders of their preferential subscription rights</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65</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Trente-cinquième </a:t>
            </a:r>
            <a:r>
              <a:rPr lang="fr-FR" u="sng" dirty="0"/>
              <a:t>résolution </a:t>
            </a:r>
            <a:r>
              <a:rPr lang="fr-FR" dirty="0"/>
              <a:t>:	</a:t>
            </a:r>
            <a:r>
              <a:rPr lang="fr-FR" dirty="0" smtClean="0"/>
              <a:t>	Délégation de compétence à donner au Conseil d’administration en vue d’émettre des ADP 2, avec suppression du droit préférentiel de</a:t>
            </a:r>
          </a:p>
          <a:p>
            <a:r>
              <a:rPr lang="fr-FR" dirty="0" smtClean="0"/>
              <a:t>souscription des actionnaires au profit de personnes répondant à des caractéristiques déterminées</a:t>
            </a:r>
          </a:p>
          <a:p>
            <a:endParaRPr lang="fr-FR" dirty="0"/>
          </a:p>
          <a:p>
            <a:r>
              <a:rPr lang="en-US" i="1" u="sng" dirty="0" smtClean="0">
                <a:solidFill>
                  <a:srgbClr val="7030A0"/>
                </a:solidFill>
              </a:rPr>
              <a:t>Thirty-fifth </a:t>
            </a:r>
            <a:r>
              <a:rPr lang="en-US" i="1" u="sng" dirty="0">
                <a:solidFill>
                  <a:srgbClr val="7030A0"/>
                </a:solidFill>
              </a:rPr>
              <a:t>resolution</a:t>
            </a:r>
            <a:r>
              <a:rPr lang="en-US" i="1" dirty="0">
                <a:solidFill>
                  <a:srgbClr val="7030A0"/>
                </a:solidFill>
              </a:rPr>
              <a:t>:	</a:t>
            </a:r>
            <a:r>
              <a:rPr lang="en-US" i="1" dirty="0" smtClean="0">
                <a:solidFill>
                  <a:srgbClr val="7030A0"/>
                </a:solidFill>
              </a:rPr>
              <a:t>Delegation of authority to be granted to the Board of Directors for</a:t>
            </a:r>
          </a:p>
          <a:p>
            <a:r>
              <a:rPr lang="en-US" i="1" dirty="0" smtClean="0">
                <a:solidFill>
                  <a:srgbClr val="7030A0"/>
                </a:solidFill>
              </a:rPr>
              <a:t>the purpose of issuing PS 2, without preferential subscription rights, reserved to persons meeting defined requirements</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66</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Trente-sixième </a:t>
            </a:r>
            <a:r>
              <a:rPr lang="fr-FR" u="sng" dirty="0"/>
              <a:t>résolution </a:t>
            </a:r>
            <a:r>
              <a:rPr lang="fr-FR" dirty="0"/>
              <a:t>:	</a:t>
            </a:r>
            <a:r>
              <a:rPr lang="fr-FR" dirty="0" smtClean="0"/>
              <a:t>Autorisation à donner au Conseil d’administration d’annuler, le cas échéant, les actions propres auto-détenues par la Société, jusqu’à un maximum de 10 %</a:t>
            </a:r>
          </a:p>
          <a:p>
            <a:endParaRPr lang="fr-FR" dirty="0"/>
          </a:p>
          <a:p>
            <a:r>
              <a:rPr lang="en-US" i="1" u="sng" dirty="0" smtClean="0">
                <a:solidFill>
                  <a:srgbClr val="7030A0"/>
                </a:solidFill>
              </a:rPr>
              <a:t>Thirty-sixth </a:t>
            </a:r>
            <a:r>
              <a:rPr lang="en-US" i="1" u="sng" dirty="0">
                <a:solidFill>
                  <a:srgbClr val="7030A0"/>
                </a:solidFill>
              </a:rPr>
              <a:t>resolution</a:t>
            </a:r>
            <a:r>
              <a:rPr lang="en-US" i="1" dirty="0">
                <a:solidFill>
                  <a:srgbClr val="7030A0"/>
                </a:solidFill>
              </a:rPr>
              <a:t>:	</a:t>
            </a:r>
            <a:r>
              <a:rPr lang="en-US" i="1" dirty="0" smtClean="0">
                <a:solidFill>
                  <a:srgbClr val="7030A0"/>
                </a:solidFill>
              </a:rPr>
              <a:t>	Authorization to be granted to the Board of Directors to </a:t>
            </a:r>
            <a:r>
              <a:rPr lang="en-US" i="1" dirty="0" err="1" smtClean="0">
                <a:solidFill>
                  <a:srgbClr val="7030A0"/>
                </a:solidFill>
              </a:rPr>
              <a:t>cancel,where</a:t>
            </a:r>
            <a:r>
              <a:rPr lang="en-US" i="1" dirty="0" smtClean="0">
                <a:solidFill>
                  <a:srgbClr val="7030A0"/>
                </a:solidFill>
              </a:rPr>
              <a:t> appropriate, the Company’s own treasury shares up to a maximum of 10%</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67</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1405" y="1171696"/>
            <a:ext cx="7144615" cy="3510000"/>
          </a:xfrm>
        </p:spPr>
        <p:txBody>
          <a:bodyPr>
            <a:normAutofit/>
          </a:bodyPr>
          <a:lstStyle/>
          <a:p>
            <a:r>
              <a:rPr lang="fr-FR" u="sng" dirty="0" smtClean="0"/>
              <a:t>Trente-septième </a:t>
            </a:r>
            <a:r>
              <a:rPr lang="fr-FR" u="sng" dirty="0"/>
              <a:t>résolution </a:t>
            </a:r>
            <a:r>
              <a:rPr lang="fr-FR" dirty="0"/>
              <a:t>:	</a:t>
            </a:r>
            <a:r>
              <a:rPr lang="fr-FR" dirty="0" smtClean="0"/>
              <a:t>Pouvoirs pour formalités</a:t>
            </a:r>
          </a:p>
          <a:p>
            <a:endParaRPr lang="fr-FR" dirty="0"/>
          </a:p>
          <a:p>
            <a:r>
              <a:rPr lang="en-US" i="1" u="sng" dirty="0" smtClean="0">
                <a:solidFill>
                  <a:srgbClr val="7030A0"/>
                </a:solidFill>
              </a:rPr>
              <a:t>Thirty-seven </a:t>
            </a:r>
            <a:r>
              <a:rPr lang="en-US" i="1" u="sng" dirty="0">
                <a:solidFill>
                  <a:srgbClr val="7030A0"/>
                </a:solidFill>
              </a:rPr>
              <a:t>resolution</a:t>
            </a:r>
            <a:r>
              <a:rPr lang="en-US" i="1" dirty="0">
                <a:solidFill>
                  <a:srgbClr val="7030A0"/>
                </a:solidFill>
              </a:rPr>
              <a:t>:	</a:t>
            </a:r>
            <a:r>
              <a:rPr lang="en-US" i="1" dirty="0" smtClean="0">
                <a:solidFill>
                  <a:srgbClr val="7030A0"/>
                </a:solidFill>
              </a:rPr>
              <a:t>	Power </a:t>
            </a:r>
            <a:r>
              <a:rPr lang="en-US" i="1" dirty="0">
                <a:solidFill>
                  <a:srgbClr val="7030A0"/>
                </a:solidFill>
              </a:rPr>
              <a:t>for </a:t>
            </a:r>
            <a:r>
              <a:rPr lang="en-US" i="1" dirty="0" smtClean="0">
                <a:solidFill>
                  <a:srgbClr val="7030A0"/>
                </a:solidFill>
              </a:rPr>
              <a:t>formalities</a:t>
            </a:r>
            <a:endParaRPr lang="en-US" i="1" dirty="0">
              <a:solidFill>
                <a:srgbClr val="7030A0"/>
              </a:solidFill>
            </a:endParaRPr>
          </a:p>
        </p:txBody>
      </p:sp>
      <p:sp>
        <p:nvSpPr>
          <p:cNvPr id="3" name="Title 2"/>
          <p:cNvSpPr>
            <a:spLocks noGrp="1"/>
          </p:cNvSpPr>
          <p:nvPr>
            <p:ph type="title"/>
          </p:nvPr>
        </p:nvSpPr>
        <p:spPr>
          <a:xfrm>
            <a:off x="498462" y="106680"/>
            <a:ext cx="8640000" cy="769441"/>
          </a:xfrm>
        </p:spPr>
        <p:txBody>
          <a:bodyPr/>
          <a:lstStyle/>
          <a:p>
            <a:r>
              <a:rPr lang="fr-FR" dirty="0"/>
              <a:t>RÉSOLUTIONS DE LA COMPÉTENCE DE</a:t>
            </a:r>
            <a:r>
              <a:rPr lang="en-US" dirty="0"/>
              <a:t/>
            </a:r>
            <a:br>
              <a:rPr lang="en-US" dirty="0"/>
            </a:br>
            <a:r>
              <a:rPr lang="fr-FR" dirty="0"/>
              <a:t>L’ASSEMBLÉE GÉNÉRALE EXTRAORDINAIRE</a:t>
            </a:r>
            <a:endParaRPr lang="en-US" dirty="0">
              <a:solidFill>
                <a:schemeClr val="tx2"/>
              </a:solidFill>
            </a:endParaRPr>
          </a:p>
        </p:txBody>
      </p:sp>
      <p:sp>
        <p:nvSpPr>
          <p:cNvPr id="4" name="Date Placeholder 3"/>
          <p:cNvSpPr>
            <a:spLocks noGrp="1"/>
          </p:cNvSpPr>
          <p:nvPr>
            <p:ph type="dt" sz="half" idx="10"/>
          </p:nvPr>
        </p:nvSpPr>
        <p:spPr/>
        <p:txBody>
          <a:bodyPr/>
          <a:lstStyle/>
          <a:p>
            <a:r>
              <a:rPr lang="fr-FR" smtClean="0"/>
              <a:t>26/07/2019</a:t>
            </a:r>
            <a:endParaRPr lang="fr-FR" dirty="0"/>
          </a:p>
        </p:txBody>
      </p:sp>
      <p:sp>
        <p:nvSpPr>
          <p:cNvPr id="5" name="Footer Placeholder 4"/>
          <p:cNvSpPr>
            <a:spLocks noGrp="1"/>
          </p:cNvSpPr>
          <p:nvPr>
            <p:ph type="ftr" sz="quarter" idx="11"/>
          </p:nvPr>
        </p:nvSpPr>
        <p:spPr/>
        <p:txBody>
          <a:bodyPr/>
          <a:lstStyle/>
          <a:p>
            <a:r>
              <a:rPr lang="fr-FR" smtClean="0"/>
              <a:t>Assemblée Générale Annuelle des Actionnaires</a:t>
            </a:r>
            <a:endParaRPr lang="fr-FR" dirty="0"/>
          </a:p>
        </p:txBody>
      </p:sp>
      <p:sp>
        <p:nvSpPr>
          <p:cNvPr id="6" name="Slide Number Placeholder 5"/>
          <p:cNvSpPr>
            <a:spLocks noGrp="1"/>
          </p:cNvSpPr>
          <p:nvPr>
            <p:ph type="sldNum" sz="quarter" idx="12"/>
          </p:nvPr>
        </p:nvSpPr>
        <p:spPr/>
        <p:txBody>
          <a:bodyPr/>
          <a:lstStyle/>
          <a:p>
            <a:fld id="{04EA29CB-1A07-F64C-8340-A199DD2D6D69}" type="slidenum">
              <a:rPr lang="fr-FR" smtClean="0"/>
              <a:pPr/>
              <a:t>68</a:t>
            </a:fld>
            <a:endParaRPr lang="fr-FR"/>
          </a:p>
        </p:txBody>
      </p:sp>
    </p:spTree>
    <p:extLst>
      <p:ext uri="{BB962C8B-B14F-4D97-AF65-F5344CB8AC3E}">
        <p14:creationId xmlns:p14="http://schemas.microsoft.com/office/powerpoint/2010/main" val="4653070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smtClean="0"/>
              <a:t>Assemblée Générale Annuelle des Actionnaires</a:t>
            </a:r>
            <a:endParaRPr lang="fr-FR" dirty="0"/>
          </a:p>
        </p:txBody>
      </p:sp>
      <p:sp>
        <p:nvSpPr>
          <p:cNvPr id="5" name="Slide Number Placeholder 4"/>
          <p:cNvSpPr>
            <a:spLocks noGrp="1"/>
          </p:cNvSpPr>
          <p:nvPr>
            <p:ph type="sldNum" sz="quarter" idx="12"/>
          </p:nvPr>
        </p:nvSpPr>
        <p:spPr/>
        <p:txBody>
          <a:bodyPr/>
          <a:lstStyle/>
          <a:p>
            <a:fld id="{04EA29CB-1A07-F64C-8340-A199DD2D6D69}" type="slidenum">
              <a:rPr lang="fr-FR" smtClean="0"/>
              <a:pPr/>
              <a:t>69</a:t>
            </a:fld>
            <a:endParaRPr lang="fr-FR" dirty="0"/>
          </a:p>
        </p:txBody>
      </p:sp>
      <p:sp>
        <p:nvSpPr>
          <p:cNvPr id="8" name="Shape 212"/>
          <p:cNvSpPr txBox="1">
            <a:spLocks/>
          </p:cNvSpPr>
          <p:nvPr/>
        </p:nvSpPr>
        <p:spPr bwMode="auto">
          <a:xfrm>
            <a:off x="-4950" y="2547438"/>
            <a:ext cx="5321488" cy="584700"/>
          </a:xfrm>
          <a:prstGeom prst="rect">
            <a:avLst/>
          </a:prstGeom>
          <a:noFill/>
          <a:ln w="9525">
            <a:noFill/>
            <a:miter lim="800000"/>
            <a:headEnd/>
            <a:tailEnd/>
          </a:ln>
        </p:spPr>
        <p:txBody>
          <a:bodyPr vert="horz" wrap="square" lIns="540000" tIns="0" rIns="0" bIns="0" numCol="1" anchor="b" anchorCtr="0" compatLnSpc="1">
            <a:prstTxWarp prst="textNoShape">
              <a:avLst/>
            </a:prstTxWarp>
            <a:noAutofit/>
          </a:bodyPr>
          <a:lstStyle/>
          <a:p>
            <a:pPr lvl="0" defTabSz="388938" fontAlgn="base">
              <a:buClr>
                <a:schemeClr val="lt1"/>
              </a:buClr>
              <a:buSzPct val="25000"/>
              <a:defRPr/>
            </a:pPr>
            <a:r>
              <a:rPr lang="en-US" sz="3200" dirty="0">
                <a:solidFill>
                  <a:schemeClr val="lt1"/>
                </a:solidFill>
                <a:ea typeface="Arial"/>
                <a:cs typeface="Arial"/>
                <a:sym typeface="Arial"/>
              </a:rPr>
              <a:t>Thank you</a:t>
            </a:r>
          </a:p>
          <a:p>
            <a:pPr lvl="0" defTabSz="388938" fontAlgn="base">
              <a:buClr>
                <a:schemeClr val="lt1"/>
              </a:buClr>
              <a:buSzPct val="25000"/>
              <a:defRPr/>
            </a:pPr>
            <a:endParaRPr lang="en-US" sz="2400" i="1" dirty="0">
              <a:solidFill>
                <a:schemeClr val="lt1"/>
              </a:solidFill>
              <a:latin typeface="Arial"/>
              <a:ea typeface="Arial"/>
              <a:cs typeface="Arial"/>
              <a:sym typeface="Arial"/>
            </a:endParaRPr>
          </a:p>
          <a:p>
            <a:pPr lvl="0" defTabSz="388938" fontAlgn="base">
              <a:buClr>
                <a:schemeClr val="lt1"/>
              </a:buClr>
              <a:buSzPct val="25000"/>
              <a:defRPr/>
            </a:pPr>
            <a:endParaRPr lang="en-US" sz="2400" i="1" dirty="0">
              <a:solidFill>
                <a:schemeClr val="lt1"/>
              </a:solidFill>
              <a:latin typeface="Arial"/>
              <a:ea typeface="Arial"/>
              <a:cs typeface="Arial"/>
              <a:sym typeface="Arial"/>
            </a:endParaRPr>
          </a:p>
        </p:txBody>
      </p:sp>
      <p:cxnSp>
        <p:nvCxnSpPr>
          <p:cNvPr id="9" name="Connecteur droit 8"/>
          <p:cNvCxnSpPr/>
          <p:nvPr/>
        </p:nvCxnSpPr>
        <p:spPr>
          <a:xfrm>
            <a:off x="522212" y="2571188"/>
            <a:ext cx="2505996"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22212" y="2789613"/>
            <a:ext cx="2892933" cy="323165"/>
          </a:xfrm>
          <a:prstGeom prst="rect">
            <a:avLst/>
          </a:prstGeom>
          <a:noFill/>
        </p:spPr>
        <p:txBody>
          <a:bodyPr wrap="square" rtlCol="0">
            <a:spAutoFit/>
          </a:bodyPr>
          <a:lstStyle/>
          <a:p>
            <a:r>
              <a:rPr lang="fr-FR" i="1" dirty="0" err="1">
                <a:solidFill>
                  <a:schemeClr val="bg1"/>
                </a:solidFill>
              </a:rPr>
              <a:t>Follow</a:t>
            </a:r>
            <a:r>
              <a:rPr lang="fr-FR" i="1" dirty="0">
                <a:solidFill>
                  <a:schemeClr val="bg1"/>
                </a:solidFill>
              </a:rPr>
              <a:t> us on: </a:t>
            </a:r>
          </a:p>
        </p:txBody>
      </p:sp>
      <p:sp>
        <p:nvSpPr>
          <p:cNvPr id="10" name="ZoneTexte 9"/>
          <p:cNvSpPr txBox="1"/>
          <p:nvPr/>
        </p:nvSpPr>
        <p:spPr>
          <a:xfrm>
            <a:off x="522212" y="3803936"/>
            <a:ext cx="3571806" cy="323165"/>
          </a:xfrm>
          <a:prstGeom prst="rect">
            <a:avLst/>
          </a:prstGeom>
          <a:noFill/>
        </p:spPr>
        <p:txBody>
          <a:bodyPr wrap="square" rtlCol="0">
            <a:spAutoFit/>
          </a:bodyPr>
          <a:lstStyle/>
          <a:p>
            <a:r>
              <a:rPr lang="fr-FR" i="1" dirty="0">
                <a:solidFill>
                  <a:schemeClr val="bg1"/>
                </a:solidFill>
              </a:rPr>
              <a:t>For more information, </a:t>
            </a:r>
            <a:r>
              <a:rPr lang="fr-FR" i="1" dirty="0" err="1">
                <a:solidFill>
                  <a:schemeClr val="bg1"/>
                </a:solidFill>
              </a:rPr>
              <a:t>visit</a:t>
            </a:r>
            <a:r>
              <a:rPr lang="fr-FR" i="1" dirty="0">
                <a:solidFill>
                  <a:schemeClr val="bg1"/>
                </a:solidFill>
              </a:rPr>
              <a:t> us </a:t>
            </a:r>
            <a:r>
              <a:rPr lang="fr-FR" i="1" dirty="0" err="1">
                <a:solidFill>
                  <a:schemeClr val="bg1"/>
                </a:solidFill>
              </a:rPr>
              <a:t>at</a:t>
            </a:r>
            <a:r>
              <a:rPr lang="fr-FR" i="1" dirty="0">
                <a:solidFill>
                  <a:schemeClr val="bg1"/>
                </a:solidFill>
              </a:rPr>
              <a:t>:</a:t>
            </a:r>
          </a:p>
        </p:txBody>
      </p:sp>
      <p:pic>
        <p:nvPicPr>
          <p:cNvPr id="1026" name="Picture 2" descr="D:\Users\S06080\Documents\Pictos, vector et logo\Réseaux sociaux\facebook-logo-blanc.png"/>
          <p:cNvPicPr>
            <a:picLocks noChangeAspect="1" noChangeArrowheads="1"/>
          </p:cNvPicPr>
          <p:nvPr/>
        </p:nvPicPr>
        <p:blipFill>
          <a:blip r:embed="rId2" cstate="print"/>
          <a:srcRect/>
          <a:stretch>
            <a:fillRect/>
          </a:stretch>
        </p:blipFill>
        <p:spPr bwMode="auto">
          <a:xfrm>
            <a:off x="616634" y="3142660"/>
            <a:ext cx="142082" cy="142082"/>
          </a:xfrm>
          <a:prstGeom prst="rect">
            <a:avLst/>
          </a:prstGeom>
          <a:noFill/>
        </p:spPr>
      </p:pic>
      <p:pic>
        <p:nvPicPr>
          <p:cNvPr id="1028" name="Picture 4" descr="D:\Users\S06080\Documents\Pictos, vector et logo\Réseaux sociaux\twitter-logo-blanc.png"/>
          <p:cNvPicPr>
            <a:picLocks noChangeAspect="1" noChangeArrowheads="1"/>
          </p:cNvPicPr>
          <p:nvPr/>
        </p:nvPicPr>
        <p:blipFill>
          <a:blip r:embed="rId3" cstate="print"/>
          <a:srcRect/>
          <a:stretch>
            <a:fillRect/>
          </a:stretch>
        </p:blipFill>
        <p:spPr bwMode="auto">
          <a:xfrm>
            <a:off x="616635" y="3341552"/>
            <a:ext cx="142082" cy="115313"/>
          </a:xfrm>
          <a:prstGeom prst="rect">
            <a:avLst/>
          </a:prstGeom>
          <a:noFill/>
        </p:spPr>
      </p:pic>
      <p:pic>
        <p:nvPicPr>
          <p:cNvPr id="1029" name="Picture 5" descr="D:\Users\S06080\Documents\Pictos, vector et logo\Réseaux sociaux\linkedin-logo.png"/>
          <p:cNvPicPr>
            <a:picLocks noChangeAspect="1" noChangeArrowheads="1"/>
          </p:cNvPicPr>
          <p:nvPr/>
        </p:nvPicPr>
        <p:blipFill>
          <a:blip r:embed="rId4" cstate="print"/>
          <a:srcRect/>
          <a:stretch>
            <a:fillRect/>
          </a:stretch>
        </p:blipFill>
        <p:spPr bwMode="auto">
          <a:xfrm>
            <a:off x="616634" y="3503487"/>
            <a:ext cx="142083" cy="142083"/>
          </a:xfrm>
          <a:prstGeom prst="rect">
            <a:avLst/>
          </a:prstGeom>
          <a:noFill/>
        </p:spPr>
      </p:pic>
      <p:sp>
        <p:nvSpPr>
          <p:cNvPr id="13" name="Rectangle 12"/>
          <p:cNvSpPr/>
          <p:nvPr/>
        </p:nvSpPr>
        <p:spPr>
          <a:xfrm>
            <a:off x="744538" y="3076884"/>
            <a:ext cx="2499405" cy="646331"/>
          </a:xfrm>
          <a:prstGeom prst="rect">
            <a:avLst/>
          </a:prstGeom>
        </p:spPr>
        <p:txBody>
          <a:bodyPr wrap="square">
            <a:spAutoFit/>
          </a:bodyPr>
          <a:lstStyle/>
          <a:p>
            <a:r>
              <a:rPr lang="fr-FR" sz="1200" dirty="0" err="1">
                <a:solidFill>
                  <a:schemeClr val="bg1"/>
                </a:solidFill>
              </a:rPr>
              <a:t>Soitec</a:t>
            </a:r>
            <a:endParaRPr lang="fr-FR" sz="1200" dirty="0">
              <a:solidFill>
                <a:schemeClr val="bg1"/>
              </a:solidFill>
            </a:endParaRPr>
          </a:p>
          <a:p>
            <a:r>
              <a:rPr lang="fr-FR" sz="1200" dirty="0">
                <a:solidFill>
                  <a:schemeClr val="bg1"/>
                </a:solidFill>
              </a:rPr>
              <a:t>@</a:t>
            </a:r>
            <a:r>
              <a:rPr lang="fr-FR" sz="1200" dirty="0" err="1">
                <a:solidFill>
                  <a:schemeClr val="bg1"/>
                </a:solidFill>
              </a:rPr>
              <a:t>Soitec_FR</a:t>
            </a:r>
            <a:r>
              <a:rPr lang="fr-FR" sz="1200" dirty="0">
                <a:solidFill>
                  <a:schemeClr val="bg1"/>
                </a:solidFill>
              </a:rPr>
              <a:t> / @</a:t>
            </a:r>
            <a:r>
              <a:rPr lang="fr-FR" sz="1200" dirty="0" err="1">
                <a:solidFill>
                  <a:schemeClr val="bg1"/>
                </a:solidFill>
              </a:rPr>
              <a:t>Soitec_EN</a:t>
            </a:r>
            <a:endParaRPr lang="fr-FR" sz="1200" dirty="0">
              <a:solidFill>
                <a:schemeClr val="bg1"/>
              </a:solidFill>
            </a:endParaRPr>
          </a:p>
          <a:p>
            <a:r>
              <a:rPr lang="fr-FR" sz="1200" dirty="0" err="1">
                <a:solidFill>
                  <a:schemeClr val="bg1"/>
                </a:solidFill>
              </a:rPr>
              <a:t>Soitec</a:t>
            </a:r>
            <a:endParaRPr lang="en-US" sz="1200" dirty="0">
              <a:solidFill>
                <a:schemeClr val="bg1"/>
              </a:solidFill>
            </a:endParaRPr>
          </a:p>
        </p:txBody>
      </p:sp>
      <p:pic>
        <p:nvPicPr>
          <p:cNvPr id="1032" name="Picture 8" descr="D:\Users\S06080\Documents\Pictos, vector et logo\click blanc droite.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344690">
            <a:off x="640232" y="4129929"/>
            <a:ext cx="92075" cy="161925"/>
          </a:xfrm>
          <a:prstGeom prst="rect">
            <a:avLst/>
          </a:prstGeom>
          <a:noFill/>
        </p:spPr>
      </p:pic>
      <p:sp>
        <p:nvSpPr>
          <p:cNvPr id="17" name="Rectangle 16"/>
          <p:cNvSpPr/>
          <p:nvPr/>
        </p:nvSpPr>
        <p:spPr>
          <a:xfrm>
            <a:off x="756640" y="4067450"/>
            <a:ext cx="1285480" cy="276999"/>
          </a:xfrm>
          <a:prstGeom prst="rect">
            <a:avLst/>
          </a:prstGeom>
        </p:spPr>
        <p:txBody>
          <a:bodyPr wrap="none">
            <a:spAutoFit/>
          </a:bodyPr>
          <a:lstStyle/>
          <a:p>
            <a:r>
              <a:rPr lang="fr-FR" sz="1200" dirty="0">
                <a:solidFill>
                  <a:schemeClr val="bg1"/>
                </a:solidFill>
              </a:rPr>
              <a:t>www.soitec.com</a:t>
            </a:r>
            <a:endParaRPr lang="en-US" sz="1600" dirty="0">
              <a:solidFill>
                <a:schemeClr val="bg1"/>
              </a:solidFill>
            </a:endParaRPr>
          </a:p>
        </p:txBody>
      </p:sp>
      <p:sp>
        <p:nvSpPr>
          <p:cNvPr id="2" name="Espace réservé de la date 1"/>
          <p:cNvSpPr>
            <a:spLocks noGrp="1"/>
          </p:cNvSpPr>
          <p:nvPr>
            <p:ph type="dt" sz="half" idx="10"/>
          </p:nvPr>
        </p:nvSpPr>
        <p:spPr/>
        <p:txBody>
          <a:bodyPr/>
          <a:lstStyle/>
          <a:p>
            <a:r>
              <a:rPr lang="fr-FR" smtClean="0"/>
              <a:t>26/07/2019</a:t>
            </a:r>
            <a:endParaRPr lang="fr-FR" dirty="0"/>
          </a:p>
        </p:txBody>
      </p:sp>
    </p:spTree>
    <p:extLst>
      <p:ext uri="{BB962C8B-B14F-4D97-AF65-F5344CB8AC3E}">
        <p14:creationId xmlns:p14="http://schemas.microsoft.com/office/powerpoint/2010/main" val="2692274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194" y="2328896"/>
            <a:ext cx="508770" cy="353451"/>
          </a:xfrm>
          <a:prstGeom prst="rect">
            <a:avLst/>
          </a:prstGeom>
        </p:spPr>
      </p:pic>
      <p:sp>
        <p:nvSpPr>
          <p:cNvPr id="282" name="Shape 282"/>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7</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sp>
        <p:nvSpPr>
          <p:cNvPr id="111" name="Ellipse 110">
            <a:extLst>
              <a:ext uri="{FF2B5EF4-FFF2-40B4-BE49-F238E27FC236}">
                <a16:creationId xmlns:a16="http://schemas.microsoft.com/office/drawing/2014/main" id="{55E2C9CC-F314-2746-8CCA-9BAF5A37E578}"/>
              </a:ext>
            </a:extLst>
          </p:cNvPr>
          <p:cNvSpPr/>
          <p:nvPr/>
        </p:nvSpPr>
        <p:spPr>
          <a:xfrm>
            <a:off x="7815005" y="1582928"/>
            <a:ext cx="863698" cy="863698"/>
          </a:xfrm>
          <a:prstGeom prst="ellipse">
            <a:avLst/>
          </a:prstGeom>
          <a:solidFill>
            <a:srgbClr val="04397A"/>
          </a:solidFill>
          <a:ln w="6350">
            <a:solidFill>
              <a:schemeClr val="bg1">
                <a:alpha val="2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mn-cs"/>
              <a:sym typeface="Arial"/>
            </a:endParaRPr>
          </a:p>
        </p:txBody>
      </p:sp>
      <p:pic>
        <p:nvPicPr>
          <p:cNvPr id="112" name="Graphique 30">
            <a:extLst>
              <a:ext uri="{FF2B5EF4-FFF2-40B4-BE49-F238E27FC236}">
                <a16:creationId xmlns:a16="http://schemas.microsoft.com/office/drawing/2014/main" id="{C6FB20F9-8D0D-C44D-97D3-9B3032D51D31}"/>
              </a:ext>
            </a:extLst>
          </p:cNvPr>
          <p:cNvPicPr>
            <a:picLocks noChangeAspect="1"/>
          </p:cNvPicPr>
          <p:nvPr/>
        </p:nvPicPr>
        <p:blipFill>
          <a:blip r:embed="rId4">
            <a:extLst>
              <a:ext uri="{96DAC541-7B7A-43D3-8B79-37D633B846F1}">
                <asvg:svgBlip xmlns:asvg="http://schemas.microsoft.com/office/drawing/2016/SVG/main" xmlns="" r:embed="rId10"/>
              </a:ext>
            </a:extLst>
          </a:blip>
          <a:stretch>
            <a:fillRect/>
          </a:stretch>
        </p:blipFill>
        <p:spPr>
          <a:xfrm>
            <a:off x="7991078" y="1851670"/>
            <a:ext cx="537918" cy="336198"/>
          </a:xfrm>
          <a:prstGeom prst="rect">
            <a:avLst/>
          </a:prstGeom>
          <a:solidFill>
            <a:srgbClr val="04397A"/>
          </a:solidFill>
        </p:spPr>
      </p:pic>
      <p:grpSp>
        <p:nvGrpSpPr>
          <p:cNvPr id="113" name="Groupe 18">
            <a:extLst>
              <a:ext uri="{FF2B5EF4-FFF2-40B4-BE49-F238E27FC236}">
                <a16:creationId xmlns:a16="http://schemas.microsoft.com/office/drawing/2014/main" id="{DB18F049-D55E-8446-822C-3CB0D919D6CB}"/>
              </a:ext>
            </a:extLst>
          </p:cNvPr>
          <p:cNvGrpSpPr/>
          <p:nvPr/>
        </p:nvGrpSpPr>
        <p:grpSpPr>
          <a:xfrm>
            <a:off x="1570580" y="796087"/>
            <a:ext cx="1778409" cy="3317789"/>
            <a:chOff x="2271940" y="1521525"/>
            <a:chExt cx="2686564" cy="5569555"/>
          </a:xfrm>
        </p:grpSpPr>
        <p:sp>
          <p:nvSpPr>
            <p:cNvPr id="114" name="Rectangle : coins arrondis 1">
              <a:extLst>
                <a:ext uri="{FF2B5EF4-FFF2-40B4-BE49-F238E27FC236}">
                  <a16:creationId xmlns:a16="http://schemas.microsoft.com/office/drawing/2014/main" id="{BD040072-5395-C54C-9516-1ABD6E3FD3BB}"/>
                </a:ext>
              </a:extLst>
            </p:cNvPr>
            <p:cNvSpPr/>
            <p:nvPr/>
          </p:nvSpPr>
          <p:spPr>
            <a:xfrm>
              <a:off x="2276475" y="1521525"/>
              <a:ext cx="2679700" cy="5565601"/>
            </a:xfrm>
            <a:prstGeom prst="roundRect">
              <a:avLst/>
            </a:prstGeom>
            <a:noFill/>
            <a:ln w="6350">
              <a:gradFill>
                <a:gsLst>
                  <a:gs pos="0">
                    <a:srgbClr val="2658F0"/>
                  </a:gs>
                  <a:gs pos="100000">
                    <a:srgbClr val="268DF0"/>
                  </a:gs>
                </a:gsLst>
                <a:lin ang="3000000" scaled="0"/>
              </a:gradFill>
              <a:prstDash val="sysDash"/>
            </a:ln>
            <a:effectLst>
              <a:outerShdw blurRad="596900" sx="105000" sy="105000" algn="ctr" rotWithShape="0">
                <a:srgbClr val="268D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324D59"/>
                </a:solidFill>
                <a:effectLst/>
                <a:uLnTx/>
                <a:uFillTx/>
                <a:latin typeface="Arial"/>
                <a:ea typeface="+mn-ea"/>
                <a:cs typeface="+mn-cs"/>
                <a:sym typeface="Arial"/>
              </a:endParaRPr>
            </a:p>
          </p:txBody>
        </p:sp>
        <p:sp>
          <p:nvSpPr>
            <p:cNvPr id="115" name="Forme libre 114">
              <a:extLst>
                <a:ext uri="{FF2B5EF4-FFF2-40B4-BE49-F238E27FC236}">
                  <a16:creationId xmlns:a16="http://schemas.microsoft.com/office/drawing/2014/main" id="{6015D9FA-86AB-C84A-A7F4-3552D97D4DB4}"/>
                </a:ext>
              </a:extLst>
            </p:cNvPr>
            <p:cNvSpPr/>
            <p:nvPr/>
          </p:nvSpPr>
          <p:spPr>
            <a:xfrm>
              <a:off x="2278804" y="4714503"/>
              <a:ext cx="2679700" cy="2376577"/>
            </a:xfrm>
            <a:custGeom>
              <a:avLst/>
              <a:gdLst>
                <a:gd name="connsiteX0" fmla="*/ 2679700 w 2679700"/>
                <a:gd name="connsiteY0" fmla="*/ 0 h 2376578"/>
                <a:gd name="connsiteX1" fmla="*/ 2679700 w 2679700"/>
                <a:gd name="connsiteY1" fmla="*/ 1929952 h 2376578"/>
                <a:gd name="connsiteX2" fmla="*/ 2233074 w 2679700"/>
                <a:gd name="connsiteY2" fmla="*/ 2376578 h 2376578"/>
                <a:gd name="connsiteX3" fmla="*/ 446626 w 2679700"/>
                <a:gd name="connsiteY3" fmla="*/ 2376578 h 2376578"/>
                <a:gd name="connsiteX4" fmla="*/ 0 w 2679700"/>
                <a:gd name="connsiteY4" fmla="*/ 1929952 h 2376578"/>
                <a:gd name="connsiteX5" fmla="*/ 0 w 2679700"/>
                <a:gd name="connsiteY5" fmla="*/ 967502 h 2376578"/>
                <a:gd name="connsiteX6" fmla="*/ 16845 w 2679700"/>
                <a:gd name="connsiteY6" fmla="*/ 965830 h 2376578"/>
                <a:gd name="connsiteX7" fmla="*/ 357518 w 2679700"/>
                <a:gd name="connsiteY7" fmla="*/ 1013331 h 2376578"/>
                <a:gd name="connsiteX8" fmla="*/ 1081913 w 2679700"/>
                <a:gd name="connsiteY8" fmla="*/ 1417092 h 2376578"/>
                <a:gd name="connsiteX9" fmla="*/ 1782557 w 2679700"/>
                <a:gd name="connsiteY9" fmla="*/ 1120209 h 2376578"/>
                <a:gd name="connsiteX10" fmla="*/ 2622974 w 2679700"/>
                <a:gd name="connsiteY10" fmla="*/ 46942 h 23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700" h="2376578">
                  <a:moveTo>
                    <a:pt x="2679700" y="0"/>
                  </a:moveTo>
                  <a:lnTo>
                    <a:pt x="2679700" y="1929952"/>
                  </a:lnTo>
                  <a:cubicBezTo>
                    <a:pt x="2679700" y="2176617"/>
                    <a:pt x="2479739" y="2376578"/>
                    <a:pt x="2233074" y="2376578"/>
                  </a:cubicBezTo>
                  <a:lnTo>
                    <a:pt x="446626" y="2376578"/>
                  </a:lnTo>
                  <a:cubicBezTo>
                    <a:pt x="199961" y="2376578"/>
                    <a:pt x="0" y="2176617"/>
                    <a:pt x="0" y="1929952"/>
                  </a:cubicBezTo>
                  <a:lnTo>
                    <a:pt x="0" y="967502"/>
                  </a:lnTo>
                  <a:lnTo>
                    <a:pt x="16845" y="965830"/>
                  </a:lnTo>
                  <a:cubicBezTo>
                    <a:pt x="126939" y="964346"/>
                    <a:pt x="243713" y="980674"/>
                    <a:pt x="357518" y="1013331"/>
                  </a:cubicBezTo>
                  <a:cubicBezTo>
                    <a:pt x="585128" y="1078645"/>
                    <a:pt x="844407" y="1399279"/>
                    <a:pt x="1081913" y="1417092"/>
                  </a:cubicBezTo>
                  <a:cubicBezTo>
                    <a:pt x="1319419" y="1434905"/>
                    <a:pt x="1489632" y="1371570"/>
                    <a:pt x="1782557" y="1120209"/>
                  </a:cubicBezTo>
                  <a:cubicBezTo>
                    <a:pt x="2020559" y="915978"/>
                    <a:pt x="2313437" y="328915"/>
                    <a:pt x="2622974" y="46942"/>
                  </a:cubicBezTo>
                  <a:close/>
                </a:path>
              </a:pathLst>
            </a:custGeom>
            <a:solidFill>
              <a:schemeClr val="bg1">
                <a:alpha val="5000"/>
              </a:schemeClr>
            </a:solidFill>
            <a:ln>
              <a:noFill/>
            </a:ln>
            <a:effectLst>
              <a:outerShdw blurRad="596900" sx="105000" sy="105000" algn="ctr" rotWithShape="0">
                <a:srgbClr val="268D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324D59"/>
                </a:solidFill>
                <a:effectLst/>
                <a:uLnTx/>
                <a:uFillTx/>
                <a:latin typeface="Arial"/>
                <a:ea typeface="+mn-ea"/>
                <a:cs typeface="+mn-cs"/>
                <a:sym typeface="Arial"/>
              </a:endParaRPr>
            </a:p>
          </p:txBody>
        </p:sp>
        <p:sp>
          <p:nvSpPr>
            <p:cNvPr id="116" name="Forme libre 115">
              <a:extLst>
                <a:ext uri="{FF2B5EF4-FFF2-40B4-BE49-F238E27FC236}">
                  <a16:creationId xmlns:a16="http://schemas.microsoft.com/office/drawing/2014/main" id="{A55F3E91-3033-414E-9580-92516691FBA4}"/>
                </a:ext>
              </a:extLst>
            </p:cNvPr>
            <p:cNvSpPr/>
            <p:nvPr/>
          </p:nvSpPr>
          <p:spPr>
            <a:xfrm>
              <a:off x="2271940" y="4391312"/>
              <a:ext cx="2679700" cy="2697791"/>
            </a:xfrm>
            <a:custGeom>
              <a:avLst/>
              <a:gdLst>
                <a:gd name="connsiteX0" fmla="*/ 142733 w 2679700"/>
                <a:gd name="connsiteY0" fmla="*/ 2603 h 2697792"/>
                <a:gd name="connsiteX1" fmla="*/ 405946 w 2679700"/>
                <a:gd name="connsiteY1" fmla="*/ 29732 h 2697792"/>
                <a:gd name="connsiteX2" fmla="*/ 1538060 w 2679700"/>
                <a:gd name="connsiteY2" fmla="*/ 1172732 h 2697792"/>
                <a:gd name="connsiteX3" fmla="*/ 2267403 w 2679700"/>
                <a:gd name="connsiteY3" fmla="*/ 1499303 h 2697792"/>
                <a:gd name="connsiteX4" fmla="*/ 2648446 w 2679700"/>
                <a:gd name="connsiteY4" fmla="*/ 1427643 h 2697792"/>
                <a:gd name="connsiteX5" fmla="*/ 2679700 w 2679700"/>
                <a:gd name="connsiteY5" fmla="*/ 1417272 h 2697792"/>
                <a:gd name="connsiteX6" fmla="*/ 2679700 w 2679700"/>
                <a:gd name="connsiteY6" fmla="*/ 2251166 h 2697792"/>
                <a:gd name="connsiteX7" fmla="*/ 2233074 w 2679700"/>
                <a:gd name="connsiteY7" fmla="*/ 2697792 h 2697792"/>
                <a:gd name="connsiteX8" fmla="*/ 446626 w 2679700"/>
                <a:gd name="connsiteY8" fmla="*/ 2697792 h 2697792"/>
                <a:gd name="connsiteX9" fmla="*/ 0 w 2679700"/>
                <a:gd name="connsiteY9" fmla="*/ 2251166 h 2697792"/>
                <a:gd name="connsiteX10" fmla="*/ 0 w 2679700"/>
                <a:gd name="connsiteY10" fmla="*/ 31140 h 2697792"/>
                <a:gd name="connsiteX11" fmla="*/ 10138 w 2679700"/>
                <a:gd name="connsiteY11" fmla="*/ 27085 h 2697792"/>
                <a:gd name="connsiteX12" fmla="*/ 142733 w 2679700"/>
                <a:gd name="connsiteY12" fmla="*/ 2603 h 269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9700" h="2697792">
                  <a:moveTo>
                    <a:pt x="142733" y="2603"/>
                  </a:moveTo>
                  <a:cubicBezTo>
                    <a:pt x="231888" y="-5080"/>
                    <a:pt x="321582" y="4332"/>
                    <a:pt x="405946" y="29732"/>
                  </a:cubicBezTo>
                  <a:cubicBezTo>
                    <a:pt x="743403" y="131332"/>
                    <a:pt x="1227817" y="927804"/>
                    <a:pt x="1538060" y="1172732"/>
                  </a:cubicBezTo>
                  <a:cubicBezTo>
                    <a:pt x="1848303" y="1417660"/>
                    <a:pt x="1980746" y="1488417"/>
                    <a:pt x="2267403" y="1499303"/>
                  </a:cubicBezTo>
                  <a:cubicBezTo>
                    <a:pt x="2374900" y="1503385"/>
                    <a:pt x="2509950" y="1470984"/>
                    <a:pt x="2648446" y="1427643"/>
                  </a:cubicBezTo>
                  <a:lnTo>
                    <a:pt x="2679700" y="1417272"/>
                  </a:lnTo>
                  <a:lnTo>
                    <a:pt x="2679700" y="2251166"/>
                  </a:lnTo>
                  <a:cubicBezTo>
                    <a:pt x="2679700" y="2497831"/>
                    <a:pt x="2479739" y="2697792"/>
                    <a:pt x="2233074" y="2697792"/>
                  </a:cubicBezTo>
                  <a:lnTo>
                    <a:pt x="446626" y="2697792"/>
                  </a:lnTo>
                  <a:cubicBezTo>
                    <a:pt x="199961" y="2697792"/>
                    <a:pt x="0" y="2497831"/>
                    <a:pt x="0" y="2251166"/>
                  </a:cubicBezTo>
                  <a:lnTo>
                    <a:pt x="0" y="31140"/>
                  </a:lnTo>
                  <a:lnTo>
                    <a:pt x="10138" y="27085"/>
                  </a:lnTo>
                  <a:cubicBezTo>
                    <a:pt x="53713" y="14559"/>
                    <a:pt x="98155" y="6444"/>
                    <a:pt x="142733" y="2603"/>
                  </a:cubicBezTo>
                  <a:close/>
                </a:path>
              </a:pathLst>
            </a:custGeom>
            <a:solidFill>
              <a:schemeClr val="bg1">
                <a:alpha val="8000"/>
              </a:schemeClr>
            </a:solidFill>
            <a:ln>
              <a:noFill/>
            </a:ln>
            <a:effectLst>
              <a:outerShdw blurRad="596900" sx="105000" sy="105000" algn="ctr" rotWithShape="0">
                <a:srgbClr val="268D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mn-cs"/>
                <a:sym typeface="Arial"/>
              </a:endParaRPr>
            </a:p>
          </p:txBody>
        </p:sp>
      </p:grpSp>
      <p:sp>
        <p:nvSpPr>
          <p:cNvPr id="117" name="Ellipse 116">
            <a:extLst>
              <a:ext uri="{FF2B5EF4-FFF2-40B4-BE49-F238E27FC236}">
                <a16:creationId xmlns:a16="http://schemas.microsoft.com/office/drawing/2014/main" id="{B60A6718-4995-984A-9C2C-B0AEA32C6457}"/>
              </a:ext>
            </a:extLst>
          </p:cNvPr>
          <p:cNvSpPr/>
          <p:nvPr/>
        </p:nvSpPr>
        <p:spPr>
          <a:xfrm>
            <a:off x="786683" y="2909870"/>
            <a:ext cx="457554" cy="457555"/>
          </a:xfrm>
          <a:prstGeom prst="ellipse">
            <a:avLst/>
          </a:prstGeom>
          <a:gradFill>
            <a:gsLst>
              <a:gs pos="9000">
                <a:srgbClr val="B6FFFE"/>
              </a:gs>
              <a:gs pos="100000">
                <a:srgbClr val="2658F0"/>
              </a:gs>
            </a:gsLst>
            <a:lin ang="13200000" scaled="0"/>
          </a:gradFill>
          <a:ln>
            <a:noFill/>
          </a:ln>
          <a:scene3d>
            <a:camera prst="isometricTopUp"/>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324D59"/>
              </a:solidFill>
              <a:effectLst/>
              <a:uLnTx/>
              <a:uFillTx/>
              <a:latin typeface="Arial"/>
              <a:ea typeface="+mn-ea"/>
              <a:cs typeface="+mn-cs"/>
              <a:sym typeface="Arial"/>
            </a:endParaRPr>
          </a:p>
        </p:txBody>
      </p:sp>
      <p:pic>
        <p:nvPicPr>
          <p:cNvPr id="118" name="Shape 329">
            <a:extLst>
              <a:ext uri="{FF2B5EF4-FFF2-40B4-BE49-F238E27FC236}">
                <a16:creationId xmlns:a16="http://schemas.microsoft.com/office/drawing/2014/main" id="{B75441A8-D167-E843-8181-743438D49A5E}"/>
              </a:ext>
            </a:extLst>
          </p:cNvPr>
          <p:cNvPicPr preferRelativeResize="0"/>
          <p:nvPr/>
        </p:nvPicPr>
        <p:blipFill>
          <a:blip r:embed="rId11"/>
          <a:stretch>
            <a:fillRect/>
          </a:stretch>
        </p:blipFill>
        <p:spPr>
          <a:xfrm>
            <a:off x="3609517" y="2552590"/>
            <a:ext cx="870081" cy="696065"/>
          </a:xfrm>
          <a:prstGeom prst="rect">
            <a:avLst/>
          </a:prstGeom>
          <a:noFill/>
          <a:ln>
            <a:noFill/>
          </a:ln>
          <a:effectLst>
            <a:outerShdw blurRad="571500" algn="ctr" rotWithShape="0">
              <a:srgbClr val="268DF0">
                <a:alpha val="58000"/>
              </a:srgbClr>
            </a:outerShdw>
          </a:effectLst>
        </p:spPr>
      </p:pic>
      <p:cxnSp>
        <p:nvCxnSpPr>
          <p:cNvPr id="119" name="Connecteur droit 118">
            <a:extLst>
              <a:ext uri="{FF2B5EF4-FFF2-40B4-BE49-F238E27FC236}">
                <a16:creationId xmlns:a16="http://schemas.microsoft.com/office/drawing/2014/main" id="{AF75A791-68CC-FA4B-95D4-99B2B6A82130}"/>
              </a:ext>
            </a:extLst>
          </p:cNvPr>
          <p:cNvCxnSpPr>
            <a:cxnSpLocks/>
            <a:stCxn id="174" idx="0"/>
          </p:cNvCxnSpPr>
          <p:nvPr/>
        </p:nvCxnSpPr>
        <p:spPr>
          <a:xfrm flipV="1">
            <a:off x="4014590" y="2679703"/>
            <a:ext cx="335406" cy="150160"/>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8228FB9F-0401-7B4A-977B-742178721A69}"/>
              </a:ext>
            </a:extLst>
          </p:cNvPr>
          <p:cNvCxnSpPr>
            <a:cxnSpLocks/>
          </p:cNvCxnSpPr>
          <p:nvPr/>
        </p:nvCxnSpPr>
        <p:spPr>
          <a:xfrm>
            <a:off x="4010001" y="2936110"/>
            <a:ext cx="348146" cy="143488"/>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21" name="Image 120">
            <a:extLst>
              <a:ext uri="{FF2B5EF4-FFF2-40B4-BE49-F238E27FC236}">
                <a16:creationId xmlns:a16="http://schemas.microsoft.com/office/drawing/2014/main" id="{6C1EC367-6251-6F4A-A1AE-70B67DF24852}"/>
              </a:ext>
            </a:extLst>
          </p:cNvPr>
          <p:cNvPicPr>
            <a:picLocks noChangeAspect="1"/>
          </p:cNvPicPr>
          <p:nvPr/>
        </p:nvPicPr>
        <p:blipFill>
          <a:blip r:embed="rId12"/>
          <a:stretch>
            <a:fillRect/>
          </a:stretch>
        </p:blipFill>
        <p:spPr>
          <a:xfrm rot="242927">
            <a:off x="5225201" y="2634777"/>
            <a:ext cx="493632" cy="474071"/>
          </a:xfrm>
          <a:prstGeom prst="rect">
            <a:avLst/>
          </a:prstGeom>
          <a:effectLst>
            <a:outerShdw blurRad="342900" sx="102000" sy="102000" algn="ctr" rotWithShape="0">
              <a:srgbClr val="268DF0">
                <a:alpha val="40000"/>
              </a:srgbClr>
            </a:outerShdw>
          </a:effectLst>
        </p:spPr>
      </p:pic>
      <p:grpSp>
        <p:nvGrpSpPr>
          <p:cNvPr id="122" name="Groupe 23">
            <a:extLst>
              <a:ext uri="{FF2B5EF4-FFF2-40B4-BE49-F238E27FC236}">
                <a16:creationId xmlns:a16="http://schemas.microsoft.com/office/drawing/2014/main" id="{52FDB731-D45A-DD41-A1DF-2D90F06E93C1}"/>
              </a:ext>
            </a:extLst>
          </p:cNvPr>
          <p:cNvGrpSpPr/>
          <p:nvPr/>
        </p:nvGrpSpPr>
        <p:grpSpPr>
          <a:xfrm>
            <a:off x="6842685" y="2020962"/>
            <a:ext cx="863698" cy="863698"/>
            <a:chOff x="8778663" y="1268842"/>
            <a:chExt cx="786026" cy="786026"/>
          </a:xfrm>
          <a:solidFill>
            <a:srgbClr val="04397A"/>
          </a:solidFill>
        </p:grpSpPr>
        <p:sp>
          <p:nvSpPr>
            <p:cNvPr id="123" name="Ellipse 122">
              <a:extLst>
                <a:ext uri="{FF2B5EF4-FFF2-40B4-BE49-F238E27FC236}">
                  <a16:creationId xmlns:a16="http://schemas.microsoft.com/office/drawing/2014/main" id="{A14D5F3E-A4F5-224A-9708-2C321BCC91F1}"/>
                </a:ext>
              </a:extLst>
            </p:cNvPr>
            <p:cNvSpPr/>
            <p:nvPr/>
          </p:nvSpPr>
          <p:spPr>
            <a:xfrm>
              <a:off x="8778663" y="1268842"/>
              <a:ext cx="786026" cy="786026"/>
            </a:xfrm>
            <a:prstGeom prst="ellipse">
              <a:avLst/>
            </a:prstGeom>
            <a:grpFill/>
            <a:ln w="6350">
              <a:solidFill>
                <a:schemeClr val="bg1">
                  <a:alpha val="2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mn-cs"/>
                <a:sym typeface="Arial"/>
              </a:endParaRPr>
            </a:p>
          </p:txBody>
        </p:sp>
        <p:pic>
          <p:nvPicPr>
            <p:cNvPr id="124" name="Graphique 27">
              <a:extLst>
                <a:ext uri="{FF2B5EF4-FFF2-40B4-BE49-F238E27FC236}">
                  <a16:creationId xmlns:a16="http://schemas.microsoft.com/office/drawing/2014/main" id="{1C31CCD7-58BE-3E4E-A888-97A5BE943132}"/>
                </a:ext>
              </a:extLst>
            </p:cNvPr>
            <p:cNvPicPr>
              <a:picLocks noChangeAspect="1"/>
            </p:cNvPicPr>
            <p:nvPr/>
          </p:nvPicPr>
          <p:blipFill>
            <a:blip r:embed="rId13">
              <a:extLst>
                <a:ext uri="{96DAC541-7B7A-43D3-8B79-37D633B846F1}">
                  <asvg:svgBlip xmlns:asvg="http://schemas.microsoft.com/office/drawing/2016/SVG/main" xmlns="" r:embed="rId6"/>
                </a:ext>
              </a:extLst>
            </a:blip>
            <a:stretch>
              <a:fillRect/>
            </a:stretch>
          </p:blipFill>
          <p:spPr>
            <a:xfrm>
              <a:off x="9005193" y="1389348"/>
              <a:ext cx="332966" cy="614707"/>
            </a:xfrm>
            <a:prstGeom prst="rect">
              <a:avLst/>
            </a:prstGeom>
            <a:grpFill/>
          </p:spPr>
        </p:pic>
      </p:grpSp>
      <p:grpSp>
        <p:nvGrpSpPr>
          <p:cNvPr id="125" name="Groupe 47">
            <a:extLst>
              <a:ext uri="{FF2B5EF4-FFF2-40B4-BE49-F238E27FC236}">
                <a16:creationId xmlns:a16="http://schemas.microsoft.com/office/drawing/2014/main" id="{77E8C1E0-B06C-AC47-B310-896F7D058461}"/>
              </a:ext>
            </a:extLst>
          </p:cNvPr>
          <p:cNvGrpSpPr/>
          <p:nvPr/>
        </p:nvGrpSpPr>
        <p:grpSpPr>
          <a:xfrm>
            <a:off x="6858186" y="3079719"/>
            <a:ext cx="863698" cy="863698"/>
            <a:chOff x="8771769" y="2167024"/>
            <a:chExt cx="786026" cy="786026"/>
          </a:xfrm>
          <a:solidFill>
            <a:srgbClr val="04397A"/>
          </a:solidFill>
        </p:grpSpPr>
        <p:sp>
          <p:nvSpPr>
            <p:cNvPr id="126" name="Ellipse 125">
              <a:extLst>
                <a:ext uri="{FF2B5EF4-FFF2-40B4-BE49-F238E27FC236}">
                  <a16:creationId xmlns:a16="http://schemas.microsoft.com/office/drawing/2014/main" id="{792FF23D-99F8-B845-B25A-88EAF81634A1}"/>
                </a:ext>
              </a:extLst>
            </p:cNvPr>
            <p:cNvSpPr/>
            <p:nvPr/>
          </p:nvSpPr>
          <p:spPr>
            <a:xfrm>
              <a:off x="8771769" y="2167024"/>
              <a:ext cx="786026" cy="786026"/>
            </a:xfrm>
            <a:prstGeom prst="ellipse">
              <a:avLst/>
            </a:prstGeom>
            <a:grpFill/>
            <a:ln w="6350">
              <a:solidFill>
                <a:schemeClr val="bg1">
                  <a:alpha val="2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mn-cs"/>
                <a:sym typeface="Arial"/>
              </a:endParaRPr>
            </a:p>
          </p:txBody>
        </p:sp>
        <p:pic>
          <p:nvPicPr>
            <p:cNvPr id="127" name="Graphique 28">
              <a:extLst>
                <a:ext uri="{FF2B5EF4-FFF2-40B4-BE49-F238E27FC236}">
                  <a16:creationId xmlns:a16="http://schemas.microsoft.com/office/drawing/2014/main" id="{635FC830-451D-AF43-B192-B376542B4F9D}"/>
                </a:ext>
              </a:extLst>
            </p:cNvPr>
            <p:cNvPicPr>
              <a:picLocks noChangeAspect="1"/>
            </p:cNvPicPr>
            <p:nvPr/>
          </p:nvPicPr>
          <p:blipFill>
            <a:blip r:embed="rId14">
              <a:extLst>
                <a:ext uri="{96DAC541-7B7A-43D3-8B79-37D633B846F1}">
                  <asvg:svgBlip xmlns:asvg="http://schemas.microsoft.com/office/drawing/2016/SVG/main" xmlns="" r:embed="rId8"/>
                </a:ext>
              </a:extLst>
            </a:blip>
            <a:stretch>
              <a:fillRect/>
            </a:stretch>
          </p:blipFill>
          <p:spPr>
            <a:xfrm>
              <a:off x="9007903" y="2271984"/>
              <a:ext cx="313757" cy="614707"/>
            </a:xfrm>
            <a:prstGeom prst="rect">
              <a:avLst/>
            </a:prstGeom>
            <a:grpFill/>
          </p:spPr>
        </p:pic>
      </p:grpSp>
      <p:grpSp>
        <p:nvGrpSpPr>
          <p:cNvPr id="128" name="Groupe 48">
            <a:extLst>
              <a:ext uri="{FF2B5EF4-FFF2-40B4-BE49-F238E27FC236}">
                <a16:creationId xmlns:a16="http://schemas.microsoft.com/office/drawing/2014/main" id="{32A8B512-F59D-CB4B-81A3-37F761398DE5}"/>
              </a:ext>
            </a:extLst>
          </p:cNvPr>
          <p:cNvGrpSpPr/>
          <p:nvPr/>
        </p:nvGrpSpPr>
        <p:grpSpPr>
          <a:xfrm>
            <a:off x="7880967" y="2638961"/>
            <a:ext cx="863698" cy="863698"/>
            <a:chOff x="9704633" y="2501249"/>
            <a:chExt cx="786026" cy="786026"/>
          </a:xfrm>
          <a:solidFill>
            <a:srgbClr val="04397A"/>
          </a:solidFill>
        </p:grpSpPr>
        <p:sp>
          <p:nvSpPr>
            <p:cNvPr id="129" name="Ellipse 128">
              <a:extLst>
                <a:ext uri="{FF2B5EF4-FFF2-40B4-BE49-F238E27FC236}">
                  <a16:creationId xmlns:a16="http://schemas.microsoft.com/office/drawing/2014/main" id="{083D7FE5-DD18-CE4A-945B-C3574373E583}"/>
                </a:ext>
              </a:extLst>
            </p:cNvPr>
            <p:cNvSpPr/>
            <p:nvPr/>
          </p:nvSpPr>
          <p:spPr>
            <a:xfrm>
              <a:off x="9704633" y="2501249"/>
              <a:ext cx="786026" cy="786026"/>
            </a:xfrm>
            <a:prstGeom prst="ellipse">
              <a:avLst/>
            </a:prstGeom>
            <a:grpFill/>
            <a:ln w="6350">
              <a:solidFill>
                <a:schemeClr val="bg1">
                  <a:alpha val="2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mn-cs"/>
                <a:sym typeface="Arial"/>
              </a:endParaRPr>
            </a:p>
          </p:txBody>
        </p:sp>
        <p:pic>
          <p:nvPicPr>
            <p:cNvPr id="130" name="Graphique 40">
              <a:extLst>
                <a:ext uri="{FF2B5EF4-FFF2-40B4-BE49-F238E27FC236}">
                  <a16:creationId xmlns:a16="http://schemas.microsoft.com/office/drawing/2014/main" id="{303C7879-3793-E342-9050-DB3E3FB1B7EF}"/>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9860541" y="2729980"/>
              <a:ext cx="493874" cy="384652"/>
            </a:xfrm>
            <a:prstGeom prst="rect">
              <a:avLst/>
            </a:prstGeom>
            <a:grpFill/>
          </p:spPr>
        </p:pic>
      </p:grpSp>
      <p:pic>
        <p:nvPicPr>
          <p:cNvPr id="131" name="Image 130">
            <a:extLst>
              <a:ext uri="{FF2B5EF4-FFF2-40B4-BE49-F238E27FC236}">
                <a16:creationId xmlns:a16="http://schemas.microsoft.com/office/drawing/2014/main" id="{0D9D940D-8069-EA49-9E76-99158915056E}"/>
              </a:ext>
            </a:extLst>
          </p:cNvPr>
          <p:cNvPicPr>
            <a:picLocks noChangeAspect="1"/>
          </p:cNvPicPr>
          <p:nvPr/>
        </p:nvPicPr>
        <p:blipFill>
          <a:blip r:embed="rId17"/>
          <a:stretch>
            <a:fillRect/>
          </a:stretch>
        </p:blipFill>
        <p:spPr>
          <a:xfrm>
            <a:off x="6003856" y="2639699"/>
            <a:ext cx="589765" cy="428562"/>
          </a:xfrm>
          <a:prstGeom prst="rect">
            <a:avLst/>
          </a:prstGeom>
          <a:effectLst>
            <a:outerShdw blurRad="355600" sx="102000" sy="102000" algn="ctr" rotWithShape="0">
              <a:srgbClr val="2658F0">
                <a:alpha val="40000"/>
              </a:srgbClr>
            </a:outerShdw>
          </a:effectLst>
        </p:spPr>
      </p:pic>
      <p:sp>
        <p:nvSpPr>
          <p:cNvPr id="132" name="Ellipse 131">
            <a:extLst>
              <a:ext uri="{FF2B5EF4-FFF2-40B4-BE49-F238E27FC236}">
                <a16:creationId xmlns:a16="http://schemas.microsoft.com/office/drawing/2014/main" id="{A50C6F22-80DD-8640-9C56-A326A8D82B6E}"/>
              </a:ext>
            </a:extLst>
          </p:cNvPr>
          <p:cNvSpPr/>
          <p:nvPr/>
        </p:nvSpPr>
        <p:spPr>
          <a:xfrm>
            <a:off x="786683" y="2896015"/>
            <a:ext cx="457554" cy="457555"/>
          </a:xfrm>
          <a:prstGeom prst="ellipse">
            <a:avLst/>
          </a:prstGeom>
          <a:solidFill>
            <a:schemeClr val="bg2">
              <a:lumMod val="60000"/>
              <a:lumOff val="40000"/>
            </a:schemeClr>
          </a:solidFill>
          <a:ln>
            <a:noFill/>
          </a:ln>
          <a:scene3d>
            <a:camera prst="isometricTopUp"/>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324D59"/>
              </a:solidFill>
              <a:effectLst/>
              <a:uLnTx/>
              <a:uFillTx/>
              <a:latin typeface="Arial"/>
              <a:ea typeface="+mn-ea"/>
              <a:cs typeface="+mn-cs"/>
              <a:sym typeface="Arial"/>
            </a:endParaRPr>
          </a:p>
        </p:txBody>
      </p:sp>
      <p:sp>
        <p:nvSpPr>
          <p:cNvPr id="133" name="Ellipse 132">
            <a:extLst>
              <a:ext uri="{FF2B5EF4-FFF2-40B4-BE49-F238E27FC236}">
                <a16:creationId xmlns:a16="http://schemas.microsoft.com/office/drawing/2014/main" id="{461FBEBA-7A7F-6440-8F21-D6DE780CA166}"/>
              </a:ext>
            </a:extLst>
          </p:cNvPr>
          <p:cNvSpPr/>
          <p:nvPr/>
        </p:nvSpPr>
        <p:spPr>
          <a:xfrm>
            <a:off x="786683" y="2262324"/>
            <a:ext cx="457554" cy="457554"/>
          </a:xfrm>
          <a:prstGeom prst="ellipse">
            <a:avLst/>
          </a:prstGeom>
          <a:solidFill>
            <a:schemeClr val="bg2">
              <a:lumMod val="60000"/>
              <a:lumOff val="40000"/>
            </a:schemeClr>
          </a:solidFill>
          <a:ln>
            <a:noFill/>
          </a:ln>
          <a:scene3d>
            <a:camera prst="isometricTopUp"/>
            <a:lightRig rig="threePt" dir="t"/>
          </a:scene3d>
          <a:sp3d extrusionH="6477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mn-cs"/>
              <a:sym typeface="Arial"/>
            </a:endParaRPr>
          </a:p>
        </p:txBody>
      </p:sp>
      <p:sp>
        <p:nvSpPr>
          <p:cNvPr id="134" name="Shape 342">
            <a:extLst>
              <a:ext uri="{FF2B5EF4-FFF2-40B4-BE49-F238E27FC236}">
                <a16:creationId xmlns:a16="http://schemas.microsoft.com/office/drawing/2014/main" id="{6D295033-435A-E441-9FD5-0F9F225C5756}"/>
              </a:ext>
            </a:extLst>
          </p:cNvPr>
          <p:cNvSpPr txBox="1"/>
          <p:nvPr/>
        </p:nvSpPr>
        <p:spPr>
          <a:xfrm>
            <a:off x="3965142" y="3201059"/>
            <a:ext cx="1192910" cy="449099"/>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en-US" sz="800"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DIE </a:t>
            </a:r>
            <a:r>
              <a:rPr kumimoji="0" lang="en-US" sz="800" b="0"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
            </a:r>
            <a:br>
              <a:rPr kumimoji="0" lang="en-US" sz="800" b="0"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br>
            <a:endParaRPr kumimoji="0" lang="en-US" sz="800" b="0" i="0"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endParaRPr>
          </a:p>
        </p:txBody>
      </p:sp>
      <p:sp>
        <p:nvSpPr>
          <p:cNvPr id="135" name="Shape 369">
            <a:extLst>
              <a:ext uri="{FF2B5EF4-FFF2-40B4-BE49-F238E27FC236}">
                <a16:creationId xmlns:a16="http://schemas.microsoft.com/office/drawing/2014/main" id="{C3DF9861-2EB8-B348-8462-FD83624E7917}"/>
              </a:ext>
            </a:extLst>
          </p:cNvPr>
          <p:cNvSpPr/>
          <p:nvPr/>
        </p:nvSpPr>
        <p:spPr>
          <a:xfrm>
            <a:off x="6048148" y="3201059"/>
            <a:ext cx="620709" cy="254024"/>
          </a:xfrm>
          <a:prstGeom prst="rect">
            <a:avLst/>
          </a:prstGeom>
          <a:noFill/>
          <a:ln>
            <a:noFill/>
          </a:ln>
        </p:spPr>
        <p:txBody>
          <a:bodyPr lIns="67400" tIns="33689" rIns="67400" bIns="33689" anchor="t" anchorCtr="0">
            <a:noAutofit/>
          </a:bodyPr>
          <a:lstStyle/>
          <a:p>
            <a:pPr marL="0" marR="0" lvl="0" indent="0" algn="l" defTabSz="914355" rtl="0" eaLnBrk="1" fontAlgn="auto" latinLnBrk="0" hangingPunct="1">
              <a:lnSpc>
                <a:spcPct val="100000"/>
              </a:lnSpc>
              <a:spcBef>
                <a:spcPts val="0"/>
              </a:spcBef>
              <a:spcAft>
                <a:spcPts val="0"/>
              </a:spcAft>
              <a:buClr>
                <a:srgbClr val="324D59"/>
              </a:buClr>
              <a:buSzPct val="25000"/>
              <a:buFontTx/>
              <a:buNone/>
              <a:tabLst/>
              <a:defRPr/>
            </a:pPr>
            <a:r>
              <a:rPr kumimoji="0" lang="en-US" sz="800"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BOARD</a:t>
            </a:r>
          </a:p>
        </p:txBody>
      </p:sp>
      <p:sp>
        <p:nvSpPr>
          <p:cNvPr id="136" name="Shape 377">
            <a:extLst>
              <a:ext uri="{FF2B5EF4-FFF2-40B4-BE49-F238E27FC236}">
                <a16:creationId xmlns:a16="http://schemas.microsoft.com/office/drawing/2014/main" id="{B1B03BC1-7763-074C-826A-D386BB9007FD}"/>
              </a:ext>
            </a:extLst>
          </p:cNvPr>
          <p:cNvSpPr txBox="1"/>
          <p:nvPr/>
        </p:nvSpPr>
        <p:spPr>
          <a:xfrm>
            <a:off x="539552" y="4155926"/>
            <a:ext cx="821819" cy="449099"/>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en-US" sz="800"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BULK WAFERS</a:t>
            </a:r>
          </a:p>
        </p:txBody>
      </p:sp>
      <p:sp>
        <p:nvSpPr>
          <p:cNvPr id="137" name="Shape 342">
            <a:extLst>
              <a:ext uri="{FF2B5EF4-FFF2-40B4-BE49-F238E27FC236}">
                <a16:creationId xmlns:a16="http://schemas.microsoft.com/office/drawing/2014/main" id="{F5450BA2-B1DD-8F45-8E47-08BE5B6147E4}"/>
              </a:ext>
            </a:extLst>
          </p:cNvPr>
          <p:cNvSpPr txBox="1"/>
          <p:nvPr/>
        </p:nvSpPr>
        <p:spPr>
          <a:xfrm>
            <a:off x="4832953" y="3201059"/>
            <a:ext cx="1192910" cy="186073"/>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en-US" sz="800"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CHIP</a:t>
            </a:r>
            <a:endParaRPr kumimoji="0" lang="en-US" sz="800" b="1" i="0"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endParaRPr>
          </a:p>
        </p:txBody>
      </p:sp>
      <p:sp>
        <p:nvSpPr>
          <p:cNvPr id="138" name="Shape 377">
            <a:extLst>
              <a:ext uri="{FF2B5EF4-FFF2-40B4-BE49-F238E27FC236}">
                <a16:creationId xmlns:a16="http://schemas.microsoft.com/office/drawing/2014/main" id="{CAF7AC77-BB93-124D-B5A0-94EE297E2FC6}"/>
              </a:ext>
            </a:extLst>
          </p:cNvPr>
          <p:cNvSpPr txBox="1"/>
          <p:nvPr/>
        </p:nvSpPr>
        <p:spPr>
          <a:xfrm>
            <a:off x="1619672" y="1556424"/>
            <a:ext cx="813059" cy="449099"/>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en-US" sz="675"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SMART CUT </a:t>
            </a:r>
            <a:r>
              <a:rPr kumimoji="0" lang="en-US" sz="675" b="1" i="1" u="none" strike="noStrike" kern="0" cap="none" spc="0" normalizeH="0" baseline="3000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TM</a:t>
            </a:r>
            <a:r>
              <a:rPr kumimoji="0" lang="en-US" sz="675"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  </a:t>
            </a:r>
          </a:p>
        </p:txBody>
      </p:sp>
      <p:sp>
        <p:nvSpPr>
          <p:cNvPr id="151" name="Shape 340">
            <a:extLst>
              <a:ext uri="{FF2B5EF4-FFF2-40B4-BE49-F238E27FC236}">
                <a16:creationId xmlns:a16="http://schemas.microsoft.com/office/drawing/2014/main" id="{2A4F497D-31B4-DE43-8EFD-17A7BDEE9187}"/>
              </a:ext>
            </a:extLst>
          </p:cNvPr>
          <p:cNvSpPr txBox="1"/>
          <p:nvPr/>
        </p:nvSpPr>
        <p:spPr>
          <a:xfrm>
            <a:off x="5157335" y="840553"/>
            <a:ext cx="1412008" cy="414087"/>
          </a:xfrm>
          <a:prstGeom prst="rect">
            <a:avLst/>
          </a:prstGeom>
          <a:noFill/>
          <a:ln>
            <a:noFill/>
          </a:ln>
        </p:spPr>
        <p:txBody>
          <a:bodyPr lIns="67400" tIns="33689" rIns="67400" bIns="33689" anchor="t" anchorCtr="0">
            <a:noAutofit/>
          </a:bodyPr>
          <a:lstStyle/>
          <a:p>
            <a:pPr marL="0" marR="0" lvl="0" indent="0" algn="l" defTabSz="914355" rtl="0" eaLnBrk="1" fontAlgn="auto" latinLnBrk="0" hangingPunct="1">
              <a:lnSpc>
                <a:spcPct val="100000"/>
              </a:lnSpc>
              <a:spcBef>
                <a:spcPts val="0"/>
              </a:spcBef>
              <a:spcAft>
                <a:spcPts val="0"/>
              </a:spcAft>
              <a:buClr>
                <a:srgbClr val="324D59"/>
              </a:buClr>
              <a:buSzPct val="25000"/>
              <a:buFontTx/>
              <a:buNone/>
              <a:tabLst/>
              <a:defRPr/>
            </a:pPr>
            <a:r>
              <a:rPr kumimoji="0" lang="en-US" sz="800" b="1" i="1" u="none" strike="noStrike" kern="0" cap="all"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Transistor</a:t>
            </a:r>
          </a:p>
        </p:txBody>
      </p:sp>
      <p:sp>
        <p:nvSpPr>
          <p:cNvPr id="152" name="Shape 377">
            <a:extLst>
              <a:ext uri="{FF2B5EF4-FFF2-40B4-BE49-F238E27FC236}">
                <a16:creationId xmlns:a16="http://schemas.microsoft.com/office/drawing/2014/main" id="{9F0120FB-7B21-674C-9E18-0C7E2042243E}"/>
              </a:ext>
            </a:extLst>
          </p:cNvPr>
          <p:cNvSpPr txBox="1"/>
          <p:nvPr/>
        </p:nvSpPr>
        <p:spPr>
          <a:xfrm>
            <a:off x="1532113" y="4371950"/>
            <a:ext cx="1704405" cy="275702"/>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fr-FR" sz="1100" b="1" i="1" u="none" strike="noStrike" kern="0" cap="none" spc="0" normalizeH="0" baseline="0" noProof="0" dirty="0">
                <a:ln>
                  <a:noFill/>
                </a:ln>
                <a:gradFill>
                  <a:gsLst>
                    <a:gs pos="0">
                      <a:srgbClr val="2658F0"/>
                    </a:gs>
                    <a:gs pos="100000">
                      <a:srgbClr val="5AE6FD"/>
                    </a:gs>
                  </a:gsLst>
                  <a:lin ang="6600000" scaled="0"/>
                </a:gradFill>
                <a:effectLst/>
                <a:uLnTx/>
                <a:uFillTx/>
                <a:latin typeface="Arial" panose="020B0604020202020204" pitchFamily="34" charset="0"/>
                <a:ea typeface="+mn-ea"/>
                <a:cs typeface="Arial" panose="020B0604020202020204" pitchFamily="34" charset="0"/>
                <a:sym typeface="Arial"/>
              </a:rPr>
              <a:t>EXTENSIVE EXPERTISE</a:t>
            </a:r>
            <a:endParaRPr kumimoji="0" lang="fr-FR" sz="800" b="1" i="0" u="none" strike="noStrike" kern="0" cap="none" spc="0" normalizeH="0" baseline="0" noProof="0" dirty="0">
              <a:ln>
                <a:noFill/>
              </a:ln>
              <a:gradFill>
                <a:gsLst>
                  <a:gs pos="0">
                    <a:srgbClr val="2658F0"/>
                  </a:gs>
                  <a:gs pos="100000">
                    <a:srgbClr val="5AE6FD"/>
                  </a:gs>
                </a:gsLst>
                <a:lin ang="6600000" scaled="0"/>
              </a:gradFill>
              <a:effectLst/>
              <a:uLnTx/>
              <a:uFillTx/>
              <a:latin typeface="Arial" panose="020B0604020202020204" pitchFamily="34" charset="0"/>
              <a:ea typeface="+mn-ea"/>
              <a:cs typeface="Arial" panose="020B0604020202020204" pitchFamily="34" charset="0"/>
              <a:sym typeface="Arial"/>
            </a:endParaRPr>
          </a:p>
        </p:txBody>
      </p:sp>
      <p:cxnSp>
        <p:nvCxnSpPr>
          <p:cNvPr id="153" name="Connecteur droit avec flèche 152">
            <a:extLst>
              <a:ext uri="{FF2B5EF4-FFF2-40B4-BE49-F238E27FC236}">
                <a16:creationId xmlns:a16="http://schemas.microsoft.com/office/drawing/2014/main" id="{C1B7C871-0B85-2242-A08B-BB7C1B0D46D5}"/>
              </a:ext>
            </a:extLst>
          </p:cNvPr>
          <p:cNvCxnSpPr>
            <a:cxnSpLocks/>
          </p:cNvCxnSpPr>
          <p:nvPr/>
        </p:nvCxnSpPr>
        <p:spPr>
          <a:xfrm>
            <a:off x="3303946" y="4509800"/>
            <a:ext cx="1769756" cy="0"/>
          </a:xfrm>
          <a:prstGeom prst="straightConnector1">
            <a:avLst/>
          </a:prstGeom>
          <a:ln>
            <a:gradFill>
              <a:gsLst>
                <a:gs pos="0">
                  <a:srgbClr val="2658F0"/>
                </a:gs>
                <a:gs pos="100000">
                  <a:srgbClr val="5AE6FD"/>
                </a:gs>
              </a:gsLst>
              <a:lin ang="3000000" scaled="0"/>
            </a:gradFill>
            <a:tailEnd type="none"/>
          </a:ln>
        </p:spPr>
        <p:style>
          <a:lnRef idx="1">
            <a:schemeClr val="accent1"/>
          </a:lnRef>
          <a:fillRef idx="0">
            <a:schemeClr val="accent1"/>
          </a:fillRef>
          <a:effectRef idx="0">
            <a:schemeClr val="accent1"/>
          </a:effectRef>
          <a:fontRef idx="minor">
            <a:schemeClr val="tx1"/>
          </a:fontRef>
        </p:style>
      </p:cxnSp>
      <p:sp>
        <p:nvSpPr>
          <p:cNvPr id="154" name="Shape 377">
            <a:extLst>
              <a:ext uri="{FF2B5EF4-FFF2-40B4-BE49-F238E27FC236}">
                <a16:creationId xmlns:a16="http://schemas.microsoft.com/office/drawing/2014/main" id="{68E7EB08-E060-D840-9202-496107AE2776}"/>
              </a:ext>
            </a:extLst>
          </p:cNvPr>
          <p:cNvSpPr txBox="1"/>
          <p:nvPr/>
        </p:nvSpPr>
        <p:spPr>
          <a:xfrm>
            <a:off x="4140814" y="4382790"/>
            <a:ext cx="3520718" cy="254024"/>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fr-FR" sz="1100" b="1" i="1" u="none" strike="noStrike" kern="0" cap="none" spc="0" normalizeH="0" baseline="0" noProof="0" dirty="0">
                <a:ln>
                  <a:noFill/>
                </a:ln>
                <a:gradFill>
                  <a:gsLst>
                    <a:gs pos="0">
                      <a:srgbClr val="2658F0"/>
                    </a:gs>
                    <a:gs pos="100000">
                      <a:srgbClr val="5AE6FD"/>
                    </a:gs>
                  </a:gsLst>
                  <a:lin ang="6600000" scaled="0"/>
                </a:gradFill>
                <a:effectLst/>
                <a:uLnTx/>
                <a:uFillTx/>
                <a:latin typeface="Arial" panose="020B0604020202020204" pitchFamily="34" charset="0"/>
                <a:ea typeface="+mn-ea"/>
                <a:cs typeface="Arial" panose="020B0604020202020204" pitchFamily="34" charset="0"/>
                <a:sym typeface="Arial"/>
              </a:rPr>
              <a:t>DIFFERENTIATION</a:t>
            </a:r>
            <a:endParaRPr kumimoji="0" lang="fr-FR" sz="800" b="1" i="0" u="none" strike="noStrike" kern="0" cap="none" spc="0" normalizeH="0" baseline="0" noProof="0" dirty="0">
              <a:ln>
                <a:noFill/>
              </a:ln>
              <a:gradFill>
                <a:gsLst>
                  <a:gs pos="0">
                    <a:srgbClr val="2658F0"/>
                  </a:gs>
                  <a:gs pos="100000">
                    <a:srgbClr val="5AE6FD"/>
                  </a:gs>
                </a:gsLst>
                <a:lin ang="6600000" scaled="0"/>
              </a:gradFill>
              <a:effectLst/>
              <a:uLnTx/>
              <a:uFillTx/>
              <a:latin typeface="Arial" panose="020B0604020202020204" pitchFamily="34" charset="0"/>
              <a:ea typeface="+mn-ea"/>
              <a:cs typeface="Arial" panose="020B0604020202020204" pitchFamily="34" charset="0"/>
              <a:sym typeface="Arial"/>
            </a:endParaRPr>
          </a:p>
        </p:txBody>
      </p:sp>
      <p:cxnSp>
        <p:nvCxnSpPr>
          <p:cNvPr id="155" name="Connecteur droit avec flèche 154">
            <a:extLst>
              <a:ext uri="{FF2B5EF4-FFF2-40B4-BE49-F238E27FC236}">
                <a16:creationId xmlns:a16="http://schemas.microsoft.com/office/drawing/2014/main" id="{67CC92FF-CE75-C14D-9B6B-D2BB6C7A0185}"/>
              </a:ext>
            </a:extLst>
          </p:cNvPr>
          <p:cNvCxnSpPr>
            <a:cxnSpLocks/>
          </p:cNvCxnSpPr>
          <p:nvPr/>
        </p:nvCxnSpPr>
        <p:spPr>
          <a:xfrm>
            <a:off x="6690919" y="4509800"/>
            <a:ext cx="1302145" cy="0"/>
          </a:xfrm>
          <a:prstGeom prst="straightConnector1">
            <a:avLst/>
          </a:prstGeom>
          <a:ln>
            <a:gradFill>
              <a:gsLst>
                <a:gs pos="0">
                  <a:srgbClr val="2658F0"/>
                </a:gs>
                <a:gs pos="100000">
                  <a:srgbClr val="5AE6FD"/>
                </a:gs>
              </a:gsLst>
              <a:lin ang="30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156" name="Connecteur droit avec flèche 155">
            <a:extLst>
              <a:ext uri="{FF2B5EF4-FFF2-40B4-BE49-F238E27FC236}">
                <a16:creationId xmlns:a16="http://schemas.microsoft.com/office/drawing/2014/main" id="{225D52CF-36E6-D546-ACC9-948D1A6D79FB}"/>
              </a:ext>
            </a:extLst>
          </p:cNvPr>
          <p:cNvCxnSpPr>
            <a:cxnSpLocks/>
          </p:cNvCxnSpPr>
          <p:nvPr/>
        </p:nvCxnSpPr>
        <p:spPr>
          <a:xfrm>
            <a:off x="1340144" y="2921119"/>
            <a:ext cx="167268" cy="0"/>
          </a:xfrm>
          <a:prstGeom prst="straightConnector1">
            <a:avLst/>
          </a:prstGeom>
          <a:ln w="60325" cap="rnd">
            <a:gradFill>
              <a:gsLst>
                <a:gs pos="0">
                  <a:srgbClr val="268DF0"/>
                </a:gs>
                <a:gs pos="100000">
                  <a:srgbClr val="2658F0"/>
                </a:gs>
              </a:gsLst>
              <a:lin ang="3600000" scaled="0"/>
            </a:gradFill>
            <a:round/>
            <a:tailEnd type="triangle"/>
          </a:ln>
        </p:spPr>
        <p:style>
          <a:lnRef idx="1">
            <a:schemeClr val="accent1"/>
          </a:lnRef>
          <a:fillRef idx="0">
            <a:schemeClr val="accent1"/>
          </a:fillRef>
          <a:effectRef idx="0">
            <a:schemeClr val="accent1"/>
          </a:effectRef>
          <a:fontRef idx="minor">
            <a:schemeClr val="tx1"/>
          </a:fontRef>
        </p:style>
      </p:cxnSp>
      <p:cxnSp>
        <p:nvCxnSpPr>
          <p:cNvPr id="157" name="Connecteur droit avec flèche 156">
            <a:extLst>
              <a:ext uri="{FF2B5EF4-FFF2-40B4-BE49-F238E27FC236}">
                <a16:creationId xmlns:a16="http://schemas.microsoft.com/office/drawing/2014/main" id="{8DA7221B-FC0C-2345-BC22-963DAEF3DEA3}"/>
              </a:ext>
            </a:extLst>
          </p:cNvPr>
          <p:cNvCxnSpPr/>
          <p:nvPr/>
        </p:nvCxnSpPr>
        <p:spPr>
          <a:xfrm>
            <a:off x="3400120" y="2909869"/>
            <a:ext cx="167268" cy="0"/>
          </a:xfrm>
          <a:prstGeom prst="straightConnector1">
            <a:avLst/>
          </a:prstGeom>
          <a:ln w="60325" cap="rnd">
            <a:gradFill>
              <a:gsLst>
                <a:gs pos="0">
                  <a:srgbClr val="268DF0"/>
                </a:gs>
                <a:gs pos="100000">
                  <a:srgbClr val="2658F0"/>
                </a:gs>
              </a:gsLst>
              <a:lin ang="3600000" scaled="0"/>
            </a:gradFill>
            <a:round/>
            <a:tailEnd type="triangle"/>
          </a:ln>
        </p:spPr>
        <p:style>
          <a:lnRef idx="1">
            <a:schemeClr val="accent1"/>
          </a:lnRef>
          <a:fillRef idx="0">
            <a:schemeClr val="accent1"/>
          </a:fillRef>
          <a:effectRef idx="0">
            <a:schemeClr val="accent1"/>
          </a:effectRef>
          <a:fontRef idx="minor">
            <a:schemeClr val="tx1"/>
          </a:fontRef>
        </p:style>
      </p:cxnSp>
      <p:cxnSp>
        <p:nvCxnSpPr>
          <p:cNvPr id="158" name="Connecteur droit avec flèche 157">
            <a:extLst>
              <a:ext uri="{FF2B5EF4-FFF2-40B4-BE49-F238E27FC236}">
                <a16:creationId xmlns:a16="http://schemas.microsoft.com/office/drawing/2014/main" id="{FE26535C-3D77-2F44-8E88-F676D43B9309}"/>
              </a:ext>
            </a:extLst>
          </p:cNvPr>
          <p:cNvCxnSpPr/>
          <p:nvPr/>
        </p:nvCxnSpPr>
        <p:spPr>
          <a:xfrm>
            <a:off x="4990067" y="2896014"/>
            <a:ext cx="167268" cy="0"/>
          </a:xfrm>
          <a:prstGeom prst="straightConnector1">
            <a:avLst/>
          </a:prstGeom>
          <a:ln w="60325" cap="rnd">
            <a:gradFill>
              <a:gsLst>
                <a:gs pos="0">
                  <a:srgbClr val="268DF0"/>
                </a:gs>
                <a:gs pos="100000">
                  <a:srgbClr val="2658F0"/>
                </a:gs>
              </a:gsLst>
              <a:lin ang="3600000" scaled="0"/>
            </a:gradFill>
            <a:round/>
            <a:tailEnd type="triangle"/>
          </a:ln>
        </p:spPr>
        <p:style>
          <a:lnRef idx="1">
            <a:schemeClr val="accent1"/>
          </a:lnRef>
          <a:fillRef idx="0">
            <a:schemeClr val="accent1"/>
          </a:fillRef>
          <a:effectRef idx="0">
            <a:schemeClr val="accent1"/>
          </a:effectRef>
          <a:fontRef idx="minor">
            <a:schemeClr val="tx1"/>
          </a:fontRef>
        </p:style>
      </p:cxnSp>
      <p:cxnSp>
        <p:nvCxnSpPr>
          <p:cNvPr id="159" name="Connecteur droit avec flèche 158">
            <a:extLst>
              <a:ext uri="{FF2B5EF4-FFF2-40B4-BE49-F238E27FC236}">
                <a16:creationId xmlns:a16="http://schemas.microsoft.com/office/drawing/2014/main" id="{26E92B40-DA4F-4A46-B800-790A744ED169}"/>
              </a:ext>
            </a:extLst>
          </p:cNvPr>
          <p:cNvCxnSpPr/>
          <p:nvPr/>
        </p:nvCxnSpPr>
        <p:spPr>
          <a:xfrm>
            <a:off x="5798032" y="2872725"/>
            <a:ext cx="167268" cy="0"/>
          </a:xfrm>
          <a:prstGeom prst="straightConnector1">
            <a:avLst/>
          </a:prstGeom>
          <a:ln w="60325" cap="rnd">
            <a:gradFill>
              <a:gsLst>
                <a:gs pos="0">
                  <a:srgbClr val="268DF0"/>
                </a:gs>
                <a:gs pos="100000">
                  <a:srgbClr val="2658F0"/>
                </a:gs>
              </a:gsLst>
              <a:lin ang="3600000" scaled="0"/>
            </a:gradFill>
            <a:round/>
            <a:tailEnd type="triangle"/>
          </a:ln>
        </p:spPr>
        <p:style>
          <a:lnRef idx="1">
            <a:schemeClr val="accent1"/>
          </a:lnRef>
          <a:fillRef idx="0">
            <a:schemeClr val="accent1"/>
          </a:fillRef>
          <a:effectRef idx="0">
            <a:schemeClr val="accent1"/>
          </a:effectRef>
          <a:fontRef idx="minor">
            <a:schemeClr val="tx1"/>
          </a:fontRef>
        </p:style>
      </p:cxnSp>
      <p:cxnSp>
        <p:nvCxnSpPr>
          <p:cNvPr id="160" name="Connecteur droit avec flèche 159">
            <a:extLst>
              <a:ext uri="{FF2B5EF4-FFF2-40B4-BE49-F238E27FC236}">
                <a16:creationId xmlns:a16="http://schemas.microsoft.com/office/drawing/2014/main" id="{A3CFF9C4-E0ED-2C4C-BB30-DB2C138774FF}"/>
              </a:ext>
            </a:extLst>
          </p:cNvPr>
          <p:cNvCxnSpPr/>
          <p:nvPr/>
        </p:nvCxnSpPr>
        <p:spPr>
          <a:xfrm>
            <a:off x="6690918" y="2870751"/>
            <a:ext cx="167268" cy="0"/>
          </a:xfrm>
          <a:prstGeom prst="straightConnector1">
            <a:avLst/>
          </a:prstGeom>
          <a:ln w="60325" cap="rnd">
            <a:gradFill>
              <a:gsLst>
                <a:gs pos="0">
                  <a:srgbClr val="268DF0"/>
                </a:gs>
                <a:gs pos="100000">
                  <a:srgbClr val="2658F0"/>
                </a:gs>
              </a:gsLst>
              <a:lin ang="3600000" scaled="0"/>
            </a:gradFill>
            <a:round/>
            <a:tailEnd type="triangle"/>
          </a:ln>
        </p:spPr>
        <p:style>
          <a:lnRef idx="1">
            <a:schemeClr val="accent1"/>
          </a:lnRef>
          <a:fillRef idx="0">
            <a:schemeClr val="accent1"/>
          </a:fillRef>
          <a:effectRef idx="0">
            <a:schemeClr val="accent1"/>
          </a:effectRef>
          <a:fontRef idx="minor">
            <a:schemeClr val="tx1"/>
          </a:fontRef>
        </p:style>
      </p:cxnSp>
      <p:sp>
        <p:nvSpPr>
          <p:cNvPr id="161" name="ZoneTexte 160"/>
          <p:cNvSpPr txBox="1"/>
          <p:nvPr/>
        </p:nvSpPr>
        <p:spPr>
          <a:xfrm>
            <a:off x="3662575" y="1978683"/>
            <a:ext cx="859531" cy="338554"/>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
                <a:srgbClr val="324D59"/>
              </a:buClr>
              <a:buSzPct val="25000"/>
              <a:buFontTx/>
              <a:buNone/>
              <a:tabLst/>
              <a:defRPr/>
            </a:pPr>
            <a:r>
              <a:rPr kumimoji="0" lang="fr-FR" sz="800" b="1" i="1" u="none" strike="noStrike" kern="0" cap="all" spc="0" normalizeH="0" baseline="0" noProof="0" dirty="0" err="1">
                <a:ln>
                  <a:noFill/>
                </a:ln>
                <a:solidFill>
                  <a:srgbClr val="324D59"/>
                </a:solidFill>
                <a:effectLst/>
                <a:uLnTx/>
                <a:uFillTx/>
                <a:latin typeface="Arial" panose="020B0604020202020204" pitchFamily="34" charset="0"/>
                <a:ea typeface="+mn-ea"/>
                <a:cs typeface="Arial" panose="020B0604020202020204" pitchFamily="34" charset="0"/>
                <a:sym typeface="Arial"/>
              </a:rPr>
              <a:t>Processed</a:t>
            </a:r>
            <a:r>
              <a:rPr kumimoji="0" lang="fr-FR" sz="800" b="1" i="1" u="none" strike="noStrike" kern="0" cap="all"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 </a:t>
            </a:r>
          </a:p>
          <a:p>
            <a:pPr marL="0" marR="0" lvl="0" indent="0" algn="l" defTabSz="914355" rtl="0" eaLnBrk="1" fontAlgn="auto" latinLnBrk="0" hangingPunct="1">
              <a:lnSpc>
                <a:spcPct val="100000"/>
              </a:lnSpc>
              <a:spcBef>
                <a:spcPts val="0"/>
              </a:spcBef>
              <a:spcAft>
                <a:spcPts val="0"/>
              </a:spcAft>
              <a:buClr>
                <a:srgbClr val="324D59"/>
              </a:buClr>
              <a:buSzPct val="25000"/>
              <a:buFontTx/>
              <a:buNone/>
              <a:tabLst/>
              <a:defRPr/>
            </a:pPr>
            <a:r>
              <a:rPr kumimoji="0" lang="fr-FR" sz="800" b="1" i="1" u="none" strike="noStrike" kern="0" cap="all"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wafer</a:t>
            </a:r>
          </a:p>
        </p:txBody>
      </p:sp>
      <p:pic>
        <p:nvPicPr>
          <p:cNvPr id="162" name="Image 161">
            <a:extLst>
              <a:ext uri="{FF2B5EF4-FFF2-40B4-BE49-F238E27FC236}">
                <a16:creationId xmlns:a16="http://schemas.microsoft.com/office/drawing/2014/main" id="{DC081553-DBAC-9C44-B435-BCB57FD53A33}"/>
              </a:ext>
            </a:extLst>
          </p:cNvPr>
          <p:cNvPicPr>
            <a:picLocks noChangeAspect="1"/>
          </p:cNvPicPr>
          <p:nvPr/>
        </p:nvPicPr>
        <p:blipFill>
          <a:blip r:embed="rId18"/>
          <a:stretch>
            <a:fillRect/>
          </a:stretch>
        </p:blipFill>
        <p:spPr>
          <a:xfrm>
            <a:off x="1767585" y="1047597"/>
            <a:ext cx="570386" cy="402896"/>
          </a:xfrm>
          <a:prstGeom prst="rect">
            <a:avLst/>
          </a:prstGeom>
        </p:spPr>
      </p:pic>
      <p:pic>
        <p:nvPicPr>
          <p:cNvPr id="164" name="Image 163">
            <a:extLst>
              <a:ext uri="{FF2B5EF4-FFF2-40B4-BE49-F238E27FC236}">
                <a16:creationId xmlns:a16="http://schemas.microsoft.com/office/drawing/2014/main" id="{342C733B-3A9A-8F4A-A459-351D35248FA6}"/>
              </a:ext>
            </a:extLst>
          </p:cNvPr>
          <p:cNvPicPr>
            <a:picLocks noChangeAspect="1"/>
          </p:cNvPicPr>
          <p:nvPr/>
        </p:nvPicPr>
        <p:blipFill>
          <a:blip r:embed="rId19"/>
          <a:stretch>
            <a:fillRect/>
          </a:stretch>
        </p:blipFill>
        <p:spPr>
          <a:xfrm>
            <a:off x="2596133" y="1039055"/>
            <a:ext cx="436330" cy="470301"/>
          </a:xfrm>
          <a:prstGeom prst="rect">
            <a:avLst/>
          </a:prstGeom>
        </p:spPr>
      </p:pic>
      <p:sp>
        <p:nvSpPr>
          <p:cNvPr id="166" name="Shape 377">
            <a:extLst>
              <a:ext uri="{FF2B5EF4-FFF2-40B4-BE49-F238E27FC236}">
                <a16:creationId xmlns:a16="http://schemas.microsoft.com/office/drawing/2014/main" id="{DD70D1B6-3A16-3348-A137-B63EFB43FA38}"/>
              </a:ext>
            </a:extLst>
          </p:cNvPr>
          <p:cNvSpPr txBox="1"/>
          <p:nvPr/>
        </p:nvSpPr>
        <p:spPr>
          <a:xfrm>
            <a:off x="1565992" y="4169980"/>
            <a:ext cx="1781456" cy="210310"/>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en-US" sz="825"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ENGINEERED SUBSTRATES</a:t>
            </a:r>
          </a:p>
        </p:txBody>
      </p:sp>
      <p:pic>
        <p:nvPicPr>
          <p:cNvPr id="167" name="Image 166">
            <a:extLst>
              <a:ext uri="{FF2B5EF4-FFF2-40B4-BE49-F238E27FC236}">
                <a16:creationId xmlns:a16="http://schemas.microsoft.com/office/drawing/2014/main" id="{F08155A1-D504-6E42-823D-072398ED876B}"/>
              </a:ext>
            </a:extLst>
          </p:cNvPr>
          <p:cNvPicPr>
            <a:picLocks noChangeAspect="1"/>
          </p:cNvPicPr>
          <p:nvPr/>
        </p:nvPicPr>
        <p:blipFill>
          <a:blip r:embed="rId20"/>
          <a:stretch>
            <a:fillRect/>
          </a:stretch>
        </p:blipFill>
        <p:spPr>
          <a:xfrm>
            <a:off x="1787231" y="2294752"/>
            <a:ext cx="510315" cy="358919"/>
          </a:xfrm>
          <a:prstGeom prst="rect">
            <a:avLst/>
          </a:prstGeom>
        </p:spPr>
      </p:pic>
      <p:sp>
        <p:nvSpPr>
          <p:cNvPr id="168" name="Shape 377">
            <a:extLst>
              <a:ext uri="{FF2B5EF4-FFF2-40B4-BE49-F238E27FC236}">
                <a16:creationId xmlns:a16="http://schemas.microsoft.com/office/drawing/2014/main" id="{EB57C211-801D-844E-BC39-5E0919F4F567}"/>
              </a:ext>
            </a:extLst>
          </p:cNvPr>
          <p:cNvSpPr txBox="1"/>
          <p:nvPr/>
        </p:nvSpPr>
        <p:spPr>
          <a:xfrm>
            <a:off x="2397224" y="1556424"/>
            <a:ext cx="950640" cy="449099"/>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en-US" sz="675"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SMART Stacking </a:t>
            </a:r>
            <a:r>
              <a:rPr kumimoji="0" lang="en-US" sz="675" b="1" i="1" u="none" strike="noStrike" kern="0" cap="none" spc="0" normalizeH="0" baseline="3000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TM</a:t>
            </a:r>
            <a:r>
              <a:rPr kumimoji="0" lang="en-US" sz="675"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  </a:t>
            </a:r>
          </a:p>
        </p:txBody>
      </p:sp>
      <p:sp>
        <p:nvSpPr>
          <p:cNvPr id="169" name="Shape 377">
            <a:extLst>
              <a:ext uri="{FF2B5EF4-FFF2-40B4-BE49-F238E27FC236}">
                <a16:creationId xmlns:a16="http://schemas.microsoft.com/office/drawing/2014/main" id="{8DD77C58-A2D9-4149-ACCC-276DD29C3071}"/>
              </a:ext>
            </a:extLst>
          </p:cNvPr>
          <p:cNvSpPr txBox="1"/>
          <p:nvPr/>
        </p:nvSpPr>
        <p:spPr>
          <a:xfrm>
            <a:off x="1635092" y="2722926"/>
            <a:ext cx="813059" cy="198194"/>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en-US" sz="675"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COMPOUND</a:t>
            </a:r>
          </a:p>
        </p:txBody>
      </p:sp>
      <p:sp>
        <p:nvSpPr>
          <p:cNvPr id="170" name="Shape 377">
            <a:extLst>
              <a:ext uri="{FF2B5EF4-FFF2-40B4-BE49-F238E27FC236}">
                <a16:creationId xmlns:a16="http://schemas.microsoft.com/office/drawing/2014/main" id="{588E35E2-D9EE-034E-8CFB-C5E1357DF27C}"/>
              </a:ext>
            </a:extLst>
          </p:cNvPr>
          <p:cNvSpPr txBox="1"/>
          <p:nvPr/>
        </p:nvSpPr>
        <p:spPr>
          <a:xfrm>
            <a:off x="2378259" y="2722926"/>
            <a:ext cx="950640" cy="171554"/>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en-US" sz="675"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EPITAXY</a:t>
            </a:r>
          </a:p>
        </p:txBody>
      </p:sp>
      <p:sp>
        <p:nvSpPr>
          <p:cNvPr id="171" name="Shape 377">
            <a:extLst>
              <a:ext uri="{FF2B5EF4-FFF2-40B4-BE49-F238E27FC236}">
                <a16:creationId xmlns:a16="http://schemas.microsoft.com/office/drawing/2014/main" id="{15D7D805-0F28-0648-9286-31F43A6411F0}"/>
              </a:ext>
            </a:extLst>
          </p:cNvPr>
          <p:cNvSpPr txBox="1"/>
          <p:nvPr/>
        </p:nvSpPr>
        <p:spPr>
          <a:xfrm>
            <a:off x="1570580" y="2010517"/>
            <a:ext cx="1773866" cy="215030"/>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en-US" sz="825"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TECHNOLOGY</a:t>
            </a:r>
          </a:p>
        </p:txBody>
      </p:sp>
      <p:sp>
        <p:nvSpPr>
          <p:cNvPr id="172" name="Shape 377">
            <a:extLst>
              <a:ext uri="{FF2B5EF4-FFF2-40B4-BE49-F238E27FC236}">
                <a16:creationId xmlns:a16="http://schemas.microsoft.com/office/drawing/2014/main" id="{D18A62B9-A84D-C045-B00C-95428C4AEE44}"/>
              </a:ext>
            </a:extLst>
          </p:cNvPr>
          <p:cNvSpPr txBox="1"/>
          <p:nvPr/>
        </p:nvSpPr>
        <p:spPr>
          <a:xfrm>
            <a:off x="1574873" y="3122808"/>
            <a:ext cx="1769573" cy="238736"/>
          </a:xfrm>
          <a:prstGeom prst="rect">
            <a:avLst/>
          </a:prstGeom>
          <a:noFill/>
          <a:ln>
            <a:noFill/>
          </a:ln>
        </p:spPr>
        <p:txBody>
          <a:bodyPr lIns="67400" tIns="33689" rIns="67400" bIns="33689" anchor="t" anchorCtr="0">
            <a:noAutofit/>
          </a:bodyPr>
          <a:lstStyle/>
          <a:p>
            <a:pPr marL="0" marR="0" lvl="0" indent="0" algn="ctr" defTabSz="914355" rtl="0" eaLnBrk="1" fontAlgn="auto" latinLnBrk="0" hangingPunct="1">
              <a:lnSpc>
                <a:spcPct val="100000"/>
              </a:lnSpc>
              <a:spcBef>
                <a:spcPts val="0"/>
              </a:spcBef>
              <a:spcAft>
                <a:spcPts val="0"/>
              </a:spcAft>
              <a:buClr>
                <a:srgbClr val="324D59"/>
              </a:buClr>
              <a:buSzPct val="25000"/>
              <a:buFontTx/>
              <a:buNone/>
              <a:tabLst/>
              <a:defRPr/>
            </a:pPr>
            <a:r>
              <a:rPr kumimoji="0" lang="en-US" sz="825" b="1" i="1" u="none" strike="noStrike" kern="0" cap="none" spc="0" normalizeH="0" baseline="0" noProof="0" dirty="0">
                <a:ln>
                  <a:noFill/>
                </a:ln>
                <a:solidFill>
                  <a:srgbClr val="324D59"/>
                </a:solidFill>
                <a:effectLst/>
                <a:uLnTx/>
                <a:uFillTx/>
                <a:latin typeface="Arial" panose="020B0604020202020204" pitchFamily="34" charset="0"/>
                <a:ea typeface="+mn-ea"/>
                <a:cs typeface="Arial" panose="020B0604020202020204" pitchFamily="34" charset="0"/>
                <a:sym typeface="Arial"/>
              </a:rPr>
              <a:t>EXPERTISE</a:t>
            </a:r>
          </a:p>
        </p:txBody>
      </p:sp>
      <p:sp>
        <p:nvSpPr>
          <p:cNvPr id="173" name="Rectangle 172">
            <a:extLst>
              <a:ext uri="{FF2B5EF4-FFF2-40B4-BE49-F238E27FC236}">
                <a16:creationId xmlns:a16="http://schemas.microsoft.com/office/drawing/2014/main" id="{4A53C34F-6F58-A646-B997-8018E5F4A00F}"/>
              </a:ext>
            </a:extLst>
          </p:cNvPr>
          <p:cNvSpPr/>
          <p:nvPr/>
        </p:nvSpPr>
        <p:spPr>
          <a:xfrm>
            <a:off x="4358147" y="2672696"/>
            <a:ext cx="406901" cy="406902"/>
          </a:xfrm>
          <a:prstGeom prst="rect">
            <a:avLst/>
          </a:prstGeom>
          <a:blipFill>
            <a:blip r:embed="rId11"/>
            <a:stretch>
              <a:fillRect l="-318303" t="-248105" r="-187763" b="-136749"/>
            </a:stretch>
          </a:blipFill>
          <a:ln>
            <a:gradFill>
              <a:gsLst>
                <a:gs pos="0">
                  <a:srgbClr val="B6FDFD"/>
                </a:gs>
                <a:gs pos="100000">
                  <a:srgbClr val="2D6CE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324D59"/>
              </a:solidFill>
              <a:effectLst/>
              <a:uLnTx/>
              <a:uFillTx/>
              <a:latin typeface="Calibri" panose="020F0502020204030204"/>
              <a:ea typeface="+mn-ea"/>
              <a:cs typeface="+mn-cs"/>
              <a:sym typeface="Arial"/>
            </a:endParaRPr>
          </a:p>
        </p:txBody>
      </p:sp>
      <p:sp>
        <p:nvSpPr>
          <p:cNvPr id="174" name="Rectangle 173">
            <a:extLst>
              <a:ext uri="{FF2B5EF4-FFF2-40B4-BE49-F238E27FC236}">
                <a16:creationId xmlns:a16="http://schemas.microsoft.com/office/drawing/2014/main" id="{26F9DCB4-77A3-2C4D-8324-BC19939DDDF7}"/>
              </a:ext>
            </a:extLst>
          </p:cNvPr>
          <p:cNvSpPr/>
          <p:nvPr/>
        </p:nvSpPr>
        <p:spPr>
          <a:xfrm>
            <a:off x="3962413" y="2829863"/>
            <a:ext cx="104355" cy="104355"/>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324D59"/>
              </a:solidFill>
              <a:effectLst/>
              <a:uLnTx/>
              <a:uFillTx/>
              <a:latin typeface="Calibri" panose="020F0502020204030204"/>
              <a:ea typeface="+mn-ea"/>
              <a:cs typeface="+mn-cs"/>
              <a:sym typeface="Arial"/>
            </a:endParaRPr>
          </a:p>
        </p:txBody>
      </p:sp>
      <p:sp>
        <p:nvSpPr>
          <p:cNvPr id="175" name="Forme libre 174">
            <a:extLst>
              <a:ext uri="{FF2B5EF4-FFF2-40B4-BE49-F238E27FC236}">
                <a16:creationId xmlns:a16="http://schemas.microsoft.com/office/drawing/2014/main" id="{8A97B7F8-A839-914E-B797-B8A0E2577247}"/>
              </a:ext>
            </a:extLst>
          </p:cNvPr>
          <p:cNvSpPr/>
          <p:nvPr/>
        </p:nvSpPr>
        <p:spPr>
          <a:xfrm flipH="1" flipV="1">
            <a:off x="4741118" y="1697477"/>
            <a:ext cx="248950" cy="1074635"/>
          </a:xfrm>
          <a:custGeom>
            <a:avLst/>
            <a:gdLst>
              <a:gd name="connsiteX0" fmla="*/ 0 w 1267691"/>
              <a:gd name="connsiteY0" fmla="*/ 1288473 h 1288473"/>
              <a:gd name="connsiteX1" fmla="*/ 831273 w 1267691"/>
              <a:gd name="connsiteY1" fmla="*/ 1288473 h 1288473"/>
              <a:gd name="connsiteX2" fmla="*/ 831273 w 1267691"/>
              <a:gd name="connsiteY2" fmla="*/ 0 h 1288473"/>
              <a:gd name="connsiteX3" fmla="*/ 1267691 w 1267691"/>
              <a:gd name="connsiteY3" fmla="*/ 0 h 1288473"/>
            </a:gdLst>
            <a:ahLst/>
            <a:cxnLst>
              <a:cxn ang="0">
                <a:pos x="connsiteX0" y="connsiteY0"/>
              </a:cxn>
              <a:cxn ang="0">
                <a:pos x="connsiteX1" y="connsiteY1"/>
              </a:cxn>
              <a:cxn ang="0">
                <a:pos x="connsiteX2" y="connsiteY2"/>
              </a:cxn>
              <a:cxn ang="0">
                <a:pos x="connsiteX3" y="connsiteY3"/>
              </a:cxn>
            </a:cxnLst>
            <a:rect l="l" t="t" r="r" b="b"/>
            <a:pathLst>
              <a:path w="1267691" h="1288473">
                <a:moveTo>
                  <a:pt x="0" y="1288473"/>
                </a:moveTo>
                <a:lnTo>
                  <a:pt x="831273" y="1288473"/>
                </a:lnTo>
                <a:lnTo>
                  <a:pt x="831273" y="0"/>
                </a:lnTo>
                <a:lnTo>
                  <a:pt x="1267691" y="0"/>
                </a:lnTo>
              </a:path>
            </a:pathLst>
          </a:custGeom>
          <a:noFill/>
          <a:ln w="6350">
            <a:solidFill>
              <a:srgbClr val="04397A"/>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mn-cs"/>
              <a:sym typeface="Arial"/>
            </a:endParaRPr>
          </a:p>
        </p:txBody>
      </p:sp>
      <p:sp>
        <p:nvSpPr>
          <p:cNvPr id="176" name="Titre 10"/>
          <p:cNvSpPr>
            <a:spLocks noGrp="1"/>
          </p:cNvSpPr>
          <p:nvPr>
            <p:ph type="title"/>
          </p:nvPr>
        </p:nvSpPr>
        <p:spPr>
          <a:xfrm>
            <a:off x="498462" y="299040"/>
            <a:ext cx="8640000" cy="384721"/>
          </a:xfrm>
        </p:spPr>
        <p:txBody>
          <a:bodyPr/>
          <a:lstStyle/>
          <a:p>
            <a:r>
              <a:rPr lang="fr-FR" sz="2400" dirty="0"/>
              <a:t>Une position unique dans la chaîne de valeur</a:t>
            </a:r>
          </a:p>
        </p:txBody>
      </p:sp>
      <p:sp>
        <p:nvSpPr>
          <p:cNvPr id="177" name="Shape 227"/>
          <p:cNvSpPr txBox="1">
            <a:spLocks noGrp="1"/>
          </p:cNvSpPr>
          <p:nvPr>
            <p:ph type="ftr" idx="11"/>
          </p:nvPr>
        </p:nvSpPr>
        <p:spPr>
          <a:xfrm>
            <a:off x="1544515" y="4736317"/>
            <a:ext cx="6148754" cy="269081"/>
          </a:xfrm>
          <a:prstGeom prst="rect">
            <a:avLst/>
          </a:prstGeom>
          <a:noFill/>
          <a:ln>
            <a:noFill/>
          </a:ln>
        </p:spPr>
        <p:txBody>
          <a:bodyPr lIns="122661"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pic>
        <p:nvPicPr>
          <p:cNvPr id="3" name="Image 2"/>
          <p:cNvPicPr>
            <a:picLocks noChangeAspect="1"/>
          </p:cNvPicPr>
          <p:nvPr/>
        </p:nvPicPr>
        <p:blipFill>
          <a:blip r:embed="rId21">
            <a:clrChange>
              <a:clrFrom>
                <a:srgbClr val="FFFFFF"/>
              </a:clrFrom>
              <a:clrTo>
                <a:srgbClr val="FFFFFF">
                  <a:alpha val="0"/>
                </a:srgbClr>
              </a:clrTo>
            </a:clrChange>
          </a:blip>
          <a:stretch>
            <a:fillRect/>
          </a:stretch>
        </p:blipFill>
        <p:spPr>
          <a:xfrm>
            <a:off x="2041621" y="3461047"/>
            <a:ext cx="786174" cy="473658"/>
          </a:xfrm>
          <a:prstGeom prst="rect">
            <a:avLst/>
          </a:prstGeom>
        </p:spPr>
      </p:pic>
      <p:pic>
        <p:nvPicPr>
          <p:cNvPr id="4" name="Image 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14378" y="1071966"/>
            <a:ext cx="1075859" cy="711517"/>
          </a:xfrm>
          <a:prstGeom prst="rect">
            <a:avLst/>
          </a:prstGeom>
        </p:spPr>
      </p:pic>
      <p:sp>
        <p:nvSpPr>
          <p:cNvPr id="60" name="Shape 229"/>
          <p:cNvSpPr txBox="1">
            <a:spLocks noGrp="1"/>
          </p:cNvSpPr>
          <p:nvPr>
            <p:ph type="dt" idx="10"/>
          </p:nvPr>
        </p:nvSpPr>
        <p:spPr>
          <a:xfrm>
            <a:off x="383458" y="4726474"/>
            <a:ext cx="779947" cy="269100"/>
          </a:xfrm>
          <a:prstGeom prst="rect">
            <a:avLst/>
          </a:prstGeom>
          <a:noFill/>
          <a:ln>
            <a:noFill/>
          </a:ln>
        </p:spPr>
        <p:txBody>
          <a:bodyPr lIns="77876" tIns="77876" rIns="77876" bIns="77876"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dirty="0" smtClean="0">
                <a:ln>
                  <a:noFill/>
                </a:ln>
                <a:solidFill>
                  <a:srgbClr val="324D59"/>
                </a:solidFill>
                <a:effectLst/>
                <a:uLnTx/>
                <a:uFillTx/>
                <a:latin typeface="Arial"/>
                <a:cs typeface="Arial"/>
                <a:sym typeface="Arial"/>
              </a:rPr>
              <a:t>26/07/2019</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Tree>
    <p:extLst>
      <p:ext uri="{BB962C8B-B14F-4D97-AF65-F5344CB8AC3E}">
        <p14:creationId xmlns:p14="http://schemas.microsoft.com/office/powerpoint/2010/main" val="236230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par>
                                <p:cTn id="8" presetID="0" presetClass="path" presetSubtype="0" accel="50000" decel="50000" fill="hold" grpId="0" nodeType="withEffect">
                                  <p:stCondLst>
                                    <p:cond delay="0"/>
                                  </p:stCondLst>
                                  <p:childTnLst>
                                    <p:animMotion origin="layout" path="M 1.875E-6 1.11111E-6 L 1.875E-6 -0.13588 " pathEditMode="relative" rAng="0" ptsTypes="AA">
                                      <p:cBhvr>
                                        <p:cTn id="9" dur="1000" fill="hold"/>
                                        <p:tgtEl>
                                          <p:spTgt spid="136"/>
                                        </p:tgtEl>
                                        <p:attrNameLst>
                                          <p:attrName>ppt_x</p:attrName>
                                          <p:attrName>ppt_y</p:attrName>
                                        </p:attrNameLst>
                                      </p:cBhvr>
                                      <p:rCtr x="0" y="-6806"/>
                                    </p:animMotion>
                                  </p:childTnLst>
                                </p:cTn>
                              </p:par>
                              <p:par>
                                <p:cTn id="10" presetID="10" presetClass="entr" presetSubtype="0" fill="hold" grpId="1"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500"/>
                                        <p:tgtEl>
                                          <p:spTgt spid="11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fade">
                                      <p:cBhvr>
                                        <p:cTn id="15" dur="500"/>
                                        <p:tgtEl>
                                          <p:spTgt spid="1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3"/>
                                        </p:tgtEl>
                                        <p:attrNameLst>
                                          <p:attrName>style.visibility</p:attrName>
                                        </p:attrNameLst>
                                      </p:cBhvr>
                                      <p:to>
                                        <p:strVal val="visible"/>
                                      </p:to>
                                    </p:set>
                                    <p:animEffect transition="in" filter="fade">
                                      <p:cBhvr>
                                        <p:cTn id="18" dur="500"/>
                                        <p:tgtEl>
                                          <p:spTgt spid="133"/>
                                        </p:tgtEl>
                                      </p:cBhvr>
                                    </p:animEffect>
                                  </p:childTnLst>
                                </p:cTn>
                              </p:par>
                              <p:par>
                                <p:cTn id="19" presetID="42" presetClass="path" presetSubtype="0" accel="50000" decel="50000" fill="hold" grpId="0" nodeType="withEffect">
                                  <p:stCondLst>
                                    <p:cond delay="0"/>
                                  </p:stCondLst>
                                  <p:childTnLst>
                                    <p:animMotion origin="layout" path="M 2.91667E-6 2.59259E-6 L 2.91667E-6 0.03518 " pathEditMode="relative" rAng="0" ptsTypes="AA">
                                      <p:cBhvr>
                                        <p:cTn id="20" dur="1000" fill="hold"/>
                                        <p:tgtEl>
                                          <p:spTgt spid="132"/>
                                        </p:tgtEl>
                                        <p:attrNameLst>
                                          <p:attrName>ppt_x</p:attrName>
                                          <p:attrName>ppt_y</p:attrName>
                                        </p:attrNameLst>
                                      </p:cBhvr>
                                      <p:rCtr x="0" y="1759"/>
                                    </p:animMotion>
                                  </p:childTnLst>
                                </p:cTn>
                              </p:par>
                              <p:par>
                                <p:cTn id="21" presetID="42" presetClass="path" presetSubtype="0" accel="50000" decel="50000" fill="hold" grpId="0" nodeType="withEffect">
                                  <p:stCondLst>
                                    <p:cond delay="0"/>
                                  </p:stCondLst>
                                  <p:childTnLst>
                                    <p:animMotion origin="layout" path="M 2.91667E-6 4.81481E-6 L 2.91667E-6 0.06782 " pathEditMode="relative" rAng="0" ptsTypes="AA">
                                      <p:cBhvr>
                                        <p:cTn id="22" dur="1000" fill="hold"/>
                                        <p:tgtEl>
                                          <p:spTgt spid="117"/>
                                        </p:tgtEl>
                                        <p:attrNameLst>
                                          <p:attrName>ppt_x</p:attrName>
                                          <p:attrName>ppt_y</p:attrName>
                                        </p:attrNameLst>
                                      </p:cBhvr>
                                      <p:rCtr x="0" y="3380"/>
                                    </p:animMotion>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56"/>
                                        </p:tgtEl>
                                        <p:attrNameLst>
                                          <p:attrName>style.visibility</p:attrName>
                                        </p:attrNameLst>
                                      </p:cBhvr>
                                      <p:to>
                                        <p:strVal val="visible"/>
                                      </p:to>
                                    </p:set>
                                    <p:animEffect transition="in" filter="wipe(left)">
                                      <p:cBhvr>
                                        <p:cTn id="26" dur="500"/>
                                        <p:tgtEl>
                                          <p:spTgt spid="156"/>
                                        </p:tgtEl>
                                      </p:cBhvr>
                                    </p:animEffect>
                                  </p:childTnLst>
                                </p:cTn>
                              </p:par>
                              <p:par>
                                <p:cTn id="27" presetID="10" presetClass="entr" presetSubtype="0" fill="hold" nodeType="withEffect">
                                  <p:stCondLst>
                                    <p:cond delay="0"/>
                                  </p:stCondLst>
                                  <p:childTnLst>
                                    <p:set>
                                      <p:cBhvr>
                                        <p:cTn id="28" dur="1" fill="hold">
                                          <p:stCondLst>
                                            <p:cond delay="0"/>
                                          </p:stCondLst>
                                        </p:cTn>
                                        <p:tgtEl>
                                          <p:spTgt spid="164"/>
                                        </p:tgtEl>
                                        <p:attrNameLst>
                                          <p:attrName>style.visibility</p:attrName>
                                        </p:attrNameLst>
                                      </p:cBhvr>
                                      <p:to>
                                        <p:strVal val="visible"/>
                                      </p:to>
                                    </p:set>
                                    <p:animEffect transition="in" filter="fade">
                                      <p:cBhvr>
                                        <p:cTn id="29" dur="1000"/>
                                        <p:tgtEl>
                                          <p:spTgt spid="164"/>
                                        </p:tgtEl>
                                      </p:cBhvr>
                                    </p:animEffect>
                                  </p:childTnLst>
                                </p:cTn>
                              </p:par>
                              <p:par>
                                <p:cTn id="30" presetID="10" presetClass="entr" presetSubtype="0" fill="hold" nodeType="withEffect">
                                  <p:stCondLst>
                                    <p:cond delay="0"/>
                                  </p:stCondLst>
                                  <p:childTnLst>
                                    <p:set>
                                      <p:cBhvr>
                                        <p:cTn id="31" dur="1" fill="hold">
                                          <p:stCondLst>
                                            <p:cond delay="0"/>
                                          </p:stCondLst>
                                        </p:cTn>
                                        <p:tgtEl>
                                          <p:spTgt spid="162"/>
                                        </p:tgtEl>
                                        <p:attrNameLst>
                                          <p:attrName>style.visibility</p:attrName>
                                        </p:attrNameLst>
                                      </p:cBhvr>
                                      <p:to>
                                        <p:strVal val="visible"/>
                                      </p:to>
                                    </p:set>
                                    <p:animEffect transition="in" filter="fade">
                                      <p:cBhvr>
                                        <p:cTn id="32" dur="1000"/>
                                        <p:tgtEl>
                                          <p:spTgt spid="162"/>
                                        </p:tgtEl>
                                      </p:cBhvr>
                                    </p:animEffect>
                                  </p:childTnLst>
                                </p:cTn>
                              </p:par>
                              <p:par>
                                <p:cTn id="33" presetID="10" presetClass="entr" presetSubtype="0" fill="hold" nodeType="withEffect">
                                  <p:stCondLst>
                                    <p:cond delay="0"/>
                                  </p:stCondLst>
                                  <p:childTnLst>
                                    <p:set>
                                      <p:cBhvr>
                                        <p:cTn id="34" dur="1" fill="hold">
                                          <p:stCondLst>
                                            <p:cond delay="0"/>
                                          </p:stCondLst>
                                        </p:cTn>
                                        <p:tgtEl>
                                          <p:spTgt spid="167"/>
                                        </p:tgtEl>
                                        <p:attrNameLst>
                                          <p:attrName>style.visibility</p:attrName>
                                        </p:attrNameLst>
                                      </p:cBhvr>
                                      <p:to>
                                        <p:strVal val="visible"/>
                                      </p:to>
                                    </p:set>
                                    <p:animEffect transition="in" filter="fade">
                                      <p:cBhvr>
                                        <p:cTn id="35" dur="1000"/>
                                        <p:tgtEl>
                                          <p:spTgt spid="16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8"/>
                                        </p:tgtEl>
                                        <p:attrNameLst>
                                          <p:attrName>style.visibility</p:attrName>
                                        </p:attrNameLst>
                                      </p:cBhvr>
                                      <p:to>
                                        <p:strVal val="visible"/>
                                      </p:to>
                                    </p:set>
                                    <p:animEffect transition="in" filter="fade">
                                      <p:cBhvr>
                                        <p:cTn id="38" dur="500"/>
                                        <p:tgtEl>
                                          <p:spTgt spid="138"/>
                                        </p:tgtEl>
                                      </p:cBhvr>
                                    </p:animEffect>
                                  </p:childTnLst>
                                </p:cTn>
                              </p:par>
                              <p:par>
                                <p:cTn id="39" presetID="2" presetClass="entr" presetSubtype="4" accel="50000" decel="50000" fill="hold" nodeType="withEffect">
                                  <p:stCondLst>
                                    <p:cond delay="0"/>
                                  </p:stCondLst>
                                  <p:childTnLst>
                                    <p:set>
                                      <p:cBhvr>
                                        <p:cTn id="40" dur="1" fill="hold">
                                          <p:stCondLst>
                                            <p:cond delay="0"/>
                                          </p:stCondLst>
                                        </p:cTn>
                                        <p:tgtEl>
                                          <p:spTgt spid="113"/>
                                        </p:tgtEl>
                                        <p:attrNameLst>
                                          <p:attrName>style.visibility</p:attrName>
                                        </p:attrNameLst>
                                      </p:cBhvr>
                                      <p:to>
                                        <p:strVal val="visible"/>
                                      </p:to>
                                    </p:set>
                                    <p:anim calcmode="lin" valueType="num">
                                      <p:cBhvr additive="base">
                                        <p:cTn id="41" dur="1000" fill="hold"/>
                                        <p:tgtEl>
                                          <p:spTgt spid="113"/>
                                        </p:tgtEl>
                                        <p:attrNameLst>
                                          <p:attrName>ppt_x</p:attrName>
                                        </p:attrNameLst>
                                      </p:cBhvr>
                                      <p:tavLst>
                                        <p:tav tm="0">
                                          <p:val>
                                            <p:strVal val="#ppt_x"/>
                                          </p:val>
                                        </p:tav>
                                        <p:tav tm="100000">
                                          <p:val>
                                            <p:strVal val="#ppt_x"/>
                                          </p:val>
                                        </p:tav>
                                      </p:tavLst>
                                    </p:anim>
                                    <p:anim calcmode="lin" valueType="num">
                                      <p:cBhvr additive="base">
                                        <p:cTn id="42" dur="1000" fill="hold"/>
                                        <p:tgtEl>
                                          <p:spTgt spid="113"/>
                                        </p:tgtEl>
                                        <p:attrNameLst>
                                          <p:attrName>ppt_y</p:attrName>
                                        </p:attrNameLst>
                                      </p:cBhvr>
                                      <p:tavLst>
                                        <p:tav tm="0">
                                          <p:val>
                                            <p:strVal val="1+#ppt_h/2"/>
                                          </p:val>
                                        </p:tav>
                                        <p:tav tm="100000">
                                          <p:val>
                                            <p:strVal val="#ppt_y"/>
                                          </p:val>
                                        </p:tav>
                                      </p:tavLst>
                                    </p:anim>
                                  </p:childTnLst>
                                </p:cTn>
                              </p:par>
                              <p:par>
                                <p:cTn id="43" presetID="10" presetClass="entr" presetSubtype="0" fill="hold" grpId="1" nodeType="withEffect">
                                  <p:stCondLst>
                                    <p:cond delay="0"/>
                                  </p:stCondLst>
                                  <p:childTnLst>
                                    <p:set>
                                      <p:cBhvr>
                                        <p:cTn id="44" dur="1" fill="hold">
                                          <p:stCondLst>
                                            <p:cond delay="0"/>
                                          </p:stCondLst>
                                        </p:cTn>
                                        <p:tgtEl>
                                          <p:spTgt spid="166"/>
                                        </p:tgtEl>
                                        <p:attrNameLst>
                                          <p:attrName>style.visibility</p:attrName>
                                        </p:attrNameLst>
                                      </p:cBhvr>
                                      <p:to>
                                        <p:strVal val="visible"/>
                                      </p:to>
                                    </p:set>
                                    <p:animEffect transition="in" filter="fade">
                                      <p:cBhvr>
                                        <p:cTn id="45" dur="500"/>
                                        <p:tgtEl>
                                          <p:spTgt spid="166"/>
                                        </p:tgtEl>
                                      </p:cBhvr>
                                    </p:animEffect>
                                  </p:childTnLst>
                                </p:cTn>
                              </p:par>
                              <p:par>
                                <p:cTn id="46" presetID="0" presetClass="path" presetSubtype="0" accel="50000" decel="50000" fill="hold" grpId="0" nodeType="withEffect">
                                  <p:stCondLst>
                                    <p:cond delay="0"/>
                                  </p:stCondLst>
                                  <p:childTnLst>
                                    <p:animMotion origin="layout" path="M 2.08333E-7 1.85185E-6 L 2.08333E-7 -0.05949 " pathEditMode="relative" rAng="0" ptsTypes="AA">
                                      <p:cBhvr>
                                        <p:cTn id="47" dur="1000" fill="hold"/>
                                        <p:tgtEl>
                                          <p:spTgt spid="166"/>
                                        </p:tgtEl>
                                        <p:attrNameLst>
                                          <p:attrName>ppt_x</p:attrName>
                                          <p:attrName>ppt_y</p:attrName>
                                        </p:attrNameLst>
                                      </p:cBhvr>
                                      <p:rCtr x="0" y="-2986"/>
                                    </p:animMotion>
                                  </p:childTnLst>
                                </p:cTn>
                              </p:par>
                              <p:par>
                                <p:cTn id="48" presetID="10" presetClass="entr" presetSubtype="0" fill="hold" grpId="0" nodeType="withEffect">
                                  <p:stCondLst>
                                    <p:cond delay="0"/>
                                  </p:stCondLst>
                                  <p:childTnLst>
                                    <p:set>
                                      <p:cBhvr>
                                        <p:cTn id="49" dur="1" fill="hold">
                                          <p:stCondLst>
                                            <p:cond delay="0"/>
                                          </p:stCondLst>
                                        </p:cTn>
                                        <p:tgtEl>
                                          <p:spTgt spid="168"/>
                                        </p:tgtEl>
                                        <p:attrNameLst>
                                          <p:attrName>style.visibility</p:attrName>
                                        </p:attrNameLst>
                                      </p:cBhvr>
                                      <p:to>
                                        <p:strVal val="visible"/>
                                      </p:to>
                                    </p:set>
                                    <p:animEffect transition="in" filter="fade">
                                      <p:cBhvr>
                                        <p:cTn id="50" dur="500"/>
                                        <p:tgtEl>
                                          <p:spTgt spid="16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9"/>
                                        </p:tgtEl>
                                        <p:attrNameLst>
                                          <p:attrName>style.visibility</p:attrName>
                                        </p:attrNameLst>
                                      </p:cBhvr>
                                      <p:to>
                                        <p:strVal val="visible"/>
                                      </p:to>
                                    </p:set>
                                    <p:animEffect transition="in" filter="fade">
                                      <p:cBhvr>
                                        <p:cTn id="53" dur="500"/>
                                        <p:tgtEl>
                                          <p:spTgt spid="16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0"/>
                                        </p:tgtEl>
                                        <p:attrNameLst>
                                          <p:attrName>style.visibility</p:attrName>
                                        </p:attrNameLst>
                                      </p:cBhvr>
                                      <p:to>
                                        <p:strVal val="visible"/>
                                      </p:to>
                                    </p:set>
                                    <p:animEffect transition="in" filter="fade">
                                      <p:cBhvr>
                                        <p:cTn id="56" dur="500"/>
                                        <p:tgtEl>
                                          <p:spTgt spid="170"/>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171"/>
                                        </p:tgtEl>
                                        <p:attrNameLst>
                                          <p:attrName>style.visibility</p:attrName>
                                        </p:attrNameLst>
                                      </p:cBhvr>
                                      <p:to>
                                        <p:strVal val="visible"/>
                                      </p:to>
                                    </p:set>
                                    <p:animEffect transition="in" filter="fade">
                                      <p:cBhvr>
                                        <p:cTn id="59" dur="500"/>
                                        <p:tgtEl>
                                          <p:spTgt spid="171"/>
                                        </p:tgtEl>
                                      </p:cBhvr>
                                    </p:animEffect>
                                  </p:childTnLst>
                                </p:cTn>
                              </p:par>
                              <p:par>
                                <p:cTn id="60" presetID="0" presetClass="path" presetSubtype="0" accel="50000" decel="50000" fill="hold" grpId="0" nodeType="withEffect">
                                  <p:stCondLst>
                                    <p:cond delay="0"/>
                                  </p:stCondLst>
                                  <p:childTnLst>
                                    <p:animMotion origin="layout" path="M 0 4.44444E-6 L 0 -0.0595 " pathEditMode="relative" rAng="0" ptsTypes="AA">
                                      <p:cBhvr>
                                        <p:cTn id="61" dur="1000" fill="hold"/>
                                        <p:tgtEl>
                                          <p:spTgt spid="171"/>
                                        </p:tgtEl>
                                        <p:attrNameLst>
                                          <p:attrName>ppt_x</p:attrName>
                                          <p:attrName>ppt_y</p:attrName>
                                        </p:attrNameLst>
                                      </p:cBhvr>
                                      <p:rCtr x="0" y="-2986"/>
                                    </p:animMotion>
                                  </p:childTnLst>
                                </p:cTn>
                              </p:par>
                              <p:par>
                                <p:cTn id="62" presetID="10" presetClass="entr" presetSubtype="0" fill="hold" grpId="1" nodeType="withEffect">
                                  <p:stCondLst>
                                    <p:cond delay="0"/>
                                  </p:stCondLst>
                                  <p:childTnLst>
                                    <p:set>
                                      <p:cBhvr>
                                        <p:cTn id="63" dur="1" fill="hold">
                                          <p:stCondLst>
                                            <p:cond delay="0"/>
                                          </p:stCondLst>
                                        </p:cTn>
                                        <p:tgtEl>
                                          <p:spTgt spid="172"/>
                                        </p:tgtEl>
                                        <p:attrNameLst>
                                          <p:attrName>style.visibility</p:attrName>
                                        </p:attrNameLst>
                                      </p:cBhvr>
                                      <p:to>
                                        <p:strVal val="visible"/>
                                      </p:to>
                                    </p:set>
                                    <p:animEffect transition="in" filter="fade">
                                      <p:cBhvr>
                                        <p:cTn id="64" dur="500"/>
                                        <p:tgtEl>
                                          <p:spTgt spid="172"/>
                                        </p:tgtEl>
                                      </p:cBhvr>
                                    </p:animEffect>
                                  </p:childTnLst>
                                </p:cTn>
                              </p:par>
                              <p:par>
                                <p:cTn id="65" presetID="0" presetClass="path" presetSubtype="0" accel="50000" decel="50000" fill="hold" grpId="0" nodeType="withEffect">
                                  <p:stCondLst>
                                    <p:cond delay="0"/>
                                  </p:stCondLst>
                                  <p:childTnLst>
                                    <p:animMotion origin="layout" path="M -4.16667E-7 -3.7037E-7 L 0.00078 -0.05162 " pathEditMode="relative" rAng="0" ptsTypes="AA">
                                      <p:cBhvr>
                                        <p:cTn id="66" dur="1000" fill="hold"/>
                                        <p:tgtEl>
                                          <p:spTgt spid="172"/>
                                        </p:tgtEl>
                                        <p:attrNameLst>
                                          <p:attrName>ppt_x</p:attrName>
                                          <p:attrName>ppt_y</p:attrName>
                                        </p:attrNameLst>
                                      </p:cBhvr>
                                      <p:rCtr x="39" y="-2593"/>
                                    </p:animMotion>
                                  </p:childTnLst>
                                </p:cTn>
                              </p:par>
                            </p:childTnLst>
                          </p:cTn>
                        </p:par>
                        <p:par>
                          <p:cTn id="67" fill="hold">
                            <p:stCondLst>
                              <p:cond delay="2000"/>
                            </p:stCondLst>
                            <p:childTnLst>
                              <p:par>
                                <p:cTn id="68" presetID="22" presetClass="entr" presetSubtype="8" fill="hold" nodeType="afterEffect">
                                  <p:stCondLst>
                                    <p:cond delay="0"/>
                                  </p:stCondLst>
                                  <p:childTnLst>
                                    <p:set>
                                      <p:cBhvr>
                                        <p:cTn id="69" dur="1" fill="hold">
                                          <p:stCondLst>
                                            <p:cond delay="0"/>
                                          </p:stCondLst>
                                        </p:cTn>
                                        <p:tgtEl>
                                          <p:spTgt spid="157"/>
                                        </p:tgtEl>
                                        <p:attrNameLst>
                                          <p:attrName>style.visibility</p:attrName>
                                        </p:attrNameLst>
                                      </p:cBhvr>
                                      <p:to>
                                        <p:strVal val="visible"/>
                                      </p:to>
                                    </p:set>
                                    <p:animEffect transition="in" filter="wipe(left)">
                                      <p:cBhvr>
                                        <p:cTn id="70" dur="500"/>
                                        <p:tgtEl>
                                          <p:spTgt spid="157"/>
                                        </p:tgtEl>
                                      </p:cBhvr>
                                    </p:animEffect>
                                  </p:childTnLst>
                                </p:cTn>
                              </p:par>
                            </p:childTnLst>
                          </p:cTn>
                        </p:par>
                        <p:par>
                          <p:cTn id="71" fill="hold">
                            <p:stCondLst>
                              <p:cond delay="2500"/>
                            </p:stCondLst>
                            <p:childTnLst>
                              <p:par>
                                <p:cTn id="72" presetID="53" presetClass="entr" presetSubtype="16" fill="hold" nodeType="afterEffect">
                                  <p:stCondLst>
                                    <p:cond delay="0"/>
                                  </p:stCondLst>
                                  <p:childTnLst>
                                    <p:set>
                                      <p:cBhvr>
                                        <p:cTn id="73" dur="1" fill="hold">
                                          <p:stCondLst>
                                            <p:cond delay="0"/>
                                          </p:stCondLst>
                                        </p:cTn>
                                        <p:tgtEl>
                                          <p:spTgt spid="118"/>
                                        </p:tgtEl>
                                        <p:attrNameLst>
                                          <p:attrName>style.visibility</p:attrName>
                                        </p:attrNameLst>
                                      </p:cBhvr>
                                      <p:to>
                                        <p:strVal val="visible"/>
                                      </p:to>
                                    </p:set>
                                    <p:anim calcmode="lin" valueType="num">
                                      <p:cBhvr>
                                        <p:cTn id="74" dur="1000" fill="hold"/>
                                        <p:tgtEl>
                                          <p:spTgt spid="118"/>
                                        </p:tgtEl>
                                        <p:attrNameLst>
                                          <p:attrName>ppt_w</p:attrName>
                                        </p:attrNameLst>
                                      </p:cBhvr>
                                      <p:tavLst>
                                        <p:tav tm="0">
                                          <p:val>
                                            <p:fltVal val="0"/>
                                          </p:val>
                                        </p:tav>
                                        <p:tav tm="100000">
                                          <p:val>
                                            <p:strVal val="#ppt_w"/>
                                          </p:val>
                                        </p:tav>
                                      </p:tavLst>
                                    </p:anim>
                                    <p:anim calcmode="lin" valueType="num">
                                      <p:cBhvr>
                                        <p:cTn id="75" dur="1000" fill="hold"/>
                                        <p:tgtEl>
                                          <p:spTgt spid="118"/>
                                        </p:tgtEl>
                                        <p:attrNameLst>
                                          <p:attrName>ppt_h</p:attrName>
                                        </p:attrNameLst>
                                      </p:cBhvr>
                                      <p:tavLst>
                                        <p:tav tm="0">
                                          <p:val>
                                            <p:fltVal val="0"/>
                                          </p:val>
                                        </p:tav>
                                        <p:tav tm="100000">
                                          <p:val>
                                            <p:strVal val="#ppt_h"/>
                                          </p:val>
                                        </p:tav>
                                      </p:tavLst>
                                    </p:anim>
                                    <p:animEffect transition="in" filter="fade">
                                      <p:cBhvr>
                                        <p:cTn id="76" dur="1000"/>
                                        <p:tgtEl>
                                          <p:spTgt spid="11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1"/>
                                        </p:tgtEl>
                                        <p:attrNameLst>
                                          <p:attrName>style.visibility</p:attrName>
                                        </p:attrNameLst>
                                      </p:cBhvr>
                                      <p:to>
                                        <p:strVal val="visible"/>
                                      </p:to>
                                    </p:set>
                                    <p:animEffect transition="in" filter="fade">
                                      <p:cBhvr>
                                        <p:cTn id="79" dur="1000"/>
                                        <p:tgtEl>
                                          <p:spTgt spid="161"/>
                                        </p:tgtEl>
                                      </p:cBhvr>
                                    </p:animEffect>
                                  </p:childTnLst>
                                </p:cTn>
                              </p:par>
                              <p:par>
                                <p:cTn id="80" presetID="42" presetClass="path" presetSubtype="0" accel="50000" decel="50000" fill="hold" grpId="1" nodeType="withEffect">
                                  <p:stCondLst>
                                    <p:cond delay="0"/>
                                  </p:stCondLst>
                                  <p:childTnLst>
                                    <p:animMotion origin="layout" path="M 5.55556E-7 -2.59259E-6 L 5.55556E-7 0.05772 " pathEditMode="relative" rAng="0" ptsTypes="AA">
                                      <p:cBhvr>
                                        <p:cTn id="81" dur="1000" fill="hold"/>
                                        <p:tgtEl>
                                          <p:spTgt spid="161"/>
                                        </p:tgtEl>
                                        <p:attrNameLst>
                                          <p:attrName>ppt_x</p:attrName>
                                          <p:attrName>ppt_y</p:attrName>
                                        </p:attrNameLst>
                                      </p:cBhvr>
                                      <p:rCtr x="0" y="2870"/>
                                    </p:animMotion>
                                  </p:childTnLst>
                                </p:cTn>
                              </p:par>
                            </p:childTnLst>
                          </p:cTn>
                        </p:par>
                        <p:par>
                          <p:cTn id="82" fill="hold">
                            <p:stCondLst>
                              <p:cond delay="3500"/>
                            </p:stCondLst>
                            <p:childTnLst>
                              <p:par>
                                <p:cTn id="83" presetID="53" presetClass="entr" presetSubtype="16" fill="hold" grpId="0" nodeType="afterEffect">
                                  <p:stCondLst>
                                    <p:cond delay="0"/>
                                  </p:stCondLst>
                                  <p:childTnLst>
                                    <p:set>
                                      <p:cBhvr>
                                        <p:cTn id="84" dur="1" fill="hold">
                                          <p:stCondLst>
                                            <p:cond delay="0"/>
                                          </p:stCondLst>
                                        </p:cTn>
                                        <p:tgtEl>
                                          <p:spTgt spid="174"/>
                                        </p:tgtEl>
                                        <p:attrNameLst>
                                          <p:attrName>style.visibility</p:attrName>
                                        </p:attrNameLst>
                                      </p:cBhvr>
                                      <p:to>
                                        <p:strVal val="visible"/>
                                      </p:to>
                                    </p:set>
                                    <p:anim calcmode="lin" valueType="num">
                                      <p:cBhvr>
                                        <p:cTn id="85" dur="500" fill="hold"/>
                                        <p:tgtEl>
                                          <p:spTgt spid="174"/>
                                        </p:tgtEl>
                                        <p:attrNameLst>
                                          <p:attrName>ppt_w</p:attrName>
                                        </p:attrNameLst>
                                      </p:cBhvr>
                                      <p:tavLst>
                                        <p:tav tm="0">
                                          <p:val>
                                            <p:fltVal val="0"/>
                                          </p:val>
                                        </p:tav>
                                        <p:tav tm="100000">
                                          <p:val>
                                            <p:strVal val="#ppt_w"/>
                                          </p:val>
                                        </p:tav>
                                      </p:tavLst>
                                    </p:anim>
                                    <p:anim calcmode="lin" valueType="num">
                                      <p:cBhvr>
                                        <p:cTn id="86" dur="500" fill="hold"/>
                                        <p:tgtEl>
                                          <p:spTgt spid="174"/>
                                        </p:tgtEl>
                                        <p:attrNameLst>
                                          <p:attrName>ppt_h</p:attrName>
                                        </p:attrNameLst>
                                      </p:cBhvr>
                                      <p:tavLst>
                                        <p:tav tm="0">
                                          <p:val>
                                            <p:fltVal val="0"/>
                                          </p:val>
                                        </p:tav>
                                        <p:tav tm="100000">
                                          <p:val>
                                            <p:strVal val="#ppt_h"/>
                                          </p:val>
                                        </p:tav>
                                      </p:tavLst>
                                    </p:anim>
                                    <p:animEffect transition="in" filter="fade">
                                      <p:cBhvr>
                                        <p:cTn id="87" dur="500"/>
                                        <p:tgtEl>
                                          <p:spTgt spid="174"/>
                                        </p:tgtEl>
                                      </p:cBhvr>
                                    </p:animEffect>
                                  </p:childTnLst>
                                </p:cTn>
                              </p:par>
                              <p:par>
                                <p:cTn id="88" presetID="23" presetClass="entr" presetSubtype="16" fill="hold" grpId="0" nodeType="withEffect">
                                  <p:stCondLst>
                                    <p:cond delay="0"/>
                                  </p:stCondLst>
                                  <p:childTnLst>
                                    <p:set>
                                      <p:cBhvr>
                                        <p:cTn id="89" dur="1" fill="hold">
                                          <p:stCondLst>
                                            <p:cond delay="0"/>
                                          </p:stCondLst>
                                        </p:cTn>
                                        <p:tgtEl>
                                          <p:spTgt spid="173"/>
                                        </p:tgtEl>
                                        <p:attrNameLst>
                                          <p:attrName>style.visibility</p:attrName>
                                        </p:attrNameLst>
                                      </p:cBhvr>
                                      <p:to>
                                        <p:strVal val="visible"/>
                                      </p:to>
                                    </p:set>
                                    <p:anim calcmode="lin" valueType="num">
                                      <p:cBhvr>
                                        <p:cTn id="90" dur="1000" fill="hold"/>
                                        <p:tgtEl>
                                          <p:spTgt spid="173"/>
                                        </p:tgtEl>
                                        <p:attrNameLst>
                                          <p:attrName>ppt_w</p:attrName>
                                        </p:attrNameLst>
                                      </p:cBhvr>
                                      <p:tavLst>
                                        <p:tav tm="0">
                                          <p:val>
                                            <p:fltVal val="0"/>
                                          </p:val>
                                        </p:tav>
                                        <p:tav tm="100000">
                                          <p:val>
                                            <p:strVal val="#ppt_w"/>
                                          </p:val>
                                        </p:tav>
                                      </p:tavLst>
                                    </p:anim>
                                    <p:anim calcmode="lin" valueType="num">
                                      <p:cBhvr>
                                        <p:cTn id="91" dur="1000" fill="hold"/>
                                        <p:tgtEl>
                                          <p:spTgt spid="173"/>
                                        </p:tgtEl>
                                        <p:attrNameLst>
                                          <p:attrName>ppt_h</p:attrName>
                                        </p:attrNameLst>
                                      </p:cBhvr>
                                      <p:tavLst>
                                        <p:tav tm="0">
                                          <p:val>
                                            <p:fltVal val="0"/>
                                          </p:val>
                                        </p:tav>
                                        <p:tav tm="100000">
                                          <p:val>
                                            <p:strVal val="#ppt_h"/>
                                          </p:val>
                                        </p:tav>
                                      </p:tavLst>
                                    </p:anim>
                                  </p:childTnLst>
                                </p:cTn>
                              </p:par>
                              <p:par>
                                <p:cTn id="92" presetID="42" presetClass="path" presetSubtype="0" fill="hold" grpId="1" nodeType="withEffect">
                                  <p:stCondLst>
                                    <p:cond delay="0"/>
                                  </p:stCondLst>
                                  <p:childTnLst>
                                    <p:animMotion origin="layout" path="M -0.06029 -0.00116 L 1.875E-6 -1.85185E-6 " pathEditMode="relative" rAng="0" ptsTypes="AA">
                                      <p:cBhvr>
                                        <p:cTn id="93" dur="1000" fill="hold"/>
                                        <p:tgtEl>
                                          <p:spTgt spid="173"/>
                                        </p:tgtEl>
                                        <p:attrNameLst>
                                          <p:attrName>ppt_x</p:attrName>
                                          <p:attrName>ppt_y</p:attrName>
                                        </p:attrNameLst>
                                      </p:cBhvr>
                                      <p:rCtr x="3008" y="0"/>
                                    </p:animMotion>
                                  </p:childTnLst>
                                </p:cTn>
                              </p:par>
                              <p:par>
                                <p:cTn id="94" presetID="10" presetClass="entr" presetSubtype="0" fill="hold" grpId="1" nodeType="withEffect">
                                  <p:stCondLst>
                                    <p:cond delay="0"/>
                                  </p:stCondLst>
                                  <p:childTnLst>
                                    <p:set>
                                      <p:cBhvr>
                                        <p:cTn id="95" dur="1" fill="hold">
                                          <p:stCondLst>
                                            <p:cond delay="0"/>
                                          </p:stCondLst>
                                        </p:cTn>
                                        <p:tgtEl>
                                          <p:spTgt spid="134"/>
                                        </p:tgtEl>
                                        <p:attrNameLst>
                                          <p:attrName>style.visibility</p:attrName>
                                        </p:attrNameLst>
                                      </p:cBhvr>
                                      <p:to>
                                        <p:strVal val="visible"/>
                                      </p:to>
                                    </p:set>
                                    <p:animEffect transition="in" filter="fade">
                                      <p:cBhvr>
                                        <p:cTn id="96" dur="500"/>
                                        <p:tgtEl>
                                          <p:spTgt spid="134"/>
                                        </p:tgtEl>
                                      </p:cBhvr>
                                    </p:animEffect>
                                  </p:childTnLst>
                                </p:cTn>
                              </p:par>
                              <p:par>
                                <p:cTn id="97" presetID="0" presetClass="path" presetSubtype="0" accel="50000" decel="50000" fill="hold" grpId="0" nodeType="withEffect">
                                  <p:stCondLst>
                                    <p:cond delay="0"/>
                                  </p:stCondLst>
                                  <p:childTnLst>
                                    <p:animMotion origin="layout" path="M 1.11111E-6 -1.60494E-6 L 1.11111E-6 -0.1358 " pathEditMode="relative" rAng="0" ptsTypes="AA">
                                      <p:cBhvr>
                                        <p:cTn id="98" dur="1000" fill="hold"/>
                                        <p:tgtEl>
                                          <p:spTgt spid="134"/>
                                        </p:tgtEl>
                                        <p:attrNameLst>
                                          <p:attrName>ppt_x</p:attrName>
                                          <p:attrName>ppt_y</p:attrName>
                                        </p:attrNameLst>
                                      </p:cBhvr>
                                      <p:rCtr x="0" y="-6790"/>
                                    </p:animMotion>
                                  </p:childTnLst>
                                </p:cTn>
                              </p:par>
                              <p:par>
                                <p:cTn id="99" presetID="22" presetClass="entr" presetSubtype="8" fill="hold" nodeType="withEffect">
                                  <p:stCondLst>
                                    <p:cond delay="0"/>
                                  </p:stCondLst>
                                  <p:childTnLst>
                                    <p:set>
                                      <p:cBhvr>
                                        <p:cTn id="100" dur="1" fill="hold">
                                          <p:stCondLst>
                                            <p:cond delay="0"/>
                                          </p:stCondLst>
                                        </p:cTn>
                                        <p:tgtEl>
                                          <p:spTgt spid="119"/>
                                        </p:tgtEl>
                                        <p:attrNameLst>
                                          <p:attrName>style.visibility</p:attrName>
                                        </p:attrNameLst>
                                      </p:cBhvr>
                                      <p:to>
                                        <p:strVal val="visible"/>
                                      </p:to>
                                    </p:set>
                                    <p:animEffect transition="in" filter="wipe(left)">
                                      <p:cBhvr>
                                        <p:cTn id="101" dur="1000"/>
                                        <p:tgtEl>
                                          <p:spTgt spid="119"/>
                                        </p:tgtEl>
                                      </p:cBhvr>
                                    </p:animEffect>
                                  </p:childTnLst>
                                </p:cTn>
                              </p:par>
                              <p:par>
                                <p:cTn id="102" presetID="22" presetClass="entr" presetSubtype="8" fill="hold" nodeType="withEffect">
                                  <p:stCondLst>
                                    <p:cond delay="0"/>
                                  </p:stCondLst>
                                  <p:childTnLst>
                                    <p:set>
                                      <p:cBhvr>
                                        <p:cTn id="103" dur="1" fill="hold">
                                          <p:stCondLst>
                                            <p:cond delay="0"/>
                                          </p:stCondLst>
                                        </p:cTn>
                                        <p:tgtEl>
                                          <p:spTgt spid="120"/>
                                        </p:tgtEl>
                                        <p:attrNameLst>
                                          <p:attrName>style.visibility</p:attrName>
                                        </p:attrNameLst>
                                      </p:cBhvr>
                                      <p:to>
                                        <p:strVal val="visible"/>
                                      </p:to>
                                    </p:set>
                                    <p:animEffect transition="in" filter="wipe(left)">
                                      <p:cBhvr>
                                        <p:cTn id="104" dur="1000"/>
                                        <p:tgtEl>
                                          <p:spTgt spid="120"/>
                                        </p:tgtEl>
                                      </p:cBhvr>
                                    </p:animEffect>
                                  </p:childTnLst>
                                </p:cTn>
                              </p:par>
                            </p:childTnLst>
                          </p:cTn>
                        </p:par>
                        <p:par>
                          <p:cTn id="105" fill="hold">
                            <p:stCondLst>
                              <p:cond delay="4500"/>
                            </p:stCondLst>
                            <p:childTnLst>
                              <p:par>
                                <p:cTn id="106" presetID="10" presetClass="entr" presetSubtype="0" fill="hold" grpId="1" nodeType="afterEffect">
                                  <p:stCondLst>
                                    <p:cond delay="0"/>
                                  </p:stCondLst>
                                  <p:childTnLst>
                                    <p:set>
                                      <p:cBhvr>
                                        <p:cTn id="107" dur="1" fill="hold">
                                          <p:stCondLst>
                                            <p:cond delay="0"/>
                                          </p:stCondLst>
                                        </p:cTn>
                                        <p:tgtEl>
                                          <p:spTgt spid="151"/>
                                        </p:tgtEl>
                                        <p:attrNameLst>
                                          <p:attrName>style.visibility</p:attrName>
                                        </p:attrNameLst>
                                      </p:cBhvr>
                                      <p:to>
                                        <p:strVal val="visible"/>
                                      </p:to>
                                    </p:set>
                                    <p:animEffect transition="in" filter="fade">
                                      <p:cBhvr>
                                        <p:cTn id="108" dur="500"/>
                                        <p:tgtEl>
                                          <p:spTgt spid="151"/>
                                        </p:tgtEl>
                                      </p:cBhvr>
                                    </p:animEffect>
                                  </p:childTnLst>
                                </p:cTn>
                              </p:par>
                              <p:par>
                                <p:cTn id="109" presetID="0" presetClass="path" presetSubtype="0" accel="50000" decel="50000" fill="hold" grpId="0" nodeType="withEffect">
                                  <p:stCondLst>
                                    <p:cond delay="0"/>
                                  </p:stCondLst>
                                  <p:childTnLst>
                                    <p:animMotion origin="layout" path="M 4.72222E-6 4.93827E-6 L 4.72222E-6 -0.10494 " pathEditMode="relative" rAng="0" ptsTypes="AA">
                                      <p:cBhvr>
                                        <p:cTn id="110" dur="1000" fill="hold"/>
                                        <p:tgtEl>
                                          <p:spTgt spid="151"/>
                                        </p:tgtEl>
                                        <p:attrNameLst>
                                          <p:attrName>ppt_x</p:attrName>
                                          <p:attrName>ppt_y</p:attrName>
                                        </p:attrNameLst>
                                      </p:cBhvr>
                                      <p:rCtr x="0" y="-5247"/>
                                    </p:animMotion>
                                  </p:childTnLst>
                                </p:cTn>
                              </p:par>
                              <p:par>
                                <p:cTn id="111" presetID="22" presetClass="entr" presetSubtype="4" fill="hold" grpId="0" nodeType="withEffect">
                                  <p:stCondLst>
                                    <p:cond delay="0"/>
                                  </p:stCondLst>
                                  <p:childTnLst>
                                    <p:set>
                                      <p:cBhvr>
                                        <p:cTn id="112" dur="1" fill="hold">
                                          <p:stCondLst>
                                            <p:cond delay="0"/>
                                          </p:stCondLst>
                                        </p:cTn>
                                        <p:tgtEl>
                                          <p:spTgt spid="175"/>
                                        </p:tgtEl>
                                        <p:attrNameLst>
                                          <p:attrName>style.visibility</p:attrName>
                                        </p:attrNameLst>
                                      </p:cBhvr>
                                      <p:to>
                                        <p:strVal val="visible"/>
                                      </p:to>
                                    </p:set>
                                    <p:animEffect transition="in" filter="wipe(down)">
                                      <p:cBhvr>
                                        <p:cTn id="113" dur="1000"/>
                                        <p:tgtEl>
                                          <p:spTgt spid="175"/>
                                        </p:tgtEl>
                                      </p:cBhvr>
                                    </p:animEffect>
                                  </p:childTnLst>
                                </p:cTn>
                              </p:par>
                            </p:childTnLst>
                          </p:cTn>
                        </p:par>
                        <p:par>
                          <p:cTn id="114" fill="hold">
                            <p:stCondLst>
                              <p:cond delay="5500"/>
                            </p:stCondLst>
                            <p:childTnLst>
                              <p:par>
                                <p:cTn id="115" presetID="22" presetClass="entr" presetSubtype="8" fill="hold" nodeType="afterEffect">
                                  <p:stCondLst>
                                    <p:cond delay="0"/>
                                  </p:stCondLst>
                                  <p:childTnLst>
                                    <p:set>
                                      <p:cBhvr>
                                        <p:cTn id="116" dur="1" fill="hold">
                                          <p:stCondLst>
                                            <p:cond delay="0"/>
                                          </p:stCondLst>
                                        </p:cTn>
                                        <p:tgtEl>
                                          <p:spTgt spid="158"/>
                                        </p:tgtEl>
                                        <p:attrNameLst>
                                          <p:attrName>style.visibility</p:attrName>
                                        </p:attrNameLst>
                                      </p:cBhvr>
                                      <p:to>
                                        <p:strVal val="visible"/>
                                      </p:to>
                                    </p:set>
                                    <p:animEffect transition="in" filter="wipe(left)">
                                      <p:cBhvr>
                                        <p:cTn id="117" dur="500"/>
                                        <p:tgtEl>
                                          <p:spTgt spid="158"/>
                                        </p:tgtEl>
                                      </p:cBhvr>
                                    </p:animEffect>
                                  </p:childTnLst>
                                </p:cTn>
                              </p:par>
                            </p:childTnLst>
                          </p:cTn>
                        </p:par>
                        <p:par>
                          <p:cTn id="118" fill="hold">
                            <p:stCondLst>
                              <p:cond delay="6000"/>
                            </p:stCondLst>
                            <p:childTnLst>
                              <p:par>
                                <p:cTn id="119" presetID="53" presetClass="entr" presetSubtype="16" fill="hold" nodeType="afterEffect">
                                  <p:stCondLst>
                                    <p:cond delay="0"/>
                                  </p:stCondLst>
                                  <p:childTnLst>
                                    <p:set>
                                      <p:cBhvr>
                                        <p:cTn id="120" dur="1" fill="hold">
                                          <p:stCondLst>
                                            <p:cond delay="0"/>
                                          </p:stCondLst>
                                        </p:cTn>
                                        <p:tgtEl>
                                          <p:spTgt spid="121"/>
                                        </p:tgtEl>
                                        <p:attrNameLst>
                                          <p:attrName>style.visibility</p:attrName>
                                        </p:attrNameLst>
                                      </p:cBhvr>
                                      <p:to>
                                        <p:strVal val="visible"/>
                                      </p:to>
                                    </p:set>
                                    <p:anim calcmode="lin" valueType="num">
                                      <p:cBhvr>
                                        <p:cTn id="121" dur="1000" fill="hold"/>
                                        <p:tgtEl>
                                          <p:spTgt spid="121"/>
                                        </p:tgtEl>
                                        <p:attrNameLst>
                                          <p:attrName>ppt_w</p:attrName>
                                        </p:attrNameLst>
                                      </p:cBhvr>
                                      <p:tavLst>
                                        <p:tav tm="0">
                                          <p:val>
                                            <p:fltVal val="0"/>
                                          </p:val>
                                        </p:tav>
                                        <p:tav tm="100000">
                                          <p:val>
                                            <p:strVal val="#ppt_w"/>
                                          </p:val>
                                        </p:tav>
                                      </p:tavLst>
                                    </p:anim>
                                    <p:anim calcmode="lin" valueType="num">
                                      <p:cBhvr>
                                        <p:cTn id="122" dur="1000" fill="hold"/>
                                        <p:tgtEl>
                                          <p:spTgt spid="121"/>
                                        </p:tgtEl>
                                        <p:attrNameLst>
                                          <p:attrName>ppt_h</p:attrName>
                                        </p:attrNameLst>
                                      </p:cBhvr>
                                      <p:tavLst>
                                        <p:tav tm="0">
                                          <p:val>
                                            <p:fltVal val="0"/>
                                          </p:val>
                                        </p:tav>
                                        <p:tav tm="100000">
                                          <p:val>
                                            <p:strVal val="#ppt_h"/>
                                          </p:val>
                                        </p:tav>
                                      </p:tavLst>
                                    </p:anim>
                                    <p:animEffect transition="in" filter="fade">
                                      <p:cBhvr>
                                        <p:cTn id="123" dur="1000"/>
                                        <p:tgtEl>
                                          <p:spTgt spid="121"/>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137"/>
                                        </p:tgtEl>
                                        <p:attrNameLst>
                                          <p:attrName>style.visibility</p:attrName>
                                        </p:attrNameLst>
                                      </p:cBhvr>
                                      <p:to>
                                        <p:strVal val="visible"/>
                                      </p:to>
                                    </p:set>
                                    <p:animEffect transition="in" filter="fade">
                                      <p:cBhvr>
                                        <p:cTn id="126" dur="500"/>
                                        <p:tgtEl>
                                          <p:spTgt spid="137"/>
                                        </p:tgtEl>
                                      </p:cBhvr>
                                    </p:animEffect>
                                  </p:childTnLst>
                                </p:cTn>
                              </p:par>
                              <p:par>
                                <p:cTn id="127" presetID="0" presetClass="path" presetSubtype="0" accel="50000" decel="50000" fill="hold" grpId="0" nodeType="withEffect">
                                  <p:stCondLst>
                                    <p:cond delay="0"/>
                                  </p:stCondLst>
                                  <p:childTnLst>
                                    <p:animMotion origin="layout" path="M -2.5E-6 -2.96296E-6 L -2.5E-6 -0.1358 " pathEditMode="relative" rAng="0" ptsTypes="AA">
                                      <p:cBhvr>
                                        <p:cTn id="128" dur="1000" fill="hold"/>
                                        <p:tgtEl>
                                          <p:spTgt spid="137"/>
                                        </p:tgtEl>
                                        <p:attrNameLst>
                                          <p:attrName>ppt_x</p:attrName>
                                          <p:attrName>ppt_y</p:attrName>
                                        </p:attrNameLst>
                                      </p:cBhvr>
                                      <p:rCtr x="0" y="-6790"/>
                                    </p:animMotion>
                                  </p:childTnLst>
                                </p:cTn>
                              </p:par>
                            </p:childTnLst>
                          </p:cTn>
                        </p:par>
                        <p:par>
                          <p:cTn id="129" fill="hold">
                            <p:stCondLst>
                              <p:cond delay="7000"/>
                            </p:stCondLst>
                            <p:childTnLst>
                              <p:par>
                                <p:cTn id="130" presetID="22" presetClass="entr" presetSubtype="8" fill="hold" nodeType="afterEffect">
                                  <p:stCondLst>
                                    <p:cond delay="0"/>
                                  </p:stCondLst>
                                  <p:childTnLst>
                                    <p:set>
                                      <p:cBhvr>
                                        <p:cTn id="131" dur="1" fill="hold">
                                          <p:stCondLst>
                                            <p:cond delay="0"/>
                                          </p:stCondLst>
                                        </p:cTn>
                                        <p:tgtEl>
                                          <p:spTgt spid="159"/>
                                        </p:tgtEl>
                                        <p:attrNameLst>
                                          <p:attrName>style.visibility</p:attrName>
                                        </p:attrNameLst>
                                      </p:cBhvr>
                                      <p:to>
                                        <p:strVal val="visible"/>
                                      </p:to>
                                    </p:set>
                                    <p:animEffect transition="in" filter="wipe(left)">
                                      <p:cBhvr>
                                        <p:cTn id="132" dur="500"/>
                                        <p:tgtEl>
                                          <p:spTgt spid="159"/>
                                        </p:tgtEl>
                                      </p:cBhvr>
                                    </p:animEffect>
                                  </p:childTnLst>
                                </p:cTn>
                              </p:par>
                            </p:childTnLst>
                          </p:cTn>
                        </p:par>
                        <p:par>
                          <p:cTn id="133" fill="hold">
                            <p:stCondLst>
                              <p:cond delay="7500"/>
                            </p:stCondLst>
                            <p:childTnLst>
                              <p:par>
                                <p:cTn id="134" presetID="53" presetClass="entr" presetSubtype="16" fill="hold" nodeType="afterEffect">
                                  <p:stCondLst>
                                    <p:cond delay="0"/>
                                  </p:stCondLst>
                                  <p:childTnLst>
                                    <p:set>
                                      <p:cBhvr>
                                        <p:cTn id="135" dur="1" fill="hold">
                                          <p:stCondLst>
                                            <p:cond delay="0"/>
                                          </p:stCondLst>
                                        </p:cTn>
                                        <p:tgtEl>
                                          <p:spTgt spid="131"/>
                                        </p:tgtEl>
                                        <p:attrNameLst>
                                          <p:attrName>style.visibility</p:attrName>
                                        </p:attrNameLst>
                                      </p:cBhvr>
                                      <p:to>
                                        <p:strVal val="visible"/>
                                      </p:to>
                                    </p:set>
                                    <p:anim calcmode="lin" valueType="num">
                                      <p:cBhvr>
                                        <p:cTn id="136" dur="1000" fill="hold"/>
                                        <p:tgtEl>
                                          <p:spTgt spid="131"/>
                                        </p:tgtEl>
                                        <p:attrNameLst>
                                          <p:attrName>ppt_w</p:attrName>
                                        </p:attrNameLst>
                                      </p:cBhvr>
                                      <p:tavLst>
                                        <p:tav tm="0">
                                          <p:val>
                                            <p:fltVal val="0"/>
                                          </p:val>
                                        </p:tav>
                                        <p:tav tm="100000">
                                          <p:val>
                                            <p:strVal val="#ppt_w"/>
                                          </p:val>
                                        </p:tav>
                                      </p:tavLst>
                                    </p:anim>
                                    <p:anim calcmode="lin" valueType="num">
                                      <p:cBhvr>
                                        <p:cTn id="137" dur="1000" fill="hold"/>
                                        <p:tgtEl>
                                          <p:spTgt spid="131"/>
                                        </p:tgtEl>
                                        <p:attrNameLst>
                                          <p:attrName>ppt_h</p:attrName>
                                        </p:attrNameLst>
                                      </p:cBhvr>
                                      <p:tavLst>
                                        <p:tav tm="0">
                                          <p:val>
                                            <p:fltVal val="0"/>
                                          </p:val>
                                        </p:tav>
                                        <p:tav tm="100000">
                                          <p:val>
                                            <p:strVal val="#ppt_h"/>
                                          </p:val>
                                        </p:tav>
                                      </p:tavLst>
                                    </p:anim>
                                    <p:animEffect transition="in" filter="fade">
                                      <p:cBhvr>
                                        <p:cTn id="138" dur="1000"/>
                                        <p:tgtEl>
                                          <p:spTgt spid="131"/>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135"/>
                                        </p:tgtEl>
                                        <p:attrNameLst>
                                          <p:attrName>style.visibility</p:attrName>
                                        </p:attrNameLst>
                                      </p:cBhvr>
                                      <p:to>
                                        <p:strVal val="visible"/>
                                      </p:to>
                                    </p:set>
                                    <p:animEffect transition="in" filter="fade">
                                      <p:cBhvr>
                                        <p:cTn id="141" dur="500"/>
                                        <p:tgtEl>
                                          <p:spTgt spid="135"/>
                                        </p:tgtEl>
                                      </p:cBhvr>
                                    </p:animEffect>
                                  </p:childTnLst>
                                </p:cTn>
                              </p:par>
                              <p:par>
                                <p:cTn id="142" presetID="0" presetClass="path" presetSubtype="0" accel="50000" decel="50000" fill="hold" grpId="0" nodeType="withEffect">
                                  <p:stCondLst>
                                    <p:cond delay="0"/>
                                  </p:stCondLst>
                                  <p:childTnLst>
                                    <p:animMotion origin="layout" path="M -3.05556E-6 9.87654E-7 L -3.05556E-6 -0.1358 " pathEditMode="relative" rAng="0" ptsTypes="AA">
                                      <p:cBhvr>
                                        <p:cTn id="143" dur="1000" fill="hold"/>
                                        <p:tgtEl>
                                          <p:spTgt spid="135"/>
                                        </p:tgtEl>
                                        <p:attrNameLst>
                                          <p:attrName>ppt_x</p:attrName>
                                          <p:attrName>ppt_y</p:attrName>
                                        </p:attrNameLst>
                                      </p:cBhvr>
                                      <p:rCtr x="0" y="-6790"/>
                                    </p:animMotion>
                                  </p:childTnLst>
                                </p:cTn>
                              </p:par>
                            </p:childTnLst>
                          </p:cTn>
                        </p:par>
                        <p:par>
                          <p:cTn id="144" fill="hold">
                            <p:stCondLst>
                              <p:cond delay="8500"/>
                            </p:stCondLst>
                            <p:childTnLst>
                              <p:par>
                                <p:cTn id="145" presetID="22" presetClass="entr" presetSubtype="8" fill="hold" nodeType="afterEffect">
                                  <p:stCondLst>
                                    <p:cond delay="0"/>
                                  </p:stCondLst>
                                  <p:childTnLst>
                                    <p:set>
                                      <p:cBhvr>
                                        <p:cTn id="146" dur="1" fill="hold">
                                          <p:stCondLst>
                                            <p:cond delay="0"/>
                                          </p:stCondLst>
                                        </p:cTn>
                                        <p:tgtEl>
                                          <p:spTgt spid="160"/>
                                        </p:tgtEl>
                                        <p:attrNameLst>
                                          <p:attrName>style.visibility</p:attrName>
                                        </p:attrNameLst>
                                      </p:cBhvr>
                                      <p:to>
                                        <p:strVal val="visible"/>
                                      </p:to>
                                    </p:set>
                                    <p:animEffect transition="in" filter="wipe(left)">
                                      <p:cBhvr>
                                        <p:cTn id="147" dur="500"/>
                                        <p:tgtEl>
                                          <p:spTgt spid="160"/>
                                        </p:tgtEl>
                                      </p:cBhvr>
                                    </p:animEffect>
                                  </p:childTnLst>
                                </p:cTn>
                              </p:par>
                            </p:childTnLst>
                          </p:cTn>
                        </p:par>
                        <p:par>
                          <p:cTn id="148" fill="hold">
                            <p:stCondLst>
                              <p:cond delay="9000"/>
                            </p:stCondLst>
                            <p:childTnLst>
                              <p:par>
                                <p:cTn id="149" presetID="53" presetClass="entr" presetSubtype="16" fill="hold" nodeType="afterEffect">
                                  <p:stCondLst>
                                    <p:cond delay="0"/>
                                  </p:stCondLst>
                                  <p:childTnLst>
                                    <p:set>
                                      <p:cBhvr>
                                        <p:cTn id="150" dur="1" fill="hold">
                                          <p:stCondLst>
                                            <p:cond delay="0"/>
                                          </p:stCondLst>
                                        </p:cTn>
                                        <p:tgtEl>
                                          <p:spTgt spid="122"/>
                                        </p:tgtEl>
                                        <p:attrNameLst>
                                          <p:attrName>style.visibility</p:attrName>
                                        </p:attrNameLst>
                                      </p:cBhvr>
                                      <p:to>
                                        <p:strVal val="visible"/>
                                      </p:to>
                                    </p:set>
                                    <p:anim calcmode="lin" valueType="num">
                                      <p:cBhvr>
                                        <p:cTn id="151" dur="1000" fill="hold"/>
                                        <p:tgtEl>
                                          <p:spTgt spid="122"/>
                                        </p:tgtEl>
                                        <p:attrNameLst>
                                          <p:attrName>ppt_w</p:attrName>
                                        </p:attrNameLst>
                                      </p:cBhvr>
                                      <p:tavLst>
                                        <p:tav tm="0">
                                          <p:val>
                                            <p:fltVal val="0"/>
                                          </p:val>
                                        </p:tav>
                                        <p:tav tm="100000">
                                          <p:val>
                                            <p:strVal val="#ppt_w"/>
                                          </p:val>
                                        </p:tav>
                                      </p:tavLst>
                                    </p:anim>
                                    <p:anim calcmode="lin" valueType="num">
                                      <p:cBhvr>
                                        <p:cTn id="152" dur="1000" fill="hold"/>
                                        <p:tgtEl>
                                          <p:spTgt spid="122"/>
                                        </p:tgtEl>
                                        <p:attrNameLst>
                                          <p:attrName>ppt_h</p:attrName>
                                        </p:attrNameLst>
                                      </p:cBhvr>
                                      <p:tavLst>
                                        <p:tav tm="0">
                                          <p:val>
                                            <p:fltVal val="0"/>
                                          </p:val>
                                        </p:tav>
                                        <p:tav tm="100000">
                                          <p:val>
                                            <p:strVal val="#ppt_h"/>
                                          </p:val>
                                        </p:tav>
                                      </p:tavLst>
                                    </p:anim>
                                    <p:animEffect transition="in" filter="fade">
                                      <p:cBhvr>
                                        <p:cTn id="153" dur="1000"/>
                                        <p:tgtEl>
                                          <p:spTgt spid="122"/>
                                        </p:tgtEl>
                                      </p:cBhvr>
                                    </p:animEffect>
                                  </p:childTnLst>
                                </p:cTn>
                              </p:par>
                              <p:par>
                                <p:cTn id="154" presetID="53" presetClass="entr" presetSubtype="16" fill="hold" nodeType="withEffect">
                                  <p:stCondLst>
                                    <p:cond delay="200"/>
                                  </p:stCondLst>
                                  <p:childTnLst>
                                    <p:set>
                                      <p:cBhvr>
                                        <p:cTn id="155" dur="1" fill="hold">
                                          <p:stCondLst>
                                            <p:cond delay="0"/>
                                          </p:stCondLst>
                                        </p:cTn>
                                        <p:tgtEl>
                                          <p:spTgt spid="125"/>
                                        </p:tgtEl>
                                        <p:attrNameLst>
                                          <p:attrName>style.visibility</p:attrName>
                                        </p:attrNameLst>
                                      </p:cBhvr>
                                      <p:to>
                                        <p:strVal val="visible"/>
                                      </p:to>
                                    </p:set>
                                    <p:anim calcmode="lin" valueType="num">
                                      <p:cBhvr>
                                        <p:cTn id="156" dur="1000" fill="hold"/>
                                        <p:tgtEl>
                                          <p:spTgt spid="125"/>
                                        </p:tgtEl>
                                        <p:attrNameLst>
                                          <p:attrName>ppt_w</p:attrName>
                                        </p:attrNameLst>
                                      </p:cBhvr>
                                      <p:tavLst>
                                        <p:tav tm="0">
                                          <p:val>
                                            <p:fltVal val="0"/>
                                          </p:val>
                                        </p:tav>
                                        <p:tav tm="100000">
                                          <p:val>
                                            <p:strVal val="#ppt_w"/>
                                          </p:val>
                                        </p:tav>
                                      </p:tavLst>
                                    </p:anim>
                                    <p:anim calcmode="lin" valueType="num">
                                      <p:cBhvr>
                                        <p:cTn id="157" dur="1000" fill="hold"/>
                                        <p:tgtEl>
                                          <p:spTgt spid="125"/>
                                        </p:tgtEl>
                                        <p:attrNameLst>
                                          <p:attrName>ppt_h</p:attrName>
                                        </p:attrNameLst>
                                      </p:cBhvr>
                                      <p:tavLst>
                                        <p:tav tm="0">
                                          <p:val>
                                            <p:fltVal val="0"/>
                                          </p:val>
                                        </p:tav>
                                        <p:tav tm="100000">
                                          <p:val>
                                            <p:strVal val="#ppt_h"/>
                                          </p:val>
                                        </p:tav>
                                      </p:tavLst>
                                    </p:anim>
                                    <p:animEffect transition="in" filter="fade">
                                      <p:cBhvr>
                                        <p:cTn id="158" dur="1000"/>
                                        <p:tgtEl>
                                          <p:spTgt spid="125"/>
                                        </p:tgtEl>
                                      </p:cBhvr>
                                    </p:animEffect>
                                  </p:childTnLst>
                                </p:cTn>
                              </p:par>
                              <p:par>
                                <p:cTn id="159" presetID="53" presetClass="entr" presetSubtype="16" fill="hold" nodeType="withEffect">
                                  <p:stCondLst>
                                    <p:cond delay="300"/>
                                  </p:stCondLst>
                                  <p:childTnLst>
                                    <p:set>
                                      <p:cBhvr>
                                        <p:cTn id="160" dur="1" fill="hold">
                                          <p:stCondLst>
                                            <p:cond delay="0"/>
                                          </p:stCondLst>
                                        </p:cTn>
                                        <p:tgtEl>
                                          <p:spTgt spid="128"/>
                                        </p:tgtEl>
                                        <p:attrNameLst>
                                          <p:attrName>style.visibility</p:attrName>
                                        </p:attrNameLst>
                                      </p:cBhvr>
                                      <p:to>
                                        <p:strVal val="visible"/>
                                      </p:to>
                                    </p:set>
                                    <p:anim calcmode="lin" valueType="num">
                                      <p:cBhvr>
                                        <p:cTn id="161" dur="1000" fill="hold"/>
                                        <p:tgtEl>
                                          <p:spTgt spid="128"/>
                                        </p:tgtEl>
                                        <p:attrNameLst>
                                          <p:attrName>ppt_w</p:attrName>
                                        </p:attrNameLst>
                                      </p:cBhvr>
                                      <p:tavLst>
                                        <p:tav tm="0">
                                          <p:val>
                                            <p:fltVal val="0"/>
                                          </p:val>
                                        </p:tav>
                                        <p:tav tm="100000">
                                          <p:val>
                                            <p:strVal val="#ppt_w"/>
                                          </p:val>
                                        </p:tav>
                                      </p:tavLst>
                                    </p:anim>
                                    <p:anim calcmode="lin" valueType="num">
                                      <p:cBhvr>
                                        <p:cTn id="162" dur="1000" fill="hold"/>
                                        <p:tgtEl>
                                          <p:spTgt spid="128"/>
                                        </p:tgtEl>
                                        <p:attrNameLst>
                                          <p:attrName>ppt_h</p:attrName>
                                        </p:attrNameLst>
                                      </p:cBhvr>
                                      <p:tavLst>
                                        <p:tav tm="0">
                                          <p:val>
                                            <p:fltVal val="0"/>
                                          </p:val>
                                        </p:tav>
                                        <p:tav tm="100000">
                                          <p:val>
                                            <p:strVal val="#ppt_h"/>
                                          </p:val>
                                        </p:tav>
                                      </p:tavLst>
                                    </p:anim>
                                    <p:animEffect transition="in" filter="fade">
                                      <p:cBhvr>
                                        <p:cTn id="163" dur="1000"/>
                                        <p:tgtEl>
                                          <p:spTgt spid="128"/>
                                        </p:tgtEl>
                                      </p:cBhvr>
                                    </p:animEffect>
                                  </p:childTnLst>
                                </p:cTn>
                              </p:par>
                            </p:childTnLst>
                          </p:cTn>
                        </p:par>
                        <p:par>
                          <p:cTn id="164" fill="hold">
                            <p:stCondLst>
                              <p:cond delay="10300"/>
                            </p:stCondLst>
                            <p:childTnLst>
                              <p:par>
                                <p:cTn id="165" presetID="2" presetClass="entr" presetSubtype="4" accel="50000" decel="50000" fill="hold" grpId="0" nodeType="afterEffect">
                                  <p:stCondLst>
                                    <p:cond delay="0"/>
                                  </p:stCondLst>
                                  <p:childTnLst>
                                    <p:set>
                                      <p:cBhvr>
                                        <p:cTn id="166" dur="1" fill="hold">
                                          <p:stCondLst>
                                            <p:cond delay="0"/>
                                          </p:stCondLst>
                                        </p:cTn>
                                        <p:tgtEl>
                                          <p:spTgt spid="152"/>
                                        </p:tgtEl>
                                        <p:attrNameLst>
                                          <p:attrName>style.visibility</p:attrName>
                                        </p:attrNameLst>
                                      </p:cBhvr>
                                      <p:to>
                                        <p:strVal val="visible"/>
                                      </p:to>
                                    </p:set>
                                    <p:anim calcmode="lin" valueType="num">
                                      <p:cBhvr additive="base">
                                        <p:cTn id="167" dur="1000" fill="hold"/>
                                        <p:tgtEl>
                                          <p:spTgt spid="152"/>
                                        </p:tgtEl>
                                        <p:attrNameLst>
                                          <p:attrName>ppt_x</p:attrName>
                                        </p:attrNameLst>
                                      </p:cBhvr>
                                      <p:tavLst>
                                        <p:tav tm="0">
                                          <p:val>
                                            <p:strVal val="#ppt_x"/>
                                          </p:val>
                                        </p:tav>
                                        <p:tav tm="100000">
                                          <p:val>
                                            <p:strVal val="#ppt_x"/>
                                          </p:val>
                                        </p:tav>
                                      </p:tavLst>
                                    </p:anim>
                                    <p:anim calcmode="lin" valueType="num">
                                      <p:cBhvr additive="base">
                                        <p:cTn id="168" dur="1000" fill="hold"/>
                                        <p:tgtEl>
                                          <p:spTgt spid="152"/>
                                        </p:tgtEl>
                                        <p:attrNameLst>
                                          <p:attrName>ppt_y</p:attrName>
                                        </p:attrNameLst>
                                      </p:cBhvr>
                                      <p:tavLst>
                                        <p:tav tm="0">
                                          <p:val>
                                            <p:strVal val="1+#ppt_h/2"/>
                                          </p:val>
                                        </p:tav>
                                        <p:tav tm="100000">
                                          <p:val>
                                            <p:strVal val="#ppt_y"/>
                                          </p:val>
                                        </p:tav>
                                      </p:tavLst>
                                    </p:anim>
                                  </p:childTnLst>
                                </p:cTn>
                              </p:par>
                            </p:childTnLst>
                          </p:cTn>
                        </p:par>
                        <p:par>
                          <p:cTn id="169" fill="hold">
                            <p:stCondLst>
                              <p:cond delay="11300"/>
                            </p:stCondLst>
                            <p:childTnLst>
                              <p:par>
                                <p:cTn id="170" presetID="22" presetClass="entr" presetSubtype="8" fill="hold" nodeType="afterEffect">
                                  <p:stCondLst>
                                    <p:cond delay="0"/>
                                  </p:stCondLst>
                                  <p:childTnLst>
                                    <p:set>
                                      <p:cBhvr>
                                        <p:cTn id="171" dur="1" fill="hold">
                                          <p:stCondLst>
                                            <p:cond delay="0"/>
                                          </p:stCondLst>
                                        </p:cTn>
                                        <p:tgtEl>
                                          <p:spTgt spid="153"/>
                                        </p:tgtEl>
                                        <p:attrNameLst>
                                          <p:attrName>style.visibility</p:attrName>
                                        </p:attrNameLst>
                                      </p:cBhvr>
                                      <p:to>
                                        <p:strVal val="visible"/>
                                      </p:to>
                                    </p:set>
                                    <p:animEffect transition="in" filter="wipe(left)">
                                      <p:cBhvr>
                                        <p:cTn id="172" dur="1000"/>
                                        <p:tgtEl>
                                          <p:spTgt spid="153"/>
                                        </p:tgtEl>
                                      </p:cBhvr>
                                    </p:animEffect>
                                  </p:childTnLst>
                                </p:cTn>
                              </p:par>
                            </p:childTnLst>
                          </p:cTn>
                        </p:par>
                        <p:par>
                          <p:cTn id="173" fill="hold">
                            <p:stCondLst>
                              <p:cond delay="12300"/>
                            </p:stCondLst>
                            <p:childTnLst>
                              <p:par>
                                <p:cTn id="174" presetID="2" presetClass="entr" presetSubtype="4" accel="50000" decel="50000" fill="hold" grpId="0" nodeType="afterEffect">
                                  <p:stCondLst>
                                    <p:cond delay="0"/>
                                  </p:stCondLst>
                                  <p:childTnLst>
                                    <p:set>
                                      <p:cBhvr>
                                        <p:cTn id="175" dur="1" fill="hold">
                                          <p:stCondLst>
                                            <p:cond delay="0"/>
                                          </p:stCondLst>
                                        </p:cTn>
                                        <p:tgtEl>
                                          <p:spTgt spid="154"/>
                                        </p:tgtEl>
                                        <p:attrNameLst>
                                          <p:attrName>style.visibility</p:attrName>
                                        </p:attrNameLst>
                                      </p:cBhvr>
                                      <p:to>
                                        <p:strVal val="visible"/>
                                      </p:to>
                                    </p:set>
                                    <p:anim calcmode="lin" valueType="num">
                                      <p:cBhvr additive="base">
                                        <p:cTn id="176" dur="1000" fill="hold"/>
                                        <p:tgtEl>
                                          <p:spTgt spid="154"/>
                                        </p:tgtEl>
                                        <p:attrNameLst>
                                          <p:attrName>ppt_x</p:attrName>
                                        </p:attrNameLst>
                                      </p:cBhvr>
                                      <p:tavLst>
                                        <p:tav tm="0">
                                          <p:val>
                                            <p:strVal val="#ppt_x"/>
                                          </p:val>
                                        </p:tav>
                                        <p:tav tm="100000">
                                          <p:val>
                                            <p:strVal val="#ppt_x"/>
                                          </p:val>
                                        </p:tav>
                                      </p:tavLst>
                                    </p:anim>
                                    <p:anim calcmode="lin" valueType="num">
                                      <p:cBhvr additive="base">
                                        <p:cTn id="177" dur="1000" fill="hold"/>
                                        <p:tgtEl>
                                          <p:spTgt spid="154"/>
                                        </p:tgtEl>
                                        <p:attrNameLst>
                                          <p:attrName>ppt_y</p:attrName>
                                        </p:attrNameLst>
                                      </p:cBhvr>
                                      <p:tavLst>
                                        <p:tav tm="0">
                                          <p:val>
                                            <p:strVal val="1+#ppt_h/2"/>
                                          </p:val>
                                        </p:tav>
                                        <p:tav tm="100000">
                                          <p:val>
                                            <p:strVal val="#ppt_y"/>
                                          </p:val>
                                        </p:tav>
                                      </p:tavLst>
                                    </p:anim>
                                  </p:childTnLst>
                                </p:cTn>
                              </p:par>
                            </p:childTnLst>
                          </p:cTn>
                        </p:par>
                        <p:par>
                          <p:cTn id="178" fill="hold">
                            <p:stCondLst>
                              <p:cond delay="13300"/>
                            </p:stCondLst>
                            <p:childTnLst>
                              <p:par>
                                <p:cTn id="179" presetID="22" presetClass="entr" presetSubtype="8" fill="hold" nodeType="afterEffect">
                                  <p:stCondLst>
                                    <p:cond delay="0"/>
                                  </p:stCondLst>
                                  <p:childTnLst>
                                    <p:set>
                                      <p:cBhvr>
                                        <p:cTn id="180" dur="1" fill="hold">
                                          <p:stCondLst>
                                            <p:cond delay="0"/>
                                          </p:stCondLst>
                                        </p:cTn>
                                        <p:tgtEl>
                                          <p:spTgt spid="155"/>
                                        </p:tgtEl>
                                        <p:attrNameLst>
                                          <p:attrName>style.visibility</p:attrName>
                                        </p:attrNameLst>
                                      </p:cBhvr>
                                      <p:to>
                                        <p:strVal val="visible"/>
                                      </p:to>
                                    </p:set>
                                    <p:animEffect transition="in" filter="wipe(left)">
                                      <p:cBhvr>
                                        <p:cTn id="181"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7" grpId="1" animBg="1"/>
      <p:bldP spid="132" grpId="0" animBg="1"/>
      <p:bldP spid="132" grpId="1" animBg="1"/>
      <p:bldP spid="133" grpId="0" animBg="1"/>
      <p:bldP spid="134" grpId="0"/>
      <p:bldP spid="134" grpId="1"/>
      <p:bldP spid="135" grpId="0"/>
      <p:bldP spid="135" grpId="1"/>
      <p:bldP spid="136" grpId="0"/>
      <p:bldP spid="136" grpId="1"/>
      <p:bldP spid="137" grpId="0"/>
      <p:bldP spid="137" grpId="1"/>
      <p:bldP spid="138" grpId="0"/>
      <p:bldP spid="151" grpId="0"/>
      <p:bldP spid="151" grpId="1"/>
      <p:bldP spid="152" grpId="0"/>
      <p:bldP spid="154" grpId="0"/>
      <p:bldP spid="161" grpId="0"/>
      <p:bldP spid="161" grpId="1"/>
      <p:bldP spid="166" grpId="0"/>
      <p:bldP spid="166" grpId="1"/>
      <p:bldP spid="168" grpId="0"/>
      <p:bldP spid="169" grpId="0"/>
      <p:bldP spid="170" grpId="0"/>
      <p:bldP spid="171" grpId="0"/>
      <p:bldP spid="171" grpId="1"/>
      <p:bldP spid="172" grpId="0"/>
      <p:bldP spid="172" grpId="1"/>
      <p:bldP spid="173" grpId="0" animBg="1"/>
      <p:bldP spid="173" grpId="1" animBg="1"/>
      <p:bldP spid="174" grpId="0" animBg="1"/>
      <p:bldP spid="1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Shape 282"/>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a:ln>
                  <a:noFill/>
                </a:ln>
                <a:solidFill>
                  <a:srgbClr val="76B82A"/>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8</a:t>
            </a:fld>
            <a:endParaRPr kumimoji="0" lang="en-US" sz="900" b="1" i="0" u="none" strike="noStrike" kern="0" cap="none" spc="0" normalizeH="0" baseline="0" noProof="0" dirty="0">
              <a:ln>
                <a:noFill/>
              </a:ln>
              <a:solidFill>
                <a:srgbClr val="76B82A"/>
              </a:solidFill>
              <a:effectLst/>
              <a:uLnTx/>
              <a:uFillTx/>
              <a:latin typeface="Arial"/>
              <a:ea typeface="+mn-ea"/>
              <a:cs typeface="Arial"/>
              <a:sym typeface="Arial"/>
            </a:endParaRPr>
          </a:p>
        </p:txBody>
      </p:sp>
      <p:sp>
        <p:nvSpPr>
          <p:cNvPr id="72" name="Titre 9"/>
          <p:cNvSpPr>
            <a:spLocks noGrp="1"/>
          </p:cNvSpPr>
          <p:nvPr>
            <p:ph type="title"/>
          </p:nvPr>
        </p:nvSpPr>
        <p:spPr>
          <a:xfrm>
            <a:off x="498462" y="60516"/>
            <a:ext cx="8640000" cy="861774"/>
          </a:xfrm>
        </p:spPr>
        <p:txBody>
          <a:bodyPr/>
          <a:lstStyle/>
          <a:p>
            <a:r>
              <a:rPr lang="fr-FR" sz="2400" dirty="0"/>
              <a:t>Les substrats innovants repoussent les frontières </a:t>
            </a:r>
            <a:br>
              <a:rPr lang="fr-FR" sz="2400" dirty="0"/>
            </a:br>
            <a:r>
              <a:rPr lang="fr-FR" sz="2400"/>
              <a:t>de </a:t>
            </a:r>
            <a:r>
              <a:rPr lang="fr-FR" sz="2400" smtClean="0"/>
              <a:t>l’électronique</a:t>
            </a:r>
            <a:endParaRPr lang="fr-FR" sz="2400" dirty="0"/>
          </a:p>
        </p:txBody>
      </p:sp>
      <p:sp>
        <p:nvSpPr>
          <p:cNvPr id="73" name="Trapezoid 30">
            <a:extLst>
              <a:ext uri="{FF2B5EF4-FFF2-40B4-BE49-F238E27FC236}">
                <a16:creationId xmlns:a16="http://schemas.microsoft.com/office/drawing/2014/main" id="{C2F527BB-B49E-734A-9C1B-2DDC9E8AFBC1}"/>
              </a:ext>
            </a:extLst>
          </p:cNvPr>
          <p:cNvSpPr/>
          <p:nvPr/>
        </p:nvSpPr>
        <p:spPr>
          <a:xfrm rot="16200000">
            <a:off x="2874602" y="-1556640"/>
            <a:ext cx="4029497" cy="8659906"/>
          </a:xfrm>
          <a:prstGeom prst="trapezoid">
            <a:avLst/>
          </a:prstGeom>
          <a:no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2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rial"/>
              <a:ea typeface="+mn-ea"/>
              <a:cs typeface="+mn-cs"/>
              <a:sym typeface="Arial"/>
            </a:endParaRPr>
          </a:p>
        </p:txBody>
      </p:sp>
      <p:grpSp>
        <p:nvGrpSpPr>
          <p:cNvPr id="74" name="Group 6"/>
          <p:cNvGrpSpPr/>
          <p:nvPr/>
        </p:nvGrpSpPr>
        <p:grpSpPr>
          <a:xfrm>
            <a:off x="7144580" y="1423387"/>
            <a:ext cx="1916406" cy="2881872"/>
            <a:chOff x="7144580" y="1423387"/>
            <a:chExt cx="1916406" cy="2881872"/>
          </a:xfrm>
        </p:grpSpPr>
        <p:grpSp>
          <p:nvGrpSpPr>
            <p:cNvPr id="75" name="Groupe 74">
              <a:extLst>
                <a:ext uri="{FF2B5EF4-FFF2-40B4-BE49-F238E27FC236}">
                  <a16:creationId xmlns:a16="http://schemas.microsoft.com/office/drawing/2014/main" id="{F47C9D5C-AA1A-6145-A805-0B0182D18AB6}"/>
                </a:ext>
              </a:extLst>
            </p:cNvPr>
            <p:cNvGrpSpPr/>
            <p:nvPr/>
          </p:nvGrpSpPr>
          <p:grpSpPr>
            <a:xfrm>
              <a:off x="7189870" y="1815920"/>
              <a:ext cx="1684386" cy="2489339"/>
              <a:chOff x="7091600" y="1629878"/>
              <a:chExt cx="1684386" cy="2489339"/>
            </a:xfrm>
          </p:grpSpPr>
          <p:grpSp>
            <p:nvGrpSpPr>
              <p:cNvPr id="77" name="Groupe 76">
                <a:extLst>
                  <a:ext uri="{FF2B5EF4-FFF2-40B4-BE49-F238E27FC236}">
                    <a16:creationId xmlns:a16="http://schemas.microsoft.com/office/drawing/2014/main" id="{C877E8E4-44C1-C148-85AE-D1273B813E27}"/>
                  </a:ext>
                </a:extLst>
              </p:cNvPr>
              <p:cNvGrpSpPr/>
              <p:nvPr/>
            </p:nvGrpSpPr>
            <p:grpSpPr>
              <a:xfrm>
                <a:off x="7095090" y="1629878"/>
                <a:ext cx="863698" cy="863698"/>
                <a:chOff x="6842685" y="1121780"/>
                <a:chExt cx="863698" cy="863698"/>
              </a:xfrm>
            </p:grpSpPr>
            <p:sp>
              <p:nvSpPr>
                <p:cNvPr id="87" name="Ellipse 86">
                  <a:extLst>
                    <a:ext uri="{FF2B5EF4-FFF2-40B4-BE49-F238E27FC236}">
                      <a16:creationId xmlns:a16="http://schemas.microsoft.com/office/drawing/2014/main" id="{D83D61C9-90DF-F04C-9C49-F5AF7F597B0C}"/>
                    </a:ext>
                  </a:extLst>
                </p:cNvPr>
                <p:cNvSpPr/>
                <p:nvPr/>
              </p:nvSpPr>
              <p:spPr>
                <a:xfrm>
                  <a:off x="6842685" y="1121780"/>
                  <a:ext cx="863698" cy="863698"/>
                </a:xfrm>
                <a:prstGeom prst="ellipse">
                  <a:avLst/>
                </a:prstGeom>
                <a:noFill/>
                <a:ln w="6350">
                  <a:solidFill>
                    <a:srgbClr val="2A6EAF">
                      <a:alpha val="28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prstClr val="white"/>
                    </a:solidFill>
                    <a:effectLst/>
                    <a:uLnTx/>
                    <a:uFillTx/>
                    <a:latin typeface="Arial"/>
                    <a:ea typeface="+mn-ea"/>
                    <a:cs typeface="+mn-cs"/>
                    <a:sym typeface="Arial"/>
                  </a:endParaRPr>
                </a:p>
              </p:txBody>
            </p:sp>
            <p:pic>
              <p:nvPicPr>
                <p:cNvPr id="88" name="Graphique 22">
                  <a:extLst>
                    <a:ext uri="{FF2B5EF4-FFF2-40B4-BE49-F238E27FC236}">
                      <a16:creationId xmlns:a16="http://schemas.microsoft.com/office/drawing/2014/main" id="{5E85666F-4F7F-C74A-A935-B04F5D48B22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91600" y="1254194"/>
                  <a:ext cx="365868" cy="675450"/>
                </a:xfrm>
                <a:prstGeom prst="rect">
                  <a:avLst/>
                </a:prstGeom>
              </p:spPr>
            </p:pic>
          </p:grpSp>
          <p:grpSp>
            <p:nvGrpSpPr>
              <p:cNvPr id="78" name="Groupe 77">
                <a:extLst>
                  <a:ext uri="{FF2B5EF4-FFF2-40B4-BE49-F238E27FC236}">
                    <a16:creationId xmlns:a16="http://schemas.microsoft.com/office/drawing/2014/main" id="{FC7A4C99-31EC-0B40-AE04-7B3405ACB477}"/>
                  </a:ext>
                </a:extLst>
              </p:cNvPr>
              <p:cNvGrpSpPr/>
              <p:nvPr/>
            </p:nvGrpSpPr>
            <p:grpSpPr>
              <a:xfrm>
                <a:off x="7091600" y="2730572"/>
                <a:ext cx="863698" cy="863698"/>
                <a:chOff x="6858186" y="3079719"/>
                <a:chExt cx="863698" cy="863698"/>
              </a:xfrm>
            </p:grpSpPr>
            <p:sp>
              <p:nvSpPr>
                <p:cNvPr id="85" name="Ellipse 84">
                  <a:extLst>
                    <a:ext uri="{FF2B5EF4-FFF2-40B4-BE49-F238E27FC236}">
                      <a16:creationId xmlns:a16="http://schemas.microsoft.com/office/drawing/2014/main" id="{6067D61A-ADC1-AA41-9E77-E34DE5AD0016}"/>
                    </a:ext>
                  </a:extLst>
                </p:cNvPr>
                <p:cNvSpPr/>
                <p:nvPr/>
              </p:nvSpPr>
              <p:spPr>
                <a:xfrm>
                  <a:off x="6858186" y="3079719"/>
                  <a:ext cx="863698" cy="863698"/>
                </a:xfrm>
                <a:prstGeom prst="ellipse">
                  <a:avLst/>
                </a:prstGeom>
                <a:noFill/>
                <a:ln w="6350">
                  <a:solidFill>
                    <a:srgbClr val="2A6EAF">
                      <a:alpha val="28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prstClr val="white"/>
                    </a:solidFill>
                    <a:effectLst/>
                    <a:uLnTx/>
                    <a:uFillTx/>
                    <a:latin typeface="Arial"/>
                    <a:ea typeface="+mn-ea"/>
                    <a:cs typeface="+mn-cs"/>
                    <a:sym typeface="Arial"/>
                  </a:endParaRPr>
                </a:p>
              </p:txBody>
            </p:sp>
            <p:pic>
              <p:nvPicPr>
                <p:cNvPr id="86" name="Graphique 25">
                  <a:extLst>
                    <a:ext uri="{FF2B5EF4-FFF2-40B4-BE49-F238E27FC236}">
                      <a16:creationId xmlns:a16="http://schemas.microsoft.com/office/drawing/2014/main" id="{C3E6CC3F-52AD-3742-8D74-1EDFF0F2F4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17654" y="3195051"/>
                  <a:ext cx="344761" cy="675450"/>
                </a:xfrm>
                <a:prstGeom prst="rect">
                  <a:avLst/>
                </a:prstGeom>
              </p:spPr>
            </p:pic>
          </p:grpSp>
          <p:grpSp>
            <p:nvGrpSpPr>
              <p:cNvPr id="79" name="Groupe 78">
                <a:extLst>
                  <a:ext uri="{FF2B5EF4-FFF2-40B4-BE49-F238E27FC236}">
                    <a16:creationId xmlns:a16="http://schemas.microsoft.com/office/drawing/2014/main" id="{125D1F05-D9EA-644D-8C5F-653DC016B237}"/>
                  </a:ext>
                </a:extLst>
              </p:cNvPr>
              <p:cNvGrpSpPr/>
              <p:nvPr/>
            </p:nvGrpSpPr>
            <p:grpSpPr>
              <a:xfrm>
                <a:off x="7912288" y="2205625"/>
                <a:ext cx="863698" cy="863698"/>
                <a:chOff x="7630146" y="1568776"/>
                <a:chExt cx="863698" cy="863698"/>
              </a:xfrm>
            </p:grpSpPr>
            <p:pic>
              <p:nvPicPr>
                <p:cNvPr id="83" name="Graphique 27">
                  <a:extLst>
                    <a:ext uri="{FF2B5EF4-FFF2-40B4-BE49-F238E27FC236}">
                      <a16:creationId xmlns:a16="http://schemas.microsoft.com/office/drawing/2014/main" id="{7173CED7-BAF0-744B-8927-B7BC4BE69A1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06219" y="1866874"/>
                  <a:ext cx="537918" cy="336198"/>
                </a:xfrm>
                <a:prstGeom prst="rect">
                  <a:avLst/>
                </a:prstGeom>
              </p:spPr>
            </p:pic>
            <p:sp>
              <p:nvSpPr>
                <p:cNvPr id="84" name="Ellipse 83">
                  <a:extLst>
                    <a:ext uri="{FF2B5EF4-FFF2-40B4-BE49-F238E27FC236}">
                      <a16:creationId xmlns:a16="http://schemas.microsoft.com/office/drawing/2014/main" id="{71EA19FA-0108-7B4A-A858-FC8279A72931}"/>
                    </a:ext>
                  </a:extLst>
                </p:cNvPr>
                <p:cNvSpPr/>
                <p:nvPr/>
              </p:nvSpPr>
              <p:spPr>
                <a:xfrm>
                  <a:off x="7630146" y="1568776"/>
                  <a:ext cx="863698" cy="863698"/>
                </a:xfrm>
                <a:prstGeom prst="ellipse">
                  <a:avLst/>
                </a:prstGeom>
                <a:noFill/>
                <a:ln w="6350">
                  <a:solidFill>
                    <a:srgbClr val="2A6EAF">
                      <a:alpha val="28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prstClr val="white"/>
                    </a:solidFill>
                    <a:effectLst/>
                    <a:uLnTx/>
                    <a:uFillTx/>
                    <a:latin typeface="Arial"/>
                    <a:ea typeface="+mn-ea"/>
                    <a:cs typeface="+mn-cs"/>
                    <a:sym typeface="Arial"/>
                  </a:endParaRPr>
                </a:p>
              </p:txBody>
            </p:sp>
          </p:grpSp>
          <p:grpSp>
            <p:nvGrpSpPr>
              <p:cNvPr id="80" name="Groupe 79">
                <a:extLst>
                  <a:ext uri="{FF2B5EF4-FFF2-40B4-BE49-F238E27FC236}">
                    <a16:creationId xmlns:a16="http://schemas.microsoft.com/office/drawing/2014/main" id="{5C6FFD75-6264-0B47-BA3D-BFCDFDFC3F53}"/>
                  </a:ext>
                </a:extLst>
              </p:cNvPr>
              <p:cNvGrpSpPr/>
              <p:nvPr/>
            </p:nvGrpSpPr>
            <p:grpSpPr>
              <a:xfrm>
                <a:off x="7912288" y="3255519"/>
                <a:ext cx="863698" cy="863698"/>
                <a:chOff x="7891770" y="3726109"/>
                <a:chExt cx="863698" cy="863698"/>
              </a:xfrm>
            </p:grpSpPr>
            <p:pic>
              <p:nvPicPr>
                <p:cNvPr id="81" name="Graphique 31">
                  <a:extLst>
                    <a:ext uri="{FF2B5EF4-FFF2-40B4-BE49-F238E27FC236}">
                      <a16:creationId xmlns:a16="http://schemas.microsoft.com/office/drawing/2014/main" id="{674D47AA-AEBD-724D-9FDA-F46B77969A9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052281" y="3962274"/>
                  <a:ext cx="542677" cy="422662"/>
                </a:xfrm>
                <a:prstGeom prst="rect">
                  <a:avLst/>
                </a:prstGeom>
              </p:spPr>
            </p:pic>
            <p:sp>
              <p:nvSpPr>
                <p:cNvPr id="82" name="Ellipse 81">
                  <a:extLst>
                    <a:ext uri="{FF2B5EF4-FFF2-40B4-BE49-F238E27FC236}">
                      <a16:creationId xmlns:a16="http://schemas.microsoft.com/office/drawing/2014/main" id="{B25BE168-F9F9-3B41-AE94-97A696644BCC}"/>
                    </a:ext>
                  </a:extLst>
                </p:cNvPr>
                <p:cNvSpPr/>
                <p:nvPr/>
              </p:nvSpPr>
              <p:spPr>
                <a:xfrm>
                  <a:off x="7891770" y="3726109"/>
                  <a:ext cx="863698" cy="863698"/>
                </a:xfrm>
                <a:prstGeom prst="ellipse">
                  <a:avLst/>
                </a:prstGeom>
                <a:noFill/>
                <a:ln w="6350">
                  <a:solidFill>
                    <a:srgbClr val="2A6EAF">
                      <a:alpha val="28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961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prstClr val="white"/>
                    </a:solidFill>
                    <a:effectLst/>
                    <a:uLnTx/>
                    <a:uFillTx/>
                    <a:latin typeface="Arial"/>
                    <a:ea typeface="+mn-ea"/>
                    <a:cs typeface="+mn-cs"/>
                    <a:sym typeface="Arial"/>
                  </a:endParaRPr>
                </a:p>
              </p:txBody>
            </p:sp>
          </p:grpSp>
        </p:grpSp>
        <p:sp>
          <p:nvSpPr>
            <p:cNvPr id="76" name="TextBox 26">
              <a:extLst>
                <a:ext uri="{FF2B5EF4-FFF2-40B4-BE49-F238E27FC236}">
                  <a16:creationId xmlns:a16="http://schemas.microsoft.com/office/drawing/2014/main" id="{93DCAEDB-8449-2A4A-A73B-3F137A7F585D}"/>
                </a:ext>
              </a:extLst>
            </p:cNvPr>
            <p:cNvSpPr txBox="1"/>
            <p:nvPr/>
          </p:nvSpPr>
          <p:spPr>
            <a:xfrm>
              <a:off x="7144580" y="1423387"/>
              <a:ext cx="1916406" cy="230832"/>
            </a:xfrm>
            <a:prstGeom prst="rect">
              <a:avLst/>
            </a:prstGeom>
            <a:noFill/>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324D59"/>
                  </a:solidFill>
                  <a:effectLst/>
                  <a:uLnTx/>
                  <a:uFillTx/>
                  <a:latin typeface="Arial"/>
                  <a:ea typeface="+mn-ea"/>
                  <a:cs typeface="Arial"/>
                  <a:sym typeface="Arial"/>
                </a:rPr>
                <a:t>To </a:t>
              </a:r>
              <a:r>
                <a:rPr kumimoji="0" lang="fr-FR" sz="900" b="1" i="0" u="none" strike="noStrike" kern="1200" cap="none" spc="0" normalizeH="0" baseline="0" noProof="0" dirty="0" err="1">
                  <a:ln>
                    <a:noFill/>
                  </a:ln>
                  <a:solidFill>
                    <a:srgbClr val="324D59"/>
                  </a:solidFill>
                  <a:effectLst/>
                  <a:uLnTx/>
                  <a:uFillTx/>
                  <a:latin typeface="Arial"/>
                  <a:ea typeface="+mn-ea"/>
                  <a:cs typeface="Arial"/>
                  <a:sym typeface="Arial"/>
                </a:rPr>
                <a:t>enable</a:t>
              </a:r>
              <a:r>
                <a:rPr kumimoji="0" lang="fr-FR" sz="900" b="1" i="0" u="none" strike="noStrike" kern="1200" cap="none" spc="0" normalizeH="0" baseline="0" noProof="0" dirty="0">
                  <a:ln>
                    <a:noFill/>
                  </a:ln>
                  <a:solidFill>
                    <a:srgbClr val="324D59"/>
                  </a:solidFill>
                  <a:effectLst/>
                  <a:uLnTx/>
                  <a:uFillTx/>
                  <a:latin typeface="Arial"/>
                  <a:ea typeface="+mn-ea"/>
                  <a:cs typeface="Arial"/>
                  <a:sym typeface="Arial"/>
                </a:rPr>
                <a:t> new APPLICATIONS</a:t>
              </a:r>
              <a:endParaRPr kumimoji="0" lang="en-US" sz="900" b="1" i="0" u="none" strike="noStrike" kern="1200" cap="none" spc="0" normalizeH="0" baseline="0" noProof="0" dirty="0">
                <a:ln>
                  <a:noFill/>
                </a:ln>
                <a:solidFill>
                  <a:srgbClr val="324D59"/>
                </a:solidFill>
                <a:effectLst/>
                <a:uLnTx/>
                <a:uFillTx/>
                <a:latin typeface="Arial"/>
                <a:ea typeface="+mn-ea"/>
                <a:cs typeface="Arial"/>
                <a:sym typeface="Arial"/>
              </a:endParaRPr>
            </a:p>
          </p:txBody>
        </p:sp>
      </p:grpSp>
      <p:grpSp>
        <p:nvGrpSpPr>
          <p:cNvPr id="89" name="Group 2"/>
          <p:cNvGrpSpPr/>
          <p:nvPr/>
        </p:nvGrpSpPr>
        <p:grpSpPr>
          <a:xfrm>
            <a:off x="829686" y="1957947"/>
            <a:ext cx="2267513" cy="1455178"/>
            <a:chOff x="829686" y="1957947"/>
            <a:chExt cx="2267513" cy="1455178"/>
          </a:xfrm>
        </p:grpSpPr>
        <p:sp>
          <p:nvSpPr>
            <p:cNvPr id="90" name="TextBox 24">
              <a:extLst>
                <a:ext uri="{FF2B5EF4-FFF2-40B4-BE49-F238E27FC236}">
                  <a16:creationId xmlns:a16="http://schemas.microsoft.com/office/drawing/2014/main" id="{BA2AF543-C18E-2442-91F9-BA973F6279A5}"/>
                </a:ext>
              </a:extLst>
            </p:cNvPr>
            <p:cNvSpPr txBox="1"/>
            <p:nvPr/>
          </p:nvSpPr>
          <p:spPr>
            <a:xfrm>
              <a:off x="923937" y="1957947"/>
              <a:ext cx="1700984" cy="230832"/>
            </a:xfrm>
            <a:prstGeom prst="rect">
              <a:avLst/>
            </a:prstGeom>
            <a:noFill/>
          </p:spPr>
          <p:txBody>
            <a:bodyPr wrap="square" rtlCol="0">
              <a:spAutoFit/>
            </a:body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err="1">
                  <a:ln>
                    <a:noFill/>
                  </a:ln>
                  <a:solidFill>
                    <a:srgbClr val="324D59"/>
                  </a:solidFill>
                  <a:effectLst/>
                  <a:uLnTx/>
                  <a:uFillTx/>
                  <a:latin typeface="Arial"/>
                  <a:ea typeface="+mn-ea"/>
                  <a:cs typeface="Arial"/>
                  <a:sym typeface="Arial"/>
                </a:rPr>
                <a:t>Using</a:t>
              </a:r>
              <a:r>
                <a:rPr kumimoji="0" lang="fr-FR" sz="900" b="1" i="0" u="none" strike="noStrike" kern="1200" cap="none" spc="0" normalizeH="0" baseline="0" noProof="0" dirty="0">
                  <a:ln>
                    <a:noFill/>
                  </a:ln>
                  <a:solidFill>
                    <a:srgbClr val="324D59"/>
                  </a:solidFill>
                  <a:effectLst/>
                  <a:uLnTx/>
                  <a:uFillTx/>
                  <a:latin typeface="Arial"/>
                  <a:ea typeface="+mn-ea"/>
                  <a:cs typeface="Arial"/>
                  <a:sym typeface="Arial"/>
                </a:rPr>
                <a:t> more MATERIALS</a:t>
              </a:r>
              <a:endParaRPr kumimoji="0" lang="en-US" sz="900" b="1" i="0" u="none" strike="noStrike" kern="1200" cap="none" spc="0" normalizeH="0" baseline="0" noProof="0" dirty="0">
                <a:ln>
                  <a:noFill/>
                </a:ln>
                <a:solidFill>
                  <a:srgbClr val="324D59"/>
                </a:solidFill>
                <a:effectLst/>
                <a:uLnTx/>
                <a:uFillTx/>
                <a:latin typeface="Arial"/>
                <a:ea typeface="+mn-ea"/>
                <a:cs typeface="Arial"/>
                <a:sym typeface="Arial"/>
              </a:endParaRPr>
            </a:p>
          </p:txBody>
        </p:sp>
        <p:sp>
          <p:nvSpPr>
            <p:cNvPr id="91" name="Rectangle : coins arrondis 3">
              <a:extLst>
                <a:ext uri="{FF2B5EF4-FFF2-40B4-BE49-F238E27FC236}">
                  <a16:creationId xmlns:a16="http://schemas.microsoft.com/office/drawing/2014/main" id="{387D1125-FC3D-B14A-B98A-6E0F7CD5663E}"/>
                </a:ext>
              </a:extLst>
            </p:cNvPr>
            <p:cNvSpPr/>
            <p:nvPr/>
          </p:nvSpPr>
          <p:spPr>
            <a:xfrm>
              <a:off x="829686" y="2296855"/>
              <a:ext cx="1975658" cy="1116270"/>
            </a:xfrm>
            <a:prstGeom prst="roundRect">
              <a:avLst/>
            </a:prstGeom>
            <a:blipFill dpi="0" rotWithShape="1">
              <a:blip r:embed="rId11">
                <a:extLst>
                  <a:ext uri="{28A0092B-C50C-407E-A947-70E740481C1C}">
                    <a14:useLocalDpi xmlns:a14="http://schemas.microsoft.com/office/drawing/2010/main" val="0"/>
                  </a:ext>
                </a:extLst>
              </a:blip>
              <a:srcRect/>
              <a:stretch>
                <a:fillRect/>
              </a:stretch>
            </a:blipFill>
            <a:ln w="635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92" name="Flèche vers la droite 40">
              <a:extLst>
                <a:ext uri="{FF2B5EF4-FFF2-40B4-BE49-F238E27FC236}">
                  <a16:creationId xmlns:a16="http://schemas.microsoft.com/office/drawing/2014/main" id="{9D963B0D-1CB9-2B49-A1C4-89FE09D67C6A}"/>
                </a:ext>
              </a:extLst>
            </p:cNvPr>
            <p:cNvSpPr/>
            <p:nvPr/>
          </p:nvSpPr>
          <p:spPr>
            <a:xfrm>
              <a:off x="2624921" y="2695426"/>
              <a:ext cx="472278" cy="338698"/>
            </a:xfrm>
            <a:prstGeom prst="rightArrow">
              <a:avLst/>
            </a:prstGeom>
            <a:solidFill>
              <a:schemeClr val="bg1"/>
            </a:solidFill>
            <a:ln w="635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FFFFFF"/>
                </a:solidFill>
                <a:effectLst/>
                <a:uLnTx/>
                <a:uFillTx/>
                <a:latin typeface="Arial"/>
                <a:ea typeface="+mn-ea"/>
                <a:cs typeface="+mn-cs"/>
                <a:sym typeface="Arial"/>
              </a:endParaRPr>
            </a:p>
          </p:txBody>
        </p:sp>
      </p:grpSp>
      <p:grpSp>
        <p:nvGrpSpPr>
          <p:cNvPr id="93" name="Group 5"/>
          <p:cNvGrpSpPr/>
          <p:nvPr/>
        </p:nvGrpSpPr>
        <p:grpSpPr>
          <a:xfrm>
            <a:off x="3135723" y="1805134"/>
            <a:ext cx="4004193" cy="1850149"/>
            <a:chOff x="3135723" y="1805134"/>
            <a:chExt cx="4004193" cy="1850149"/>
          </a:xfrm>
        </p:grpSpPr>
        <p:grpSp>
          <p:nvGrpSpPr>
            <p:cNvPr id="94" name="Groupe 93">
              <a:extLst>
                <a:ext uri="{FF2B5EF4-FFF2-40B4-BE49-F238E27FC236}">
                  <a16:creationId xmlns:a16="http://schemas.microsoft.com/office/drawing/2014/main" id="{37A4942A-B8FE-2041-9ABA-7F2C11FD598F}"/>
                </a:ext>
              </a:extLst>
            </p:cNvPr>
            <p:cNvGrpSpPr/>
            <p:nvPr/>
          </p:nvGrpSpPr>
          <p:grpSpPr>
            <a:xfrm>
              <a:off x="3135723" y="2073363"/>
              <a:ext cx="3747747" cy="1581920"/>
              <a:chOff x="3220212" y="1855534"/>
              <a:chExt cx="3747747" cy="1581920"/>
            </a:xfrm>
          </p:grpSpPr>
          <p:sp>
            <p:nvSpPr>
              <p:cNvPr id="103" name="Rectangle : coins arrondis 14">
                <a:extLst>
                  <a:ext uri="{FF2B5EF4-FFF2-40B4-BE49-F238E27FC236}">
                    <a16:creationId xmlns:a16="http://schemas.microsoft.com/office/drawing/2014/main" id="{8567CBFA-943C-D147-9449-CA201A2E39AF}"/>
                  </a:ext>
                </a:extLst>
              </p:cNvPr>
              <p:cNvSpPr/>
              <p:nvPr/>
            </p:nvSpPr>
            <p:spPr>
              <a:xfrm>
                <a:off x="3220212" y="1855534"/>
                <a:ext cx="3747747" cy="1581920"/>
              </a:xfrm>
              <a:prstGeom prst="roundRect">
                <a:avLst/>
              </a:prstGeom>
              <a:solidFill>
                <a:schemeClr val="bg1"/>
              </a:solidFill>
              <a:ln w="635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324D59"/>
                  </a:solidFill>
                  <a:effectLst/>
                  <a:uLnTx/>
                  <a:uFillTx/>
                  <a:latin typeface="Arial"/>
                  <a:ea typeface="+mn-ea"/>
                  <a:cs typeface="+mn-cs"/>
                  <a:sym typeface="Arial"/>
                </a:endParaRPr>
              </a:p>
            </p:txBody>
          </p:sp>
          <p:pic>
            <p:nvPicPr>
              <p:cNvPr id="104" name="Image 103">
                <a:extLst>
                  <a:ext uri="{FF2B5EF4-FFF2-40B4-BE49-F238E27FC236}">
                    <a16:creationId xmlns:a16="http://schemas.microsoft.com/office/drawing/2014/main" id="{65855398-0669-FB4E-833B-7AA222E20BB0}"/>
                  </a:ext>
                </a:extLst>
              </p:cNvPr>
              <p:cNvPicPr>
                <a:picLocks noChangeAspect="1"/>
              </p:cNvPicPr>
              <p:nvPr/>
            </p:nvPicPr>
            <p:blipFill>
              <a:blip r:embed="rId12"/>
              <a:stretch>
                <a:fillRect/>
              </a:stretch>
            </p:blipFill>
            <p:spPr>
              <a:xfrm>
                <a:off x="5870838" y="2212431"/>
                <a:ext cx="882907" cy="825105"/>
              </a:xfrm>
              <a:prstGeom prst="rect">
                <a:avLst/>
              </a:prstGeom>
            </p:spPr>
          </p:pic>
        </p:grpSp>
        <p:sp>
          <p:nvSpPr>
            <p:cNvPr id="95" name="Flèche vers la droite 41">
              <a:extLst>
                <a:ext uri="{FF2B5EF4-FFF2-40B4-BE49-F238E27FC236}">
                  <a16:creationId xmlns:a16="http://schemas.microsoft.com/office/drawing/2014/main" id="{BECABC2A-A416-BF46-84CE-4885810D0397}"/>
                </a:ext>
              </a:extLst>
            </p:cNvPr>
            <p:cNvSpPr/>
            <p:nvPr/>
          </p:nvSpPr>
          <p:spPr>
            <a:xfrm>
              <a:off x="6844414" y="2696002"/>
              <a:ext cx="295502" cy="338698"/>
            </a:xfrm>
            <a:prstGeom prst="rightArrow">
              <a:avLst/>
            </a:prstGeom>
            <a:solidFill>
              <a:schemeClr val="bg1"/>
            </a:solidFill>
            <a:ln w="635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mn-cs"/>
                <a:sym typeface="Arial"/>
              </a:endParaRPr>
            </a:p>
          </p:txBody>
        </p:sp>
        <p:pic>
          <p:nvPicPr>
            <p:cNvPr id="96" name="Graphique 7">
              <a:extLst>
                <a:ext uri="{FF2B5EF4-FFF2-40B4-BE49-F238E27FC236}">
                  <a16:creationId xmlns:a16="http://schemas.microsoft.com/office/drawing/2014/main" id="{4A527DA0-DF97-D84E-BBBF-75B9BA4508A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155950" y="2455483"/>
              <a:ext cx="2705856" cy="825104"/>
            </a:xfrm>
            <a:prstGeom prst="rect">
              <a:avLst/>
            </a:prstGeom>
          </p:spPr>
        </p:pic>
        <p:sp>
          <p:nvSpPr>
            <p:cNvPr id="97" name="ZoneTexte 96">
              <a:extLst>
                <a:ext uri="{FF2B5EF4-FFF2-40B4-BE49-F238E27FC236}">
                  <a16:creationId xmlns:a16="http://schemas.microsoft.com/office/drawing/2014/main" id="{EB1E1774-DC03-0B4A-88CB-3EA8F3948C3F}"/>
                </a:ext>
              </a:extLst>
            </p:cNvPr>
            <p:cNvSpPr txBox="1"/>
            <p:nvPr/>
          </p:nvSpPr>
          <p:spPr>
            <a:xfrm>
              <a:off x="3154907" y="2332373"/>
              <a:ext cx="716449" cy="246221"/>
            </a:xfrm>
            <a:prstGeom prst="rect">
              <a:avLst/>
            </a:prstGeom>
            <a:noFill/>
          </p:spPr>
          <p:txBody>
            <a:bodyPr wrap="square" rtlCol="0">
              <a:spAutoFit/>
            </a:bodyPr>
            <a:lstStyle/>
            <a:p>
              <a:pPr marL="0" marR="0" lvl="0" indent="0" algn="ctr" defTabSz="389606"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24D59"/>
                  </a:solidFill>
                  <a:effectLst/>
                  <a:uLnTx/>
                  <a:uFillTx/>
                  <a:latin typeface="Arial"/>
                  <a:ea typeface="+mn-ea"/>
                  <a:cs typeface="Arial"/>
                  <a:sym typeface="Arial"/>
                </a:rPr>
                <a:t>Crystal on crystal</a:t>
              </a:r>
              <a:br>
                <a:rPr kumimoji="0" lang="en-US" sz="500" b="0" i="0" u="none" strike="noStrike" kern="1200" cap="none" spc="0" normalizeH="0" baseline="0" noProof="0" dirty="0">
                  <a:ln>
                    <a:noFill/>
                  </a:ln>
                  <a:solidFill>
                    <a:srgbClr val="324D59"/>
                  </a:solidFill>
                  <a:effectLst/>
                  <a:uLnTx/>
                  <a:uFillTx/>
                  <a:latin typeface="Arial"/>
                  <a:ea typeface="+mn-ea"/>
                  <a:cs typeface="Arial"/>
                  <a:sym typeface="Arial"/>
                </a:rPr>
              </a:br>
              <a:r>
                <a:rPr kumimoji="0" lang="en-US" sz="500" b="0" i="0" u="none" strike="noStrike" kern="1200" cap="none" spc="0" normalizeH="0" baseline="0" noProof="0" dirty="0">
                  <a:ln>
                    <a:noFill/>
                  </a:ln>
                  <a:solidFill>
                    <a:srgbClr val="324D59"/>
                  </a:solidFill>
                  <a:effectLst/>
                  <a:uLnTx/>
                  <a:uFillTx/>
                  <a:latin typeface="Arial"/>
                  <a:ea typeface="+mn-ea"/>
                  <a:cs typeface="Arial"/>
                  <a:sym typeface="Arial"/>
                </a:rPr>
                <a:t>(lattice compatible)</a:t>
              </a:r>
            </a:p>
          </p:txBody>
        </p:sp>
        <p:sp>
          <p:nvSpPr>
            <p:cNvPr id="98" name="ZoneTexte 97">
              <a:extLst>
                <a:ext uri="{FF2B5EF4-FFF2-40B4-BE49-F238E27FC236}">
                  <a16:creationId xmlns:a16="http://schemas.microsoft.com/office/drawing/2014/main" id="{AAC4E2B3-557D-D444-8E17-6D608B4C56C8}"/>
                </a:ext>
              </a:extLst>
            </p:cNvPr>
            <p:cNvSpPr txBox="1"/>
            <p:nvPr/>
          </p:nvSpPr>
          <p:spPr>
            <a:xfrm>
              <a:off x="3712735" y="2332372"/>
              <a:ext cx="716449" cy="246221"/>
            </a:xfrm>
            <a:prstGeom prst="rect">
              <a:avLst/>
            </a:prstGeom>
            <a:noFill/>
          </p:spPr>
          <p:txBody>
            <a:bodyPr wrap="square" rtlCol="0">
              <a:spAutoFit/>
            </a:bodyPr>
            <a:lstStyle/>
            <a:p>
              <a:pPr marL="0" marR="0" lvl="0" indent="0" algn="ctr" defTabSz="389606"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324D59"/>
                  </a:solidFill>
                  <a:effectLst/>
                  <a:uLnTx/>
                  <a:uFillTx/>
                  <a:latin typeface="Arial"/>
                  <a:ea typeface="+mn-ea"/>
                  <a:cs typeface="Arial"/>
                  <a:sym typeface="Arial"/>
                </a:rPr>
                <a:t>Crystal on crystal</a:t>
              </a:r>
              <a:br>
                <a:rPr kumimoji="0" lang="en-US" sz="500" b="0" i="0" u="none" strike="noStrike" kern="1200" cap="none" spc="0" normalizeH="0" baseline="0" noProof="0">
                  <a:ln>
                    <a:noFill/>
                  </a:ln>
                  <a:solidFill>
                    <a:srgbClr val="324D59"/>
                  </a:solidFill>
                  <a:effectLst/>
                  <a:uLnTx/>
                  <a:uFillTx/>
                  <a:latin typeface="Arial"/>
                  <a:ea typeface="+mn-ea"/>
                  <a:cs typeface="Arial"/>
                  <a:sym typeface="Arial"/>
                </a:rPr>
              </a:br>
              <a:r>
                <a:rPr kumimoji="0" lang="en-US" sz="500" b="0" i="0" u="none" strike="noStrike" kern="1200" cap="none" spc="0" normalizeH="0" baseline="0" noProof="0">
                  <a:ln>
                    <a:noFill/>
                  </a:ln>
                  <a:solidFill>
                    <a:srgbClr val="324D59"/>
                  </a:solidFill>
                  <a:effectLst/>
                  <a:uLnTx/>
                  <a:uFillTx/>
                  <a:latin typeface="Arial"/>
                  <a:ea typeface="+mn-ea"/>
                  <a:cs typeface="Arial"/>
                  <a:sym typeface="Arial"/>
                </a:rPr>
                <a:t>(lattice compatible)</a:t>
              </a:r>
            </a:p>
          </p:txBody>
        </p:sp>
        <p:sp>
          <p:nvSpPr>
            <p:cNvPr id="99" name="ZoneTexte 98">
              <a:extLst>
                <a:ext uri="{FF2B5EF4-FFF2-40B4-BE49-F238E27FC236}">
                  <a16:creationId xmlns:a16="http://schemas.microsoft.com/office/drawing/2014/main" id="{791AC484-2E38-9E40-8076-C5754690DB47}"/>
                </a:ext>
              </a:extLst>
            </p:cNvPr>
            <p:cNvSpPr txBox="1"/>
            <p:nvPr/>
          </p:nvSpPr>
          <p:spPr>
            <a:xfrm>
              <a:off x="4330329" y="2334612"/>
              <a:ext cx="716449" cy="323165"/>
            </a:xfrm>
            <a:prstGeom prst="rect">
              <a:avLst/>
            </a:prstGeom>
            <a:noFill/>
          </p:spPr>
          <p:txBody>
            <a:bodyPr wrap="square" rtlCol="0">
              <a:spAutoFit/>
            </a:bodyPr>
            <a:lstStyle/>
            <a:p>
              <a:pPr marL="0" marR="0" lvl="0" indent="0" algn="ctr" defTabSz="389606"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324D59"/>
                  </a:solidFill>
                  <a:effectLst/>
                  <a:uLnTx/>
                  <a:uFillTx/>
                  <a:latin typeface="Arial"/>
                  <a:ea typeface="+mn-ea"/>
                  <a:cs typeface="Arial"/>
                  <a:sym typeface="Arial"/>
                </a:rPr>
                <a:t>Crystal on crystal</a:t>
              </a:r>
              <a:br>
                <a:rPr kumimoji="0" lang="en-US" sz="500" b="0" i="0" u="none" strike="noStrike" kern="1200" cap="none" spc="0" normalizeH="0" baseline="0" noProof="0">
                  <a:ln>
                    <a:noFill/>
                  </a:ln>
                  <a:solidFill>
                    <a:srgbClr val="324D59"/>
                  </a:solidFill>
                  <a:effectLst/>
                  <a:uLnTx/>
                  <a:uFillTx/>
                  <a:latin typeface="Arial"/>
                  <a:ea typeface="+mn-ea"/>
                  <a:cs typeface="Arial"/>
                  <a:sym typeface="Arial"/>
                </a:rPr>
              </a:br>
              <a:r>
                <a:rPr kumimoji="0" lang="en-US" sz="500" b="0" i="0" u="none" strike="noStrike" kern="1200" cap="none" spc="0" normalizeH="0" baseline="0" noProof="0">
                  <a:ln>
                    <a:noFill/>
                  </a:ln>
                  <a:solidFill>
                    <a:srgbClr val="324D59"/>
                  </a:solidFill>
                  <a:effectLst/>
                  <a:uLnTx/>
                  <a:uFillTx/>
                  <a:latin typeface="Arial"/>
                  <a:ea typeface="+mn-ea"/>
                  <a:cs typeface="Arial"/>
                  <a:sym typeface="Arial"/>
                </a:rPr>
                <a:t>(not lattice compatible)</a:t>
              </a:r>
            </a:p>
          </p:txBody>
        </p:sp>
        <p:sp>
          <p:nvSpPr>
            <p:cNvPr id="100" name="ZoneTexte 99">
              <a:extLst>
                <a:ext uri="{FF2B5EF4-FFF2-40B4-BE49-F238E27FC236}">
                  <a16:creationId xmlns:a16="http://schemas.microsoft.com/office/drawing/2014/main" id="{E41AB03A-BF33-1444-BB54-6E5CF650F68E}"/>
                </a:ext>
              </a:extLst>
            </p:cNvPr>
            <p:cNvSpPr txBox="1"/>
            <p:nvPr/>
          </p:nvSpPr>
          <p:spPr>
            <a:xfrm>
              <a:off x="4997354" y="2332372"/>
              <a:ext cx="716449" cy="246221"/>
            </a:xfrm>
            <a:prstGeom prst="rect">
              <a:avLst/>
            </a:prstGeom>
            <a:noFill/>
          </p:spPr>
          <p:txBody>
            <a:bodyPr wrap="square" rtlCol="0">
              <a:spAutoFit/>
            </a:bodyPr>
            <a:lstStyle/>
            <a:p>
              <a:pPr marL="0" marR="0" lvl="0" indent="0" algn="ctr" defTabSz="389606"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24D59"/>
                  </a:solidFill>
                  <a:effectLst/>
                  <a:uLnTx/>
                  <a:uFillTx/>
                  <a:latin typeface="Arial"/>
                  <a:ea typeface="+mn-ea"/>
                  <a:cs typeface="Arial"/>
                  <a:sym typeface="Arial"/>
                </a:rPr>
                <a:t>Crystal on amorphous</a:t>
              </a:r>
            </a:p>
          </p:txBody>
        </p:sp>
        <p:sp>
          <p:nvSpPr>
            <p:cNvPr id="101" name="ZoneTexte 100">
              <a:extLst>
                <a:ext uri="{FF2B5EF4-FFF2-40B4-BE49-F238E27FC236}">
                  <a16:creationId xmlns:a16="http://schemas.microsoft.com/office/drawing/2014/main" id="{5E7D4870-2524-2D4E-9ECF-73EAA1CE7447}"/>
                </a:ext>
              </a:extLst>
            </p:cNvPr>
            <p:cNvSpPr txBox="1"/>
            <p:nvPr/>
          </p:nvSpPr>
          <p:spPr>
            <a:xfrm>
              <a:off x="4495311" y="3132254"/>
              <a:ext cx="1009320" cy="246221"/>
            </a:xfrm>
            <a:prstGeom prst="rect">
              <a:avLst/>
            </a:prstGeom>
            <a:noFill/>
          </p:spPr>
          <p:txBody>
            <a:bodyPr wrap="square" rtlCol="0">
              <a:spAutoFit/>
            </a:bodyPr>
            <a:lstStyle/>
            <a:p>
              <a:pPr marL="0" marR="0" lvl="0" indent="0" algn="ctr" defTabSz="389606"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24D59"/>
                  </a:solidFill>
                  <a:effectLst/>
                  <a:uLnTx/>
                  <a:uFillTx/>
                  <a:latin typeface="Arial"/>
                  <a:ea typeface="+mn-ea"/>
                  <a:cs typeface="Arial"/>
                  <a:sym typeface="Arial"/>
                </a:rPr>
                <a:t>Smart-</a:t>
              </a:r>
              <a:r>
                <a:rPr kumimoji="0" lang="en-US" sz="500" b="0" i="0" u="none" strike="noStrike" kern="1200" cap="none" spc="0" normalizeH="0" baseline="0" noProof="0" dirty="0" err="1">
                  <a:ln>
                    <a:noFill/>
                  </a:ln>
                  <a:solidFill>
                    <a:srgbClr val="324D59"/>
                  </a:solidFill>
                  <a:effectLst/>
                  <a:uLnTx/>
                  <a:uFillTx/>
                  <a:latin typeface="Arial"/>
                  <a:ea typeface="+mn-ea"/>
                  <a:cs typeface="Arial"/>
                  <a:sym typeface="Arial"/>
                </a:rPr>
                <a:t>Cut</a:t>
              </a:r>
              <a:r>
                <a:rPr kumimoji="0" lang="en-US" sz="500" b="0" i="0" u="none" strike="noStrike" kern="1200" cap="none" spc="0" normalizeH="0" baseline="30000" noProof="0" dirty="0" err="1">
                  <a:ln>
                    <a:noFill/>
                  </a:ln>
                  <a:solidFill>
                    <a:srgbClr val="324D59"/>
                  </a:solidFill>
                  <a:effectLst/>
                  <a:uLnTx/>
                  <a:uFillTx/>
                  <a:latin typeface="Arial"/>
                  <a:ea typeface="+mn-ea"/>
                  <a:cs typeface="Arial"/>
                  <a:sym typeface="Arial"/>
                </a:rPr>
                <a:t>TM</a:t>
              </a:r>
              <a:r>
                <a:rPr kumimoji="0" lang="en-US" sz="500" b="0" i="0" u="none" strike="noStrike" kern="1200" cap="none" spc="0" normalizeH="0" baseline="30000" noProof="0" dirty="0">
                  <a:ln>
                    <a:noFill/>
                  </a:ln>
                  <a:solidFill>
                    <a:srgbClr val="324D59"/>
                  </a:solidFill>
                  <a:effectLst/>
                  <a:uLnTx/>
                  <a:uFillTx/>
                  <a:latin typeface="Arial"/>
                  <a:ea typeface="+mn-ea"/>
                  <a:cs typeface="Arial"/>
                  <a:sym typeface="Arial"/>
                </a:rPr>
                <a:t/>
              </a:r>
              <a:br>
                <a:rPr kumimoji="0" lang="en-US" sz="500" b="0" i="0" u="none" strike="noStrike" kern="1200" cap="none" spc="0" normalizeH="0" baseline="30000" noProof="0" dirty="0">
                  <a:ln>
                    <a:noFill/>
                  </a:ln>
                  <a:solidFill>
                    <a:srgbClr val="324D59"/>
                  </a:solidFill>
                  <a:effectLst/>
                  <a:uLnTx/>
                  <a:uFillTx/>
                  <a:latin typeface="Arial"/>
                  <a:ea typeface="+mn-ea"/>
                  <a:cs typeface="Arial"/>
                  <a:sym typeface="Arial"/>
                </a:rPr>
              </a:br>
              <a:r>
                <a:rPr kumimoji="0" lang="en-US" sz="500" b="0" i="0" u="none" strike="noStrike" kern="1200" cap="none" spc="0" normalizeH="0" baseline="0" noProof="0" dirty="0">
                  <a:ln>
                    <a:noFill/>
                  </a:ln>
                  <a:solidFill>
                    <a:srgbClr val="324D59"/>
                  </a:solidFill>
                  <a:effectLst/>
                  <a:uLnTx/>
                  <a:uFillTx/>
                  <a:latin typeface="Arial"/>
                  <a:ea typeface="+mn-ea"/>
                  <a:cs typeface="Arial"/>
                  <a:sym typeface="Arial"/>
                </a:rPr>
                <a:t>Thin &amp; highly uniform layers</a:t>
              </a:r>
              <a:endParaRPr kumimoji="0" lang="en-US" sz="500" b="0" i="0" u="none" strike="noStrike" kern="1200" cap="none" spc="0" normalizeH="0" baseline="30000" noProof="0" dirty="0">
                <a:ln>
                  <a:noFill/>
                </a:ln>
                <a:solidFill>
                  <a:srgbClr val="324D59"/>
                </a:solidFill>
                <a:effectLst/>
                <a:uLnTx/>
                <a:uFillTx/>
                <a:latin typeface="Arial"/>
                <a:ea typeface="+mn-ea"/>
                <a:cs typeface="Arial"/>
                <a:sym typeface="Arial"/>
              </a:endParaRPr>
            </a:p>
          </p:txBody>
        </p:sp>
        <p:sp>
          <p:nvSpPr>
            <p:cNvPr id="102" name="TextBox 24">
              <a:extLst>
                <a:ext uri="{FF2B5EF4-FFF2-40B4-BE49-F238E27FC236}">
                  <a16:creationId xmlns:a16="http://schemas.microsoft.com/office/drawing/2014/main" id="{BA2AF543-C18E-2442-91F9-BA973F6279A5}"/>
                </a:ext>
              </a:extLst>
            </p:cNvPr>
            <p:cNvSpPr txBox="1"/>
            <p:nvPr/>
          </p:nvSpPr>
          <p:spPr>
            <a:xfrm>
              <a:off x="4056177" y="1805134"/>
              <a:ext cx="1996999" cy="23083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389626" eaLnBrk="1" fontAlgn="auto" latinLnBrk="0" hangingPunct="1">
                <a:buClrTx/>
                <a:buSzTx/>
                <a:buFontTx/>
                <a:tabLst/>
                <a:defRPr kumimoji="0" sz="900" b="1" kern="1200" spc="0" normalizeH="0" baseline="0">
                  <a:ln>
                    <a:noFill/>
                  </a:ln>
                  <a:solidFill>
                    <a:srgbClr val="324D59"/>
                  </a:solidFill>
                  <a:effectLst/>
                  <a:uLnTx/>
                  <a:uFillTx/>
                  <a:ea typeface="+mn-ea"/>
                </a:defRPr>
              </a:lvl1pPr>
            </a:lstStyle>
            <a:p>
              <a:pPr marL="0" marR="0" lvl="0" indent="0" algn="ctr" defTabSz="38962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24D59"/>
                  </a:solidFill>
                  <a:effectLst/>
                  <a:uLnTx/>
                  <a:uFillTx/>
                  <a:latin typeface="Arial"/>
                  <a:ea typeface="+mn-ea"/>
                  <a:cs typeface="Arial"/>
                  <a:sym typeface="Arial"/>
                </a:rPr>
                <a:t>Applying unique PROCESSES</a:t>
              </a:r>
            </a:p>
          </p:txBody>
        </p:sp>
      </p:grpSp>
      <p:sp>
        <p:nvSpPr>
          <p:cNvPr id="105" name="Shape 227"/>
          <p:cNvSpPr txBox="1">
            <a:spLocks noGrp="1"/>
          </p:cNvSpPr>
          <p:nvPr>
            <p:ph type="ftr" idx="11"/>
          </p:nvPr>
        </p:nvSpPr>
        <p:spPr>
          <a:xfrm>
            <a:off x="1544515" y="4736317"/>
            <a:ext cx="6148754" cy="269081"/>
          </a:xfrm>
          <a:prstGeom prst="rect">
            <a:avLst/>
          </a:prstGeom>
          <a:noFill/>
          <a:ln>
            <a:noFill/>
          </a:ln>
        </p:spPr>
        <p:txBody>
          <a:bodyPr lIns="122661"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
        <p:nvSpPr>
          <p:cNvPr id="38" name="Shape 229"/>
          <p:cNvSpPr txBox="1">
            <a:spLocks noGrp="1"/>
          </p:cNvSpPr>
          <p:nvPr>
            <p:ph type="dt" idx="10"/>
          </p:nvPr>
        </p:nvSpPr>
        <p:spPr>
          <a:xfrm>
            <a:off x="383458" y="4726474"/>
            <a:ext cx="779947" cy="269100"/>
          </a:xfrm>
          <a:prstGeom prst="rect">
            <a:avLst/>
          </a:prstGeom>
          <a:noFill/>
          <a:ln>
            <a:noFill/>
          </a:ln>
        </p:spPr>
        <p:txBody>
          <a:bodyPr lIns="77876" tIns="77876" rIns="77876" bIns="77876"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dirty="0" smtClean="0">
                <a:ln>
                  <a:noFill/>
                </a:ln>
                <a:solidFill>
                  <a:srgbClr val="324D59"/>
                </a:solidFill>
                <a:effectLst/>
                <a:uLnTx/>
                <a:uFillTx/>
                <a:latin typeface="Arial"/>
                <a:cs typeface="Arial"/>
                <a:sym typeface="Arial"/>
              </a:rPr>
              <a:t>26/07/2019</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Tree>
    <p:extLst>
      <p:ext uri="{BB962C8B-B14F-4D97-AF65-F5344CB8AC3E}">
        <p14:creationId xmlns:p14="http://schemas.microsoft.com/office/powerpoint/2010/main" val="375711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9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Shape 282"/>
          <p:cNvSpPr txBox="1">
            <a:spLocks noGrp="1"/>
          </p:cNvSpPr>
          <p:nvPr>
            <p:ph type="sldNum" idx="12"/>
          </p:nvPr>
        </p:nvSpPr>
        <p:spPr>
          <a:xfrm>
            <a:off x="1163524" y="4736317"/>
            <a:ext cx="331177" cy="269081"/>
          </a:xfrm>
          <a:prstGeom prst="rect">
            <a:avLst/>
          </a:prstGeom>
          <a:noFill/>
          <a:ln>
            <a:noFill/>
          </a:ln>
        </p:spPr>
        <p:txBody>
          <a:bodyPr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fld id="{00000000-1234-1234-1234-123412341234}" type="slidenum">
              <a:rPr kumimoji="0" lang="en-US" sz="900" b="1" i="0" u="none" strike="noStrike" kern="0" cap="none" spc="0" normalizeH="0" baseline="0" noProof="0">
                <a:ln>
                  <a:noFill/>
                </a:ln>
                <a:solidFill>
                  <a:srgbClr val="76B82A"/>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76B82A"/>
                </a:buClr>
                <a:buSzPct val="25000"/>
                <a:buFontTx/>
                <a:buNone/>
                <a:tabLst/>
                <a:defRPr/>
              </a:pPr>
              <a:t>9</a:t>
            </a:fld>
            <a:endParaRPr kumimoji="0" lang="en-US" sz="900" b="1" i="0" u="none" strike="noStrike" kern="0" cap="none" spc="0" normalizeH="0" baseline="0" noProof="0" dirty="0">
              <a:ln>
                <a:noFill/>
              </a:ln>
              <a:solidFill>
                <a:srgbClr val="76B82A"/>
              </a:solidFill>
              <a:effectLst/>
              <a:uLnTx/>
              <a:uFillTx/>
              <a:latin typeface="Arial"/>
              <a:cs typeface="Arial"/>
              <a:sym typeface="Arial"/>
            </a:endParaRPr>
          </a:p>
        </p:txBody>
      </p:sp>
      <p:sp>
        <p:nvSpPr>
          <p:cNvPr id="192" name="Titre 12"/>
          <p:cNvSpPr txBox="1">
            <a:spLocks/>
          </p:cNvSpPr>
          <p:nvPr/>
        </p:nvSpPr>
        <p:spPr>
          <a:xfrm>
            <a:off x="498462" y="306737"/>
            <a:ext cx="8640000" cy="369332"/>
          </a:xfrm>
          <a:prstGeom prst="rect">
            <a:avLst/>
          </a:prstGeom>
        </p:spPr>
        <p:txBody>
          <a:bodyPr vert="horz" lIns="0" tIns="0" rIns="0" bIns="0" rtlCol="0" anchor="ctr">
            <a:spAutoFit/>
          </a:bodyPr>
          <a:lstStyle>
            <a:lvl1pPr algn="l" defTabSz="389606" rtl="0" eaLnBrk="1" latinLnBrk="0" hangingPunct="1">
              <a:lnSpc>
                <a:spcPct val="100000"/>
              </a:lnSpc>
              <a:spcBef>
                <a:spcPct val="0"/>
              </a:spcBef>
              <a:buNone/>
              <a:defRPr sz="2500" b="1" kern="1200">
                <a:solidFill>
                  <a:schemeClr val="accent1"/>
                </a:solidFill>
                <a:latin typeface="+mj-lt"/>
                <a:ea typeface="+mj-ea"/>
                <a:cs typeface="+mj-cs"/>
              </a:defRPr>
            </a:lvl1pPr>
          </a:lstStyle>
          <a:p>
            <a:pPr marL="0" marR="0" lvl="0" indent="0" algn="l" defTabSz="389606"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smtClean="0">
                <a:ln>
                  <a:noFill/>
                </a:ln>
                <a:solidFill>
                  <a:srgbClr val="0072BB"/>
                </a:solidFill>
                <a:effectLst/>
                <a:uLnTx/>
                <a:uFillTx/>
                <a:latin typeface="Arial"/>
                <a:ea typeface="+mj-ea"/>
                <a:cs typeface="+mj-cs"/>
                <a:sym typeface="Arial"/>
              </a:rPr>
              <a:t>Dans</a:t>
            </a:r>
            <a:r>
              <a:rPr kumimoji="0" lang="en-US" sz="2400" b="1" i="0" u="none" strike="noStrike" kern="1200" cap="none" spc="0" normalizeH="0" baseline="0" noProof="0" dirty="0" smtClean="0">
                <a:ln>
                  <a:noFill/>
                </a:ln>
                <a:solidFill>
                  <a:srgbClr val="0072BB"/>
                </a:solidFill>
                <a:effectLst/>
                <a:uLnTx/>
                <a:uFillTx/>
                <a:latin typeface="Arial"/>
                <a:ea typeface="+mj-ea"/>
                <a:cs typeface="+mj-cs"/>
                <a:sym typeface="Arial"/>
              </a:rPr>
              <a:t> </a:t>
            </a:r>
            <a:r>
              <a:rPr kumimoji="0" lang="en-US" sz="2400" b="1" i="0" u="none" strike="noStrike" kern="1200" cap="none" spc="0" normalizeH="0" baseline="0" noProof="0" dirty="0" err="1" smtClean="0">
                <a:ln>
                  <a:noFill/>
                </a:ln>
                <a:solidFill>
                  <a:srgbClr val="0072BB"/>
                </a:solidFill>
                <a:effectLst/>
                <a:uLnTx/>
                <a:uFillTx/>
                <a:latin typeface="Arial"/>
                <a:ea typeface="+mj-ea"/>
                <a:cs typeface="+mj-cs"/>
                <a:sym typeface="Arial"/>
              </a:rPr>
              <a:t>votre</a:t>
            </a:r>
            <a:r>
              <a:rPr kumimoji="0" lang="en-US" sz="2400" b="1" i="0" u="none" strike="noStrike" kern="1200" cap="none" spc="0" normalizeH="0" noProof="0" dirty="0" smtClean="0">
                <a:ln>
                  <a:noFill/>
                </a:ln>
                <a:solidFill>
                  <a:srgbClr val="0072BB"/>
                </a:solidFill>
                <a:effectLst/>
                <a:uLnTx/>
                <a:uFillTx/>
                <a:latin typeface="Arial"/>
                <a:ea typeface="+mj-ea"/>
                <a:cs typeface="+mj-cs"/>
                <a:sym typeface="Arial"/>
              </a:rPr>
              <a:t> vie </a:t>
            </a:r>
            <a:r>
              <a:rPr kumimoji="0" lang="en-US" sz="2400" b="1" i="0" u="none" strike="noStrike" kern="1200" cap="none" spc="0" normalizeH="0" noProof="0" dirty="0" err="1" smtClean="0">
                <a:ln>
                  <a:noFill/>
                </a:ln>
                <a:solidFill>
                  <a:srgbClr val="0072BB"/>
                </a:solidFill>
                <a:effectLst/>
                <a:uLnTx/>
                <a:uFillTx/>
                <a:latin typeface="Arial"/>
                <a:ea typeface="+mj-ea"/>
                <a:cs typeface="+mj-cs"/>
                <a:sym typeface="Arial"/>
              </a:rPr>
              <a:t>quotidienne</a:t>
            </a:r>
            <a:r>
              <a:rPr kumimoji="0" lang="en-US" sz="2400" b="1" i="0" u="none" strike="noStrike" kern="1200" cap="none" spc="0" normalizeH="0" noProof="0" dirty="0" smtClean="0">
                <a:ln>
                  <a:noFill/>
                </a:ln>
                <a:solidFill>
                  <a:srgbClr val="0072BB"/>
                </a:solidFill>
                <a:effectLst/>
                <a:uLnTx/>
                <a:uFillTx/>
                <a:latin typeface="Arial"/>
                <a:ea typeface="+mj-ea"/>
                <a:cs typeface="+mj-cs"/>
                <a:sym typeface="Arial"/>
              </a:rPr>
              <a:t> </a:t>
            </a:r>
            <a:r>
              <a:rPr kumimoji="0" lang="en-US" sz="2400" b="1" i="0" u="none" strike="noStrike" kern="1200" cap="none" spc="0" normalizeH="0" noProof="0" dirty="0" err="1" smtClean="0">
                <a:ln>
                  <a:noFill/>
                </a:ln>
                <a:solidFill>
                  <a:srgbClr val="0072BB"/>
                </a:solidFill>
                <a:effectLst/>
                <a:uLnTx/>
                <a:uFillTx/>
                <a:latin typeface="Arial"/>
                <a:ea typeface="+mj-ea"/>
                <a:cs typeface="+mj-cs"/>
                <a:sym typeface="Arial"/>
              </a:rPr>
              <a:t>depuis</a:t>
            </a:r>
            <a:r>
              <a:rPr kumimoji="0" lang="en-US" sz="2400" b="1" i="0" u="none" strike="noStrike" kern="1200" cap="none" spc="0" normalizeH="0" noProof="0" dirty="0" smtClean="0">
                <a:ln>
                  <a:noFill/>
                </a:ln>
                <a:solidFill>
                  <a:srgbClr val="0072BB"/>
                </a:solidFill>
                <a:effectLst/>
                <a:uLnTx/>
                <a:uFillTx/>
                <a:latin typeface="Arial"/>
                <a:ea typeface="+mj-ea"/>
                <a:cs typeface="+mj-cs"/>
                <a:sym typeface="Arial"/>
              </a:rPr>
              <a:t> </a:t>
            </a:r>
            <a:r>
              <a:rPr kumimoji="0" lang="en-US" sz="2400" b="1" i="0" u="none" strike="noStrike" kern="1200" cap="none" spc="0" normalizeH="0" noProof="0" dirty="0" err="1" smtClean="0">
                <a:ln>
                  <a:noFill/>
                </a:ln>
                <a:solidFill>
                  <a:srgbClr val="0072BB"/>
                </a:solidFill>
                <a:effectLst/>
                <a:uLnTx/>
                <a:uFillTx/>
                <a:latin typeface="Arial"/>
                <a:ea typeface="+mj-ea"/>
                <a:cs typeface="+mj-cs"/>
                <a:sym typeface="Arial"/>
              </a:rPr>
              <a:t>bientôt</a:t>
            </a:r>
            <a:r>
              <a:rPr kumimoji="0" lang="en-US" sz="2400" b="1" i="0" u="none" strike="noStrike" kern="1200" cap="none" spc="0" normalizeH="0" noProof="0" dirty="0" smtClean="0">
                <a:ln>
                  <a:noFill/>
                </a:ln>
                <a:solidFill>
                  <a:srgbClr val="0072BB"/>
                </a:solidFill>
                <a:effectLst/>
                <a:uLnTx/>
                <a:uFillTx/>
                <a:latin typeface="Arial"/>
                <a:ea typeface="+mj-ea"/>
                <a:cs typeface="+mj-cs"/>
                <a:sym typeface="Arial"/>
              </a:rPr>
              <a:t> 3 </a:t>
            </a:r>
            <a:r>
              <a:rPr kumimoji="0" lang="en-US" sz="2400" b="1" i="0" u="none" strike="noStrike" kern="1200" cap="none" spc="0" normalizeH="0" noProof="0" dirty="0" err="1" smtClean="0">
                <a:ln>
                  <a:noFill/>
                </a:ln>
                <a:solidFill>
                  <a:srgbClr val="0072BB"/>
                </a:solidFill>
                <a:effectLst/>
                <a:uLnTx/>
                <a:uFillTx/>
                <a:latin typeface="Arial"/>
                <a:ea typeface="+mj-ea"/>
                <a:cs typeface="+mj-cs"/>
                <a:sym typeface="Arial"/>
              </a:rPr>
              <a:t>décennies</a:t>
            </a:r>
            <a:endParaRPr kumimoji="0" lang="fr-FR" sz="2400" b="1" i="0" u="none" strike="noStrike" kern="1200" cap="none" spc="0" normalizeH="0" baseline="0" noProof="0" dirty="0">
              <a:ln>
                <a:noFill/>
              </a:ln>
              <a:solidFill>
                <a:srgbClr val="0072BB"/>
              </a:solidFill>
              <a:effectLst/>
              <a:uLnTx/>
              <a:uFillTx/>
              <a:latin typeface="Arial"/>
              <a:ea typeface="+mj-ea"/>
              <a:cs typeface="+mj-cs"/>
              <a:sym typeface="Arial"/>
            </a:endParaRPr>
          </a:p>
        </p:txBody>
      </p:sp>
      <p:grpSp>
        <p:nvGrpSpPr>
          <p:cNvPr id="193" name="Group 10"/>
          <p:cNvGrpSpPr/>
          <p:nvPr/>
        </p:nvGrpSpPr>
        <p:grpSpPr>
          <a:xfrm>
            <a:off x="6213304" y="1203598"/>
            <a:ext cx="2170550" cy="3032048"/>
            <a:chOff x="6523745" y="1262366"/>
            <a:chExt cx="2170550" cy="3032048"/>
          </a:xfrm>
        </p:grpSpPr>
        <p:sp>
          <p:nvSpPr>
            <p:cNvPr id="194" name="Rectangle : coins arrondis 36">
              <a:extLst>
                <a:ext uri="{FF2B5EF4-FFF2-40B4-BE49-F238E27FC236}">
                  <a16:creationId xmlns:a16="http://schemas.microsoft.com/office/drawing/2014/main" id="{0ECBFE4C-F467-4541-87C6-1A1A802DC24B}"/>
                </a:ext>
              </a:extLst>
            </p:cNvPr>
            <p:cNvSpPr/>
            <p:nvPr/>
          </p:nvSpPr>
          <p:spPr>
            <a:xfrm>
              <a:off x="6523745" y="1262366"/>
              <a:ext cx="2170550" cy="3032048"/>
            </a:xfrm>
            <a:prstGeom prst="roundRect">
              <a:avLst>
                <a:gd name="adj" fmla="val 10260"/>
              </a:avLst>
            </a:prstGeom>
            <a:solidFill>
              <a:srgbClr val="FFFFFF"/>
            </a:solidFill>
            <a:ln w="6350" cap="flat" cmpd="sng" algn="ctr">
              <a:solidFill>
                <a:srgbClr val="172051"/>
              </a:solidFill>
              <a:prstDash val="solid"/>
            </a:ln>
            <a:effectLst>
              <a:outerShdw blurRad="596900" sx="101000" sy="101000" algn="ctr" rotWithShape="0">
                <a:srgbClr val="172051">
                  <a:alpha val="25000"/>
                </a:srgbClr>
              </a:outerShdw>
            </a:effectLst>
          </p:spPr>
          <p:txBody>
            <a:bodyPr rtlCol="0" anchor="t"/>
            <a:lstStyle/>
            <a:p>
              <a:pPr marL="0" marR="0" lvl="0" indent="0" algn="ctr" defTabSz="38961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24D59"/>
                  </a:solidFill>
                  <a:effectLst/>
                  <a:uLnTx/>
                  <a:uFillTx/>
                  <a:latin typeface="Arial"/>
                  <a:ea typeface="+mn-ea"/>
                  <a:cs typeface="Arial"/>
                  <a:sym typeface="Arial"/>
                </a:rPr>
                <a:t>Beyond 2025</a:t>
              </a:r>
              <a:r>
                <a:rPr kumimoji="0" lang="en-US" sz="1000" b="1" i="0" u="none" strike="noStrike" kern="1200" cap="none" spc="0" normalizeH="0" baseline="0" noProof="0" dirty="0">
                  <a:ln>
                    <a:noFill/>
                  </a:ln>
                  <a:solidFill>
                    <a:srgbClr val="324D59"/>
                  </a:solidFill>
                  <a:effectLst/>
                  <a:uLnTx/>
                  <a:uFillTx/>
                  <a:latin typeface="Arial"/>
                  <a:ea typeface="+mn-ea"/>
                  <a:cs typeface="Arial"/>
                  <a:sym typeface="Arial"/>
                </a:rPr>
                <a:t/>
              </a:r>
              <a:br>
                <a:rPr kumimoji="0" lang="en-US" sz="1000" b="1" i="0" u="none" strike="noStrike" kern="1200" cap="none" spc="0" normalizeH="0" baseline="0" noProof="0" dirty="0">
                  <a:ln>
                    <a:noFill/>
                  </a:ln>
                  <a:solidFill>
                    <a:srgbClr val="324D59"/>
                  </a:solidFill>
                  <a:effectLst/>
                  <a:uLnTx/>
                  <a:uFillTx/>
                  <a:latin typeface="Arial"/>
                  <a:ea typeface="+mn-ea"/>
                  <a:cs typeface="Arial"/>
                  <a:sym typeface="Arial"/>
                </a:rPr>
              </a:br>
              <a:r>
                <a:rPr kumimoji="0" lang="en-US" sz="1000" b="1" i="0" u="none" strike="noStrike" kern="1200" cap="none" spc="0" normalizeH="0" baseline="0" noProof="0" dirty="0">
                  <a:ln>
                    <a:noFill/>
                  </a:ln>
                  <a:solidFill>
                    <a:srgbClr val="324D59"/>
                  </a:solidFill>
                  <a:effectLst/>
                  <a:uLnTx/>
                  <a:uFillTx/>
                  <a:latin typeface="Arial"/>
                  <a:ea typeface="+mn-ea"/>
                  <a:cs typeface="Arial"/>
                  <a:sym typeface="Arial"/>
                </a:rPr>
                <a:t>in 5G </a:t>
              </a:r>
              <a:r>
                <a:rPr kumimoji="0" lang="en-US" sz="1000" b="1" i="0" u="none" strike="noStrike" kern="1200" cap="none" spc="0" normalizeH="0" baseline="0" noProof="0" dirty="0" err="1">
                  <a:ln>
                    <a:noFill/>
                  </a:ln>
                  <a:solidFill>
                    <a:srgbClr val="324D59"/>
                  </a:solidFill>
                  <a:effectLst/>
                  <a:uLnTx/>
                  <a:uFillTx/>
                  <a:latin typeface="Arial"/>
                  <a:ea typeface="+mn-ea"/>
                  <a:cs typeface="Arial"/>
                  <a:sym typeface="Arial"/>
                </a:rPr>
                <a:t>mmW</a:t>
              </a:r>
              <a:r>
                <a:rPr kumimoji="0" lang="en-US" sz="1000" b="1" i="0" u="none" strike="noStrike" kern="1200" cap="none" spc="0" normalizeH="0" baseline="0" noProof="0" dirty="0">
                  <a:ln>
                    <a:noFill/>
                  </a:ln>
                  <a:solidFill>
                    <a:srgbClr val="324D59"/>
                  </a:solidFill>
                  <a:effectLst/>
                  <a:uLnTx/>
                  <a:uFillTx/>
                  <a:latin typeface="Arial"/>
                  <a:ea typeface="+mn-ea"/>
                  <a:cs typeface="Arial"/>
                  <a:sym typeface="Arial"/>
                </a:rPr>
                <a:t> World</a:t>
              </a:r>
            </a:p>
          </p:txBody>
        </p:sp>
        <p:pic>
          <p:nvPicPr>
            <p:cNvPr id="195" name="Image 194">
              <a:extLst>
                <a:ext uri="{FF2B5EF4-FFF2-40B4-BE49-F238E27FC236}">
                  <a16:creationId xmlns:a16="http://schemas.microsoft.com/office/drawing/2014/main" id="{508DA194-9457-4244-A954-E92E603A985A}"/>
                </a:ext>
              </a:extLst>
            </p:cNvPr>
            <p:cNvPicPr>
              <a:picLocks noChangeAspect="1"/>
            </p:cNvPicPr>
            <p:nvPr/>
          </p:nvPicPr>
          <p:blipFill>
            <a:blip r:embed="rId3"/>
            <a:stretch>
              <a:fillRect/>
            </a:stretch>
          </p:blipFill>
          <p:spPr>
            <a:xfrm>
              <a:off x="7764660" y="1787583"/>
              <a:ext cx="580878" cy="553082"/>
            </a:xfrm>
            <a:prstGeom prst="rect">
              <a:avLst/>
            </a:prstGeom>
          </p:spPr>
        </p:pic>
        <p:pic>
          <p:nvPicPr>
            <p:cNvPr id="196" name="Image 195">
              <a:extLst>
                <a:ext uri="{FF2B5EF4-FFF2-40B4-BE49-F238E27FC236}">
                  <a16:creationId xmlns:a16="http://schemas.microsoft.com/office/drawing/2014/main" id="{242501E1-DFB3-6443-9158-5B18190D28BF}"/>
                </a:ext>
              </a:extLst>
            </p:cNvPr>
            <p:cNvPicPr>
              <a:picLocks noChangeAspect="1"/>
            </p:cNvPicPr>
            <p:nvPr/>
          </p:nvPicPr>
          <p:blipFill>
            <a:blip r:embed="rId4"/>
            <a:stretch>
              <a:fillRect/>
            </a:stretch>
          </p:blipFill>
          <p:spPr>
            <a:xfrm>
              <a:off x="6665204" y="2406845"/>
              <a:ext cx="1466880" cy="733440"/>
            </a:xfrm>
            <a:prstGeom prst="rect">
              <a:avLst/>
            </a:prstGeom>
          </p:spPr>
        </p:pic>
        <p:pic>
          <p:nvPicPr>
            <p:cNvPr id="197" name="Image 196">
              <a:extLst>
                <a:ext uri="{FF2B5EF4-FFF2-40B4-BE49-F238E27FC236}">
                  <a16:creationId xmlns:a16="http://schemas.microsoft.com/office/drawing/2014/main" id="{34B4285F-6952-9547-AAB9-4F7054727700}"/>
                </a:ext>
              </a:extLst>
            </p:cNvPr>
            <p:cNvPicPr>
              <a:picLocks noChangeAspect="1"/>
            </p:cNvPicPr>
            <p:nvPr/>
          </p:nvPicPr>
          <p:blipFill>
            <a:blip r:embed="rId5"/>
            <a:stretch>
              <a:fillRect/>
            </a:stretch>
          </p:blipFill>
          <p:spPr>
            <a:xfrm>
              <a:off x="7057427" y="3226224"/>
              <a:ext cx="1466880" cy="825365"/>
            </a:xfrm>
            <a:prstGeom prst="rect">
              <a:avLst/>
            </a:prstGeom>
          </p:spPr>
        </p:pic>
      </p:grpSp>
      <p:grpSp>
        <p:nvGrpSpPr>
          <p:cNvPr id="198" name="Group 8"/>
          <p:cNvGrpSpPr/>
          <p:nvPr/>
        </p:nvGrpSpPr>
        <p:grpSpPr>
          <a:xfrm>
            <a:off x="4347483" y="1728815"/>
            <a:ext cx="1947254" cy="2506831"/>
            <a:chOff x="4657924" y="1787583"/>
            <a:chExt cx="1947254" cy="2506831"/>
          </a:xfrm>
        </p:grpSpPr>
        <p:sp>
          <p:nvSpPr>
            <p:cNvPr id="199" name="Rectangle : coins arrondis 39">
              <a:extLst>
                <a:ext uri="{FF2B5EF4-FFF2-40B4-BE49-F238E27FC236}">
                  <a16:creationId xmlns:a16="http://schemas.microsoft.com/office/drawing/2014/main" id="{C3CC2A78-B8E9-2947-B524-A8843AA01CA5}"/>
                </a:ext>
              </a:extLst>
            </p:cNvPr>
            <p:cNvSpPr/>
            <p:nvPr/>
          </p:nvSpPr>
          <p:spPr>
            <a:xfrm>
              <a:off x="4688908" y="1787583"/>
              <a:ext cx="1645977" cy="2506831"/>
            </a:xfrm>
            <a:prstGeom prst="roundRect">
              <a:avLst>
                <a:gd name="adj" fmla="val 10260"/>
              </a:avLst>
            </a:prstGeom>
            <a:solidFill>
              <a:srgbClr val="FFFFFF"/>
            </a:solidFill>
            <a:ln w="6350" cap="flat" cmpd="sng" algn="ctr">
              <a:gradFill>
                <a:gsLst>
                  <a:gs pos="0">
                    <a:srgbClr val="172051"/>
                  </a:gs>
                  <a:gs pos="100000">
                    <a:srgbClr val="268DF0"/>
                  </a:gs>
                </a:gsLst>
                <a:lin ang="3000000" scaled="0"/>
              </a:gradFill>
              <a:prstDash val="sysDot"/>
            </a:ln>
            <a:effectLst>
              <a:outerShdw blurRad="596900" sx="101000" sy="101000" algn="ctr" rotWithShape="0">
                <a:srgbClr val="268DF0">
                  <a:alpha val="28000"/>
                </a:srgbClr>
              </a:outerShdw>
            </a:effectLst>
          </p:spPr>
          <p:txBody>
            <a:bodyPr rtlCol="0" anchor="t"/>
            <a:lstStyle/>
            <a:p>
              <a:pPr marL="0" marR="0" lvl="0" indent="0" algn="ctr" defTabSz="38961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4D59"/>
                  </a:solidFill>
                  <a:effectLst/>
                  <a:uLnTx/>
                  <a:uFillTx/>
                  <a:latin typeface="Arial"/>
                  <a:ea typeface="+mn-ea"/>
                  <a:cs typeface="Arial"/>
                  <a:sym typeface="Arial"/>
                </a:rPr>
                <a:t>2020 +</a:t>
              </a: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
              </a:r>
              <a:b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b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Beginning of 5G and AI</a:t>
              </a:r>
            </a:p>
          </p:txBody>
        </p:sp>
        <p:sp>
          <p:nvSpPr>
            <p:cNvPr id="200" name="Chevron 199">
              <a:extLst>
                <a:ext uri="{FF2B5EF4-FFF2-40B4-BE49-F238E27FC236}">
                  <a16:creationId xmlns:a16="http://schemas.microsoft.com/office/drawing/2014/main" id="{65E4FBFA-7CDF-604B-B872-1863D58BD4E3}"/>
                </a:ext>
              </a:extLst>
            </p:cNvPr>
            <p:cNvSpPr/>
            <p:nvPr/>
          </p:nvSpPr>
          <p:spPr>
            <a:xfrm>
              <a:off x="6253452" y="3165045"/>
              <a:ext cx="351726" cy="351726"/>
            </a:xfrm>
            <a:prstGeom prst="chevron">
              <a:avLst>
                <a:gd name="adj" fmla="val 34534"/>
              </a:avLst>
            </a:prstGeom>
            <a:solidFill>
              <a:srgbClr val="FFFFFF"/>
            </a:solidFill>
            <a:ln w="9525" cap="flat" cmpd="sng" algn="ctr">
              <a:gradFill>
                <a:gsLst>
                  <a:gs pos="0">
                    <a:srgbClr val="71BE44"/>
                  </a:gs>
                  <a:gs pos="52000">
                    <a:srgbClr val="0072BB"/>
                  </a:gs>
                  <a:gs pos="100000">
                    <a:srgbClr val="172051"/>
                  </a:gs>
                </a:gsLst>
                <a:lin ang="5400000" scaled="1"/>
              </a:gradFill>
              <a:prstDash val="solid"/>
            </a:ln>
            <a:effectLst>
              <a:outerShdw blurRad="40000" dist="23000" dir="5400000" rotWithShape="0">
                <a:srgbClr val="000000">
                  <a:alpha val="35000"/>
                </a:srgbClr>
              </a:outerShdw>
            </a:effectLst>
          </p:spPr>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Arial"/>
                <a:sym typeface="Arial"/>
              </a:endParaRPr>
            </a:p>
          </p:txBody>
        </p:sp>
        <p:pic>
          <p:nvPicPr>
            <p:cNvPr id="201" name="Image 200">
              <a:extLst>
                <a:ext uri="{FF2B5EF4-FFF2-40B4-BE49-F238E27FC236}">
                  <a16:creationId xmlns:a16="http://schemas.microsoft.com/office/drawing/2014/main" id="{551BBEE8-3CBB-E342-98F4-C0080601F304}"/>
                </a:ext>
              </a:extLst>
            </p:cNvPr>
            <p:cNvPicPr>
              <a:picLocks noChangeAspect="1"/>
            </p:cNvPicPr>
            <p:nvPr/>
          </p:nvPicPr>
          <p:blipFill>
            <a:blip r:embed="rId6"/>
            <a:stretch>
              <a:fillRect/>
            </a:stretch>
          </p:blipFill>
          <p:spPr>
            <a:xfrm>
              <a:off x="5092703" y="2529803"/>
              <a:ext cx="1042453" cy="1042453"/>
            </a:xfrm>
            <a:prstGeom prst="rect">
              <a:avLst/>
            </a:prstGeom>
          </p:spPr>
        </p:pic>
        <p:pic>
          <p:nvPicPr>
            <p:cNvPr id="202" name="Image 201">
              <a:extLst>
                <a:ext uri="{FF2B5EF4-FFF2-40B4-BE49-F238E27FC236}">
                  <a16:creationId xmlns:a16="http://schemas.microsoft.com/office/drawing/2014/main" id="{4A12D24E-57F6-8445-93A2-FAF11987C16A}"/>
                </a:ext>
              </a:extLst>
            </p:cNvPr>
            <p:cNvPicPr>
              <a:picLocks noChangeAspect="1"/>
            </p:cNvPicPr>
            <p:nvPr/>
          </p:nvPicPr>
          <p:blipFill>
            <a:blip r:embed="rId7"/>
            <a:stretch>
              <a:fillRect/>
            </a:stretch>
          </p:blipFill>
          <p:spPr>
            <a:xfrm>
              <a:off x="4801978" y="2168223"/>
              <a:ext cx="708226" cy="708226"/>
            </a:xfrm>
            <a:prstGeom prst="rect">
              <a:avLst/>
            </a:prstGeom>
          </p:spPr>
        </p:pic>
        <p:pic>
          <p:nvPicPr>
            <p:cNvPr id="203" name="Image 202">
              <a:extLst>
                <a:ext uri="{FF2B5EF4-FFF2-40B4-BE49-F238E27FC236}">
                  <a16:creationId xmlns:a16="http://schemas.microsoft.com/office/drawing/2014/main" id="{0F375A30-5D17-484F-B479-FDDB381E302C}"/>
                </a:ext>
              </a:extLst>
            </p:cNvPr>
            <p:cNvPicPr>
              <a:picLocks noChangeAspect="1"/>
            </p:cNvPicPr>
            <p:nvPr/>
          </p:nvPicPr>
          <p:blipFill>
            <a:blip r:embed="rId8"/>
            <a:stretch>
              <a:fillRect/>
            </a:stretch>
          </p:blipFill>
          <p:spPr>
            <a:xfrm>
              <a:off x="4657924" y="3285784"/>
              <a:ext cx="1638108" cy="921435"/>
            </a:xfrm>
            <a:prstGeom prst="rect">
              <a:avLst/>
            </a:prstGeom>
          </p:spPr>
        </p:pic>
      </p:grpSp>
      <p:grpSp>
        <p:nvGrpSpPr>
          <p:cNvPr id="204" name="Group 6"/>
          <p:cNvGrpSpPr/>
          <p:nvPr/>
        </p:nvGrpSpPr>
        <p:grpSpPr>
          <a:xfrm>
            <a:off x="2929347" y="1968658"/>
            <a:ext cx="1544452" cy="2266987"/>
            <a:chOff x="3239788" y="2027426"/>
            <a:chExt cx="1544452" cy="2266987"/>
          </a:xfrm>
        </p:grpSpPr>
        <p:sp>
          <p:nvSpPr>
            <p:cNvPr id="205" name="Rectangle : coins arrondis 38">
              <a:extLst>
                <a:ext uri="{FF2B5EF4-FFF2-40B4-BE49-F238E27FC236}">
                  <a16:creationId xmlns:a16="http://schemas.microsoft.com/office/drawing/2014/main" id="{B3DD8049-AC81-5042-8F6F-084CCC641321}"/>
                </a:ext>
              </a:extLst>
            </p:cNvPr>
            <p:cNvSpPr/>
            <p:nvPr/>
          </p:nvSpPr>
          <p:spPr>
            <a:xfrm>
              <a:off x="3239788" y="2027426"/>
              <a:ext cx="1260259" cy="2266987"/>
            </a:xfrm>
            <a:prstGeom prst="roundRect">
              <a:avLst>
                <a:gd name="adj" fmla="val 10260"/>
              </a:avLst>
            </a:prstGeom>
            <a:solidFill>
              <a:srgbClr val="FFFFFF"/>
            </a:solidFill>
            <a:ln w="6350" cap="flat" cmpd="sng" algn="ctr">
              <a:gradFill>
                <a:gsLst>
                  <a:gs pos="0">
                    <a:srgbClr val="172051"/>
                  </a:gs>
                  <a:gs pos="100000">
                    <a:srgbClr val="268DF0"/>
                  </a:gs>
                </a:gsLst>
                <a:lin ang="3000000" scaled="0"/>
              </a:gradFill>
              <a:prstDash val="sysDot"/>
            </a:ln>
            <a:effectLst>
              <a:outerShdw blurRad="596900" sx="101000" sy="101000" algn="ctr" rotWithShape="0">
                <a:srgbClr val="268DF0">
                  <a:alpha val="28000"/>
                </a:srgbClr>
              </a:outerShdw>
            </a:effectLst>
          </p:spPr>
          <p:txBody>
            <a:bodyPr rtlCol="0" anchor="t"/>
            <a:lstStyle/>
            <a:p>
              <a:pPr marL="0" marR="0" lvl="0" indent="0" algn="ctr" defTabSz="38961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4D59"/>
                  </a:solidFill>
                  <a:effectLst/>
                  <a:uLnTx/>
                  <a:uFillTx/>
                  <a:latin typeface="Arial"/>
                  <a:ea typeface="+mn-ea"/>
                  <a:cs typeface="Arial"/>
                  <a:sym typeface="Arial"/>
                </a:rPr>
                <a:t>2015 +</a:t>
              </a: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
              </a:r>
              <a:b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b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Electronics for everyday use</a:t>
              </a:r>
              <a:b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b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(4G and IoT)</a:t>
              </a:r>
            </a:p>
          </p:txBody>
        </p:sp>
        <p:sp>
          <p:nvSpPr>
            <p:cNvPr id="206" name="Chevron 205">
              <a:extLst>
                <a:ext uri="{FF2B5EF4-FFF2-40B4-BE49-F238E27FC236}">
                  <a16:creationId xmlns:a16="http://schemas.microsoft.com/office/drawing/2014/main" id="{B8BBCE77-1550-8041-8D8B-86B89887C873}"/>
                </a:ext>
              </a:extLst>
            </p:cNvPr>
            <p:cNvSpPr/>
            <p:nvPr/>
          </p:nvSpPr>
          <p:spPr>
            <a:xfrm>
              <a:off x="4432514" y="3165045"/>
              <a:ext cx="351726" cy="351726"/>
            </a:xfrm>
            <a:prstGeom prst="chevron">
              <a:avLst>
                <a:gd name="adj" fmla="val 34534"/>
              </a:avLst>
            </a:prstGeom>
            <a:solidFill>
              <a:srgbClr val="FFFFFF"/>
            </a:solidFill>
            <a:ln w="9525" cap="flat" cmpd="sng" algn="ctr">
              <a:gradFill>
                <a:gsLst>
                  <a:gs pos="0">
                    <a:srgbClr val="71BE44"/>
                  </a:gs>
                  <a:gs pos="52000">
                    <a:srgbClr val="0072BB"/>
                  </a:gs>
                  <a:gs pos="100000">
                    <a:srgbClr val="172051"/>
                  </a:gs>
                </a:gsLst>
                <a:lin ang="5400000" scaled="1"/>
              </a:gradFill>
              <a:prstDash val="solid"/>
            </a:ln>
            <a:effectLst>
              <a:outerShdw blurRad="40000" dist="23000" dir="5400000" rotWithShape="0">
                <a:srgbClr val="000000">
                  <a:alpha val="35000"/>
                </a:srgbClr>
              </a:outerShdw>
            </a:effectLst>
          </p:spPr>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Arial"/>
                <a:sym typeface="Arial"/>
              </a:endParaRPr>
            </a:p>
          </p:txBody>
        </p:sp>
        <p:pic>
          <p:nvPicPr>
            <p:cNvPr id="207" name="Picture 8">
              <a:extLst>
                <a:ext uri="{FF2B5EF4-FFF2-40B4-BE49-F238E27FC236}">
                  <a16:creationId xmlns:a16="http://schemas.microsoft.com/office/drawing/2014/main" id="{99909B3F-D022-014E-B4A5-433FE82A1C3C}"/>
                </a:ext>
              </a:extLst>
            </p:cNvPr>
            <p:cNvPicPr>
              <a:picLocks noChangeAspect="1"/>
            </p:cNvPicPr>
            <p:nvPr/>
          </p:nvPicPr>
          <p:blipFill rotWithShape="1">
            <a:blip r:embed="rId9"/>
            <a:srcRect l="8560" t="23731" r="8875" b="2269"/>
            <a:stretch/>
          </p:blipFill>
          <p:spPr>
            <a:xfrm>
              <a:off x="3380996" y="2757759"/>
              <a:ext cx="978523" cy="1067191"/>
            </a:xfrm>
            <a:prstGeom prst="rect">
              <a:avLst/>
            </a:prstGeom>
          </p:spPr>
        </p:pic>
      </p:grpSp>
      <p:grpSp>
        <p:nvGrpSpPr>
          <p:cNvPr id="208" name="Group 4"/>
          <p:cNvGrpSpPr/>
          <p:nvPr/>
        </p:nvGrpSpPr>
        <p:grpSpPr>
          <a:xfrm>
            <a:off x="1686462" y="2261903"/>
            <a:ext cx="1340601" cy="1973742"/>
            <a:chOff x="1996903" y="2320671"/>
            <a:chExt cx="1340601" cy="1973742"/>
          </a:xfrm>
        </p:grpSpPr>
        <p:sp>
          <p:nvSpPr>
            <p:cNvPr id="209" name="Rectangle : coins arrondis 37">
              <a:extLst>
                <a:ext uri="{FF2B5EF4-FFF2-40B4-BE49-F238E27FC236}">
                  <a16:creationId xmlns:a16="http://schemas.microsoft.com/office/drawing/2014/main" id="{656B8B7F-0919-6743-93CE-849AC9918D39}"/>
                </a:ext>
              </a:extLst>
            </p:cNvPr>
            <p:cNvSpPr/>
            <p:nvPr/>
          </p:nvSpPr>
          <p:spPr>
            <a:xfrm>
              <a:off x="1996903" y="2320671"/>
              <a:ext cx="1054024" cy="1973742"/>
            </a:xfrm>
            <a:prstGeom prst="roundRect">
              <a:avLst>
                <a:gd name="adj" fmla="val 10260"/>
              </a:avLst>
            </a:prstGeom>
            <a:solidFill>
              <a:srgbClr val="FFFFFF"/>
            </a:solidFill>
            <a:ln w="6350" cap="flat" cmpd="sng" algn="ctr">
              <a:gradFill>
                <a:gsLst>
                  <a:gs pos="0">
                    <a:srgbClr val="172051"/>
                  </a:gs>
                  <a:gs pos="100000">
                    <a:srgbClr val="268DF0"/>
                  </a:gs>
                </a:gsLst>
                <a:lin ang="3000000" scaled="0"/>
              </a:gradFill>
              <a:prstDash val="sysDot"/>
            </a:ln>
            <a:effectLst>
              <a:outerShdw blurRad="596900" sx="101000" sy="101000" algn="ctr" rotWithShape="0">
                <a:srgbClr val="268DF0">
                  <a:alpha val="28000"/>
                </a:srgbClr>
              </a:outerShdw>
            </a:effectLst>
          </p:spPr>
          <p:txBody>
            <a:bodyPr rtlCol="0" anchor="t"/>
            <a:lstStyle/>
            <a:p>
              <a:pPr marL="0" marR="0" lvl="0" indent="0" algn="ctr" defTabSz="389616"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324D59"/>
                  </a:solidFill>
                  <a:effectLst/>
                  <a:uLnTx/>
                  <a:uFillTx/>
                  <a:latin typeface="Arial"/>
                  <a:ea typeface="+mn-ea"/>
                  <a:cs typeface="Arial"/>
                  <a:sym typeface="Arial"/>
                </a:rPr>
                <a:t>Since 2010</a:t>
              </a: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
              </a:r>
              <a:b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b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Smartphones</a:t>
              </a:r>
            </a:p>
            <a:p>
              <a:pPr marL="0" marR="0" lvl="0" indent="0" algn="ctr" defTabSz="389616" rtl="0" eaLnBrk="1" fontAlgn="auto" latinLnBrk="0" hangingPunct="1">
                <a:lnSpc>
                  <a:spcPct val="100000"/>
                </a:lnSpc>
                <a:spcBef>
                  <a:spcPts val="0"/>
                </a:spcBef>
                <a:spcAft>
                  <a:spcPts val="300"/>
                </a:spcAft>
                <a:buClrTx/>
                <a:buSzTx/>
                <a:buFontTx/>
                <a:buNone/>
                <a:tabLst/>
                <a:defRPr/>
              </a:pP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Automobile</a:t>
              </a:r>
            </a:p>
            <a:p>
              <a:pPr marL="0" marR="0" lvl="0" indent="0" algn="ctr" defTabSz="389616" rtl="0" eaLnBrk="1" fontAlgn="auto" latinLnBrk="0" hangingPunct="1">
                <a:lnSpc>
                  <a:spcPct val="100000"/>
                </a:lnSpc>
                <a:spcBef>
                  <a:spcPts val="0"/>
                </a:spcBef>
                <a:spcAft>
                  <a:spcPts val="300"/>
                </a:spcAft>
                <a:buClrTx/>
                <a:buSzTx/>
                <a:buFontTx/>
                <a:buNone/>
                <a:tabLst/>
                <a:defRPr/>
              </a:pP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Industry</a:t>
              </a:r>
            </a:p>
          </p:txBody>
        </p:sp>
        <p:sp>
          <p:nvSpPr>
            <p:cNvPr id="210" name="Chevron 209">
              <a:extLst>
                <a:ext uri="{FF2B5EF4-FFF2-40B4-BE49-F238E27FC236}">
                  <a16:creationId xmlns:a16="http://schemas.microsoft.com/office/drawing/2014/main" id="{DAEF2634-4CF8-6B4D-A505-7E1FA3E3AAB7}"/>
                </a:ext>
              </a:extLst>
            </p:cNvPr>
            <p:cNvSpPr/>
            <p:nvPr/>
          </p:nvSpPr>
          <p:spPr>
            <a:xfrm>
              <a:off x="2985778" y="3165045"/>
              <a:ext cx="351726" cy="351726"/>
            </a:xfrm>
            <a:prstGeom prst="chevron">
              <a:avLst>
                <a:gd name="adj" fmla="val 34534"/>
              </a:avLst>
            </a:prstGeom>
            <a:solidFill>
              <a:srgbClr val="FFFFFF"/>
            </a:solidFill>
            <a:ln w="9525" cap="flat" cmpd="sng" algn="ctr">
              <a:gradFill>
                <a:gsLst>
                  <a:gs pos="0">
                    <a:srgbClr val="71BE44"/>
                  </a:gs>
                  <a:gs pos="52000">
                    <a:srgbClr val="0072BB"/>
                  </a:gs>
                  <a:gs pos="100000">
                    <a:srgbClr val="172051"/>
                  </a:gs>
                </a:gsLst>
                <a:lin ang="5400000" scaled="1"/>
              </a:gradFill>
              <a:prstDash val="solid"/>
            </a:ln>
            <a:effectLst>
              <a:outerShdw blurRad="40000" dist="23000" dir="5400000" rotWithShape="0">
                <a:srgbClr val="000000">
                  <a:alpha val="35000"/>
                </a:srgbClr>
              </a:outerShdw>
            </a:effectLst>
          </p:spPr>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Arial"/>
                <a:sym typeface="Arial"/>
              </a:endParaRPr>
            </a:p>
          </p:txBody>
        </p:sp>
        <p:pic>
          <p:nvPicPr>
            <p:cNvPr id="211" name="Picture 3">
              <a:extLst>
                <a:ext uri="{FF2B5EF4-FFF2-40B4-BE49-F238E27FC236}">
                  <a16:creationId xmlns:a16="http://schemas.microsoft.com/office/drawing/2014/main" id="{35C9A199-5D33-174C-BF6D-068A53B6B112}"/>
                </a:ext>
              </a:extLst>
            </p:cNvPr>
            <p:cNvPicPr>
              <a:picLocks noChangeAspect="1"/>
            </p:cNvPicPr>
            <p:nvPr/>
          </p:nvPicPr>
          <p:blipFill rotWithShape="1">
            <a:blip r:embed="rId10"/>
            <a:srcRect l="6479" t="22541" r="9888" b="15801"/>
            <a:stretch/>
          </p:blipFill>
          <p:spPr>
            <a:xfrm>
              <a:off x="2151693" y="3029357"/>
              <a:ext cx="747712" cy="795593"/>
            </a:xfrm>
            <a:prstGeom prst="rect">
              <a:avLst/>
            </a:prstGeom>
          </p:spPr>
        </p:pic>
      </p:grpSp>
      <p:grpSp>
        <p:nvGrpSpPr>
          <p:cNvPr id="212" name="Group 2"/>
          <p:cNvGrpSpPr/>
          <p:nvPr/>
        </p:nvGrpSpPr>
        <p:grpSpPr>
          <a:xfrm>
            <a:off x="611560" y="2523294"/>
            <a:ext cx="1164841" cy="1712351"/>
            <a:chOff x="922001" y="2582062"/>
            <a:chExt cx="1164841" cy="1712351"/>
          </a:xfrm>
        </p:grpSpPr>
        <p:sp>
          <p:nvSpPr>
            <p:cNvPr id="213" name="Rectangle : coins arrondis 35">
              <a:extLst>
                <a:ext uri="{FF2B5EF4-FFF2-40B4-BE49-F238E27FC236}">
                  <a16:creationId xmlns:a16="http://schemas.microsoft.com/office/drawing/2014/main" id="{2B558ADC-A99F-714E-90D0-D01BDD672699}"/>
                </a:ext>
              </a:extLst>
            </p:cNvPr>
            <p:cNvSpPr/>
            <p:nvPr/>
          </p:nvSpPr>
          <p:spPr>
            <a:xfrm>
              <a:off x="922001" y="2582062"/>
              <a:ext cx="886041" cy="1712351"/>
            </a:xfrm>
            <a:prstGeom prst="roundRect">
              <a:avLst>
                <a:gd name="adj" fmla="val 10260"/>
              </a:avLst>
            </a:prstGeom>
            <a:solidFill>
              <a:srgbClr val="FFFFFF"/>
            </a:solidFill>
            <a:ln w="6350" cap="flat" cmpd="sng" algn="ctr">
              <a:gradFill>
                <a:gsLst>
                  <a:gs pos="0">
                    <a:srgbClr val="172051"/>
                  </a:gs>
                  <a:gs pos="100000">
                    <a:srgbClr val="268DF0"/>
                  </a:gs>
                </a:gsLst>
                <a:lin ang="3000000" scaled="0"/>
              </a:gradFill>
              <a:prstDash val="sysDot"/>
            </a:ln>
            <a:effectLst>
              <a:outerShdw blurRad="596900" sx="101000" sy="101000" algn="ctr" rotWithShape="0">
                <a:srgbClr val="268DF0">
                  <a:alpha val="28000"/>
                </a:srgbClr>
              </a:outerShdw>
            </a:effectLst>
          </p:spPr>
          <p:txBody>
            <a:bodyPr rtlCol="0" anchor="t"/>
            <a:lstStyle/>
            <a:p>
              <a:pPr marL="0" marR="0" lvl="0" indent="0" algn="ctr" defTabSz="389616"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324D59"/>
                  </a:solidFill>
                  <a:effectLst/>
                  <a:uLnTx/>
                  <a:uFillTx/>
                  <a:latin typeface="Arial"/>
                  <a:ea typeface="+mn-ea"/>
                  <a:cs typeface="Arial"/>
                  <a:sym typeface="Arial"/>
                </a:rPr>
                <a:t>2000-2010</a:t>
              </a: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
              </a:r>
              <a:b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b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PC</a:t>
              </a:r>
            </a:p>
            <a:p>
              <a:pPr marL="0" marR="0" lvl="0" indent="0" algn="ctr" defTabSz="389616" rtl="0" eaLnBrk="1" fontAlgn="auto" latinLnBrk="0" hangingPunct="1">
                <a:lnSpc>
                  <a:spcPct val="100000"/>
                </a:lnSpc>
                <a:spcBef>
                  <a:spcPts val="0"/>
                </a:spcBef>
                <a:spcAft>
                  <a:spcPts val="300"/>
                </a:spcAft>
                <a:buClrTx/>
                <a:buSzTx/>
                <a:buFontTx/>
                <a:buNone/>
                <a:tabLst/>
                <a:defRPr/>
              </a:pP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Gaming</a:t>
              </a:r>
            </a:p>
            <a:p>
              <a:pPr marL="0" marR="0" lvl="0" indent="0" algn="ctr" defTabSz="389616" rtl="0" eaLnBrk="1" fontAlgn="auto" latinLnBrk="0" hangingPunct="1">
                <a:lnSpc>
                  <a:spcPct val="100000"/>
                </a:lnSpc>
                <a:spcBef>
                  <a:spcPts val="0"/>
                </a:spcBef>
                <a:spcAft>
                  <a:spcPts val="300"/>
                </a:spcAft>
                <a:buClrTx/>
                <a:buSzTx/>
                <a:buFontTx/>
                <a:buNone/>
                <a:tabLst/>
                <a:defRPr/>
              </a:pPr>
              <a:r>
                <a:rPr kumimoji="0" lang="en-US" sz="800" b="1" i="0" u="none" strike="noStrike" kern="1200" cap="none" spc="0" normalizeH="0" baseline="0" noProof="0" dirty="0">
                  <a:ln>
                    <a:noFill/>
                  </a:ln>
                  <a:solidFill>
                    <a:srgbClr val="324D59"/>
                  </a:solidFill>
                  <a:effectLst/>
                  <a:uLnTx/>
                  <a:uFillTx/>
                  <a:latin typeface="Arial"/>
                  <a:ea typeface="+mn-ea"/>
                  <a:cs typeface="Arial"/>
                  <a:sym typeface="Arial"/>
                </a:rPr>
                <a:t>Automobile</a:t>
              </a:r>
            </a:p>
          </p:txBody>
        </p:sp>
        <p:sp>
          <p:nvSpPr>
            <p:cNvPr id="214" name="Chevron 213">
              <a:extLst>
                <a:ext uri="{FF2B5EF4-FFF2-40B4-BE49-F238E27FC236}">
                  <a16:creationId xmlns:a16="http://schemas.microsoft.com/office/drawing/2014/main" id="{6C410964-3F1D-0141-8809-469093E93F37}"/>
                </a:ext>
              </a:extLst>
            </p:cNvPr>
            <p:cNvSpPr/>
            <p:nvPr/>
          </p:nvSpPr>
          <p:spPr>
            <a:xfrm>
              <a:off x="1735116" y="3165045"/>
              <a:ext cx="351726" cy="351726"/>
            </a:xfrm>
            <a:prstGeom prst="chevron">
              <a:avLst>
                <a:gd name="adj" fmla="val 34534"/>
              </a:avLst>
            </a:prstGeom>
            <a:solidFill>
              <a:srgbClr val="FFFFFF"/>
            </a:solidFill>
            <a:ln w="9525" cap="flat" cmpd="sng" algn="ctr">
              <a:gradFill>
                <a:gsLst>
                  <a:gs pos="0">
                    <a:srgbClr val="71BE44"/>
                  </a:gs>
                  <a:gs pos="52000">
                    <a:srgbClr val="0072BB"/>
                  </a:gs>
                  <a:gs pos="100000">
                    <a:srgbClr val="172051"/>
                  </a:gs>
                </a:gsLst>
                <a:lin ang="5400000" scaled="1"/>
              </a:gradFill>
              <a:prstDash val="solid"/>
            </a:ln>
            <a:effectLst>
              <a:outerShdw blurRad="40000" dist="23000" dir="5400000" rotWithShape="0">
                <a:srgbClr val="000000">
                  <a:alpha val="35000"/>
                </a:srgbClr>
              </a:outerShdw>
            </a:effectLst>
          </p:spPr>
          <p:txBody>
            <a:bodyPr rtlCol="0" anchor="ctr"/>
            <a:lstStyle/>
            <a:p>
              <a:pPr marL="0" marR="0" lvl="0" indent="0" algn="ctr" defTabSz="389606"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a:ln>
                  <a:noFill/>
                </a:ln>
                <a:solidFill>
                  <a:srgbClr val="324D59"/>
                </a:solidFill>
                <a:effectLst/>
                <a:uLnTx/>
                <a:uFillTx/>
                <a:latin typeface="Arial"/>
                <a:ea typeface="+mn-ea"/>
                <a:cs typeface="Arial"/>
                <a:sym typeface="Arial"/>
              </a:endParaRPr>
            </a:p>
          </p:txBody>
        </p:sp>
        <p:pic>
          <p:nvPicPr>
            <p:cNvPr id="215" name="Picture 1">
              <a:extLst>
                <a:ext uri="{FF2B5EF4-FFF2-40B4-BE49-F238E27FC236}">
                  <a16:creationId xmlns:a16="http://schemas.microsoft.com/office/drawing/2014/main" id="{1A3B24C1-149A-8545-9449-BB1719DB5DCB}"/>
                </a:ext>
              </a:extLst>
            </p:cNvPr>
            <p:cNvPicPr>
              <a:picLocks noChangeAspect="1"/>
            </p:cNvPicPr>
            <p:nvPr/>
          </p:nvPicPr>
          <p:blipFill rotWithShape="1">
            <a:blip r:embed="rId11"/>
            <a:srcRect l="3399" t="25545" r="12334" b="20311"/>
            <a:stretch/>
          </p:blipFill>
          <p:spPr>
            <a:xfrm>
              <a:off x="1011916" y="3303727"/>
              <a:ext cx="701454" cy="686293"/>
            </a:xfrm>
            <a:prstGeom prst="rect">
              <a:avLst/>
            </a:prstGeom>
          </p:spPr>
        </p:pic>
      </p:grpSp>
      <p:sp>
        <p:nvSpPr>
          <p:cNvPr id="216" name="Shape 227"/>
          <p:cNvSpPr txBox="1">
            <a:spLocks noGrp="1"/>
          </p:cNvSpPr>
          <p:nvPr>
            <p:ph type="ftr" idx="11"/>
          </p:nvPr>
        </p:nvSpPr>
        <p:spPr>
          <a:xfrm>
            <a:off x="1544515" y="4736317"/>
            <a:ext cx="6148754" cy="269081"/>
          </a:xfrm>
          <a:prstGeom prst="rect">
            <a:avLst/>
          </a:prstGeom>
          <a:noFill/>
          <a:ln>
            <a:noFill/>
          </a:ln>
        </p:spPr>
        <p:txBody>
          <a:bodyPr lIns="122661"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Assemblée Générale Annuelle des Actionnaires</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
        <p:nvSpPr>
          <p:cNvPr id="217" name="Shape 229"/>
          <p:cNvSpPr txBox="1">
            <a:spLocks noGrp="1"/>
          </p:cNvSpPr>
          <p:nvPr>
            <p:ph type="dt" idx="10"/>
          </p:nvPr>
        </p:nvSpPr>
        <p:spPr>
          <a:xfrm>
            <a:off x="373626" y="4755970"/>
            <a:ext cx="789779" cy="269100"/>
          </a:xfrm>
          <a:prstGeom prst="rect">
            <a:avLst/>
          </a:prstGeom>
          <a:noFill/>
          <a:ln>
            <a:noFill/>
          </a:ln>
        </p:spPr>
        <p:txBody>
          <a:bodyPr lIns="77876" tIns="77876" rIns="77876" bIns="77876" anchor="ctr" anchorCtr="0">
            <a:noAutofit/>
          </a:bodyPr>
          <a:lstStyle/>
          <a:p>
            <a:pPr marL="0" marR="0" lvl="0" indent="0" algn="l" defTabSz="914400" rtl="0" eaLnBrk="1" fontAlgn="auto" latinLnBrk="0" hangingPunct="1">
              <a:lnSpc>
                <a:spcPct val="100000"/>
              </a:lnSpc>
              <a:spcBef>
                <a:spcPts val="0"/>
              </a:spcBef>
              <a:spcAft>
                <a:spcPts val="0"/>
              </a:spcAft>
              <a:buClr>
                <a:srgbClr val="324D59"/>
              </a:buClr>
              <a:buSzPct val="25000"/>
              <a:buFont typeface="Arial"/>
              <a:buNone/>
              <a:tabLst/>
              <a:defRPr/>
            </a:pPr>
            <a:r>
              <a:rPr kumimoji="0" lang="fr-FR" sz="800" b="0" i="0" u="none" strike="noStrike" kern="0" cap="none" spc="0" normalizeH="0" baseline="0" noProof="0" smtClean="0">
                <a:ln>
                  <a:noFill/>
                </a:ln>
                <a:solidFill>
                  <a:srgbClr val="324D59"/>
                </a:solidFill>
                <a:effectLst/>
                <a:uLnTx/>
                <a:uFillTx/>
                <a:latin typeface="Arial"/>
                <a:cs typeface="Arial"/>
                <a:sym typeface="Arial"/>
              </a:rPr>
              <a:t>26/07/2019</a:t>
            </a:r>
            <a:endParaRPr kumimoji="0" lang="en-US" sz="800" b="0" i="0" u="none" strike="noStrike" kern="0" cap="none" spc="0" normalizeH="0" baseline="0" noProof="0" dirty="0">
              <a:ln>
                <a:noFill/>
              </a:ln>
              <a:solidFill>
                <a:srgbClr val="324D59"/>
              </a:solidFill>
              <a:effectLst/>
              <a:uLnTx/>
              <a:uFillTx/>
              <a:latin typeface="Arial"/>
              <a:cs typeface="Arial"/>
              <a:sym typeface="Arial"/>
            </a:endParaRPr>
          </a:p>
        </p:txBody>
      </p:sp>
    </p:spTree>
    <p:extLst>
      <p:ext uri="{BB962C8B-B14F-4D97-AF65-F5344CB8AC3E}">
        <p14:creationId xmlns:p14="http://schemas.microsoft.com/office/powerpoint/2010/main" val="67077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0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20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98"/>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plate bleu présentation 16.9">
  <a:themeElements>
    <a:clrScheme name="SOITEC-palette couleurs-062016">
      <a:dk1>
        <a:srgbClr val="324D59"/>
      </a:dk1>
      <a:lt1>
        <a:sysClr val="window" lastClr="FFFFFF"/>
      </a:lt1>
      <a:dk2>
        <a:srgbClr val="04397A"/>
      </a:dk2>
      <a:lt2>
        <a:srgbClr val="76B82A"/>
      </a:lt2>
      <a:accent1>
        <a:srgbClr val="2A6EAF"/>
      </a:accent1>
      <a:accent2>
        <a:srgbClr val="00762D"/>
      </a:accent2>
      <a:accent3>
        <a:srgbClr val="D7DE3B"/>
      </a:accent3>
      <a:accent4>
        <a:srgbClr val="96D2E3"/>
      </a:accent4>
      <a:accent5>
        <a:srgbClr val="7B5DAF"/>
      </a:accent5>
      <a:accent6>
        <a:srgbClr val="000000"/>
      </a:accent6>
      <a:hlink>
        <a:srgbClr val="2A6EAF"/>
      </a:hlink>
      <a:folHlink>
        <a:srgbClr val="2A6EAF"/>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SOITEC-palette couleurs-062016">
      <a:dk1>
        <a:srgbClr val="324D59"/>
      </a:dk1>
      <a:lt1>
        <a:srgbClr val="FFFFFF"/>
      </a:lt1>
      <a:dk2>
        <a:srgbClr val="04397A"/>
      </a:dk2>
      <a:lt2>
        <a:srgbClr val="76B82A"/>
      </a:lt2>
      <a:accent1>
        <a:srgbClr val="2A6EAF"/>
      </a:accent1>
      <a:accent2>
        <a:srgbClr val="00762D"/>
      </a:accent2>
      <a:accent3>
        <a:srgbClr val="D7DE3B"/>
      </a:accent3>
      <a:accent4>
        <a:srgbClr val="96D2E3"/>
      </a:accent4>
      <a:accent5>
        <a:srgbClr val="7B5DAF"/>
      </a:accent5>
      <a:accent6>
        <a:srgbClr val="000000"/>
      </a:accent6>
      <a:hlink>
        <a:srgbClr val="2A6EAF"/>
      </a:hlink>
      <a:folHlink>
        <a:srgbClr val="2A6E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AC5E16CF2F4B46B22D24027407F710" ma:contentTypeVersion="1" ma:contentTypeDescription="Create a new document." ma:contentTypeScope="" ma:versionID="267e232a5a90bad86433f16ede1b9616">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F1C1AA-D8FF-45FD-B958-25D408CBB417}">
  <ds:schemaRefs>
    <ds:schemaRef ds:uri="http://schemas.microsoft.com/office/2006/metadata/properties"/>
    <ds:schemaRef ds:uri="http://purl.org/dc/terms/"/>
    <ds:schemaRef ds:uri="http://purl.org/dc/elements/1.1/"/>
    <ds:schemaRef ds:uri="http://schemas.microsoft.com/office/2006/documentManagement/types"/>
    <ds:schemaRef ds:uri="http://www.w3.org/XML/1998/namespace"/>
    <ds:schemaRef ds:uri="http://purl.org/dc/dcmitype/"/>
    <ds:schemaRef ds:uri="http://schemas.microsoft.com/sharepoint/v3"/>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76025708-54BA-47EC-99D9-E37DE5E88C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72285C-74BB-467B-A1F8-462D15B88A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24460</TotalTime>
  <Words>5099</Words>
  <Application>Microsoft Office PowerPoint</Application>
  <PresentationFormat>On-screen Show (16:9)</PresentationFormat>
  <Paragraphs>1306</Paragraphs>
  <Slides>69</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69</vt:i4>
      </vt:variant>
    </vt:vector>
  </HeadingPairs>
  <TitlesOfParts>
    <vt:vector size="80" baseType="lpstr">
      <vt:lpstr>Batang</vt:lpstr>
      <vt:lpstr>MS PGothic</vt:lpstr>
      <vt:lpstr>Arial</vt:lpstr>
      <vt:lpstr>Arial</vt:lpstr>
      <vt:lpstr>Calibri</vt:lpstr>
      <vt:lpstr>Courier New</vt:lpstr>
      <vt:lpstr>Times New Roman</vt:lpstr>
      <vt:lpstr>Wingdings</vt:lpstr>
      <vt:lpstr>Wingdings 2</vt:lpstr>
      <vt:lpstr>template bleu présentation 16.9</vt:lpstr>
      <vt:lpstr>Thème Office</vt:lpstr>
      <vt:lpstr>Soitec  Assemblée Générale  Annuelle des Actionnaires</vt:lpstr>
      <vt:lpstr>Avertissement</vt:lpstr>
      <vt:lpstr>Agenda</vt:lpstr>
      <vt:lpstr>Agenda</vt:lpstr>
      <vt:lpstr>Soitec – En quelques mots…</vt:lpstr>
      <vt:lpstr>Un parcours exceptionnel dans l’univers des semi-conducteurs…</vt:lpstr>
      <vt:lpstr>Une position unique dans la chaîne de valeur</vt:lpstr>
      <vt:lpstr>Les substrats innovants repoussent les frontières  de l’électronique</vt:lpstr>
      <vt:lpstr>PowerPoint Presentation</vt:lpstr>
      <vt:lpstr>3 megatrends, 4 marchés finaux</vt:lpstr>
      <vt:lpstr>Nos substrats innovants dans les marchés finaux</vt:lpstr>
      <vt:lpstr>PowerPoint Presentation</vt:lpstr>
      <vt:lpstr>Expansion de notre leadership sur plusieurs marchés</vt:lpstr>
      <vt:lpstr>Agenda</vt:lpstr>
      <vt:lpstr>Faits marquants (1/2)</vt:lpstr>
      <vt:lpstr>Faits marquants (2/2)</vt:lpstr>
      <vt:lpstr>Forte croissance du chiffre d’affaires et du levier opérationnel</vt:lpstr>
      <vt:lpstr>Décomposition du chiffre d’affaires</vt:lpstr>
      <vt:lpstr>Evolution de la marge brute</vt:lpstr>
      <vt:lpstr>Compte de résultat (1/2)</vt:lpstr>
      <vt:lpstr>Compte de résultat (2/2)</vt:lpstr>
      <vt:lpstr>Evolution de l’EBITDA</vt:lpstr>
      <vt:lpstr>Flux de trésorerie (1/2)</vt:lpstr>
      <vt:lpstr>Flux de trésorerie (2/2)</vt:lpstr>
      <vt:lpstr>Bilan consolidé</vt:lpstr>
      <vt:lpstr>Fonds propres et dette nette</vt:lpstr>
      <vt:lpstr>Agenda</vt:lpstr>
      <vt:lpstr>Guidance pour l’exercice 2019/2020</vt:lpstr>
      <vt:lpstr>Agenda</vt:lpstr>
      <vt:lpstr>PowerPoint Presentation</vt:lpstr>
      <vt:lpstr>Agenda</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RÉSOLUTIONS DE LA COMPÉTENCE DE L’ASSEMBLÉE GÉNÉRALE EXTRAORDINAIRE</vt:lpstr>
      <vt:lpstr>PowerPoint Presentation</vt:lpstr>
    </vt:vector>
  </TitlesOfParts>
  <Company>Soitec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S06080</dc:creator>
  <cp:lastModifiedBy>Marine CHIABERTO</cp:lastModifiedBy>
  <cp:revision>1475</cp:revision>
  <cp:lastPrinted>2019-07-25T16:31:01Z</cp:lastPrinted>
  <dcterms:created xsi:type="dcterms:W3CDTF">2017-10-30T10:00:36Z</dcterms:created>
  <dcterms:modified xsi:type="dcterms:W3CDTF">2019-09-26T09:58:44Z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0x01010045AC5E16CF2F4B46B22D24027407F710</vt:lpwstr>
  </property>
</Properties>
</file>